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6.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A7B5060" w14:textId="265B937A" w:rsidR="004D27A6" w:rsidRDefault="004D27A6" w:rsidP="00404E2B">
      <w:pPr>
        <w:pStyle w:val="ProductList-Body"/>
        <w:shd w:val="clear" w:color="auto" w:fill="00188F"/>
        <w:ind w:right="8640"/>
        <w:rPr>
          <w:rFonts w:asciiTheme="majorHAnsi" w:hAnsiTheme="majorHAnsi"/>
          <w:color w:val="FFFFFF" w:themeColor="background1"/>
          <w:sz w:val="6"/>
          <w:szCs w:val="6"/>
          <w:lang w:eastAsia="zh-CN"/>
        </w:rPr>
      </w:pPr>
      <w:bookmarkStart w:id="0" w:name="CoverPage"/>
    </w:p>
    <w:p w14:paraId="6CAC37D4" w14:textId="0B3BD8DB" w:rsidR="0001518D" w:rsidRPr="00B64EAD" w:rsidRDefault="0001518D" w:rsidP="004D27A6">
      <w:pPr>
        <w:pStyle w:val="ProductList-Body"/>
        <w:shd w:val="clear" w:color="auto" w:fill="00188F"/>
        <w:ind w:right="8640"/>
        <w:rPr>
          <w:rFonts w:asciiTheme="majorHAnsi" w:hAnsiTheme="majorHAnsi"/>
          <w:color w:val="FFFFFF" w:themeColor="background1"/>
          <w:sz w:val="6"/>
          <w:szCs w:val="6"/>
        </w:rPr>
      </w:pPr>
      <w:r>
        <w:rPr>
          <w:rFonts w:asciiTheme="majorHAnsi" w:hAnsiTheme="majorHAnsi"/>
          <w:color w:val="FFFFFF" w:themeColor="background1"/>
          <w:sz w:val="6"/>
          <w:szCs w:val="6"/>
        </w:rPr>
        <w:t xml:space="preserve"> </w:t>
      </w:r>
    </w:p>
    <w:p w14:paraId="17C762E5" w14:textId="20F13680" w:rsidR="004D27A6" w:rsidRPr="00B64EAD" w:rsidRDefault="004D27A6" w:rsidP="004D27A6">
      <w:pPr>
        <w:pStyle w:val="ProductList-Body"/>
        <w:shd w:val="clear" w:color="auto" w:fill="00188F"/>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p>
    <w:bookmarkEnd w:id="0"/>
    <w:p w14:paraId="5729B3DF" w14:textId="5C0030F3" w:rsidR="004D27A6" w:rsidRPr="00B64EAD" w:rsidRDefault="004D27A6" w:rsidP="004D27A6">
      <w:pPr>
        <w:pStyle w:val="ProductList-Body"/>
        <w:shd w:val="clear" w:color="auto" w:fill="00188F"/>
        <w:spacing w:after="900"/>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r w:rsidR="00E75EA3">
        <w:rPr>
          <w:rFonts w:asciiTheme="majorHAnsi" w:hAnsiTheme="majorHAnsi"/>
          <w:color w:val="FFFFFF" w:themeColor="background1"/>
          <w:sz w:val="32"/>
          <w:szCs w:val="32"/>
        </w:rPr>
        <w:t>21Vianet</w:t>
      </w:r>
    </w:p>
    <w:p w14:paraId="75E65331" w14:textId="5168CA87" w:rsidR="004D27A6" w:rsidRPr="00DC097C" w:rsidRDefault="004D27A6" w:rsidP="004D27A6">
      <w:pPr>
        <w:pStyle w:val="ProductList-Body"/>
        <w:shd w:val="clear" w:color="auto" w:fill="00188F"/>
        <w:ind w:right="8640"/>
        <w:rPr>
          <w:color w:val="FFFFFF" w:themeColor="background1"/>
        </w:rPr>
      </w:pPr>
    </w:p>
    <w:p w14:paraId="20126F32" w14:textId="409CBB84" w:rsidR="004D27A6" w:rsidRPr="00B64EAD" w:rsidRDefault="004D27A6" w:rsidP="004D27A6">
      <w:pPr>
        <w:pStyle w:val="ProductList-Body"/>
        <w:shd w:val="clear" w:color="auto" w:fill="0072C6"/>
        <w:ind w:right="1800"/>
        <w:rPr>
          <w:rFonts w:asciiTheme="majorHAnsi" w:hAnsiTheme="majorHAnsi"/>
          <w:color w:val="FFFFFF" w:themeColor="background1"/>
          <w:sz w:val="72"/>
          <w:szCs w:val="72"/>
        </w:rPr>
      </w:pPr>
    </w:p>
    <w:p w14:paraId="7E409652" w14:textId="25D70A66" w:rsidR="004D27A6" w:rsidRPr="00B64EAD" w:rsidRDefault="004D27A6" w:rsidP="004D27A6">
      <w:pPr>
        <w:pStyle w:val="ProductList-Body"/>
        <w:shd w:val="clear" w:color="auto" w:fill="0072C6"/>
        <w:tabs>
          <w:tab w:val="clear" w:pos="158"/>
          <w:tab w:val="left" w:pos="180"/>
        </w:tabs>
        <w:ind w:right="1800"/>
        <w:rPr>
          <w:rFonts w:asciiTheme="majorHAnsi" w:hAnsiTheme="majorHAnsi"/>
          <w:color w:val="FFFFFF" w:themeColor="background1"/>
          <w:sz w:val="72"/>
          <w:szCs w:val="72"/>
        </w:rPr>
      </w:pPr>
    </w:p>
    <w:p w14:paraId="0ED3BABB" w14:textId="57DFE3D2" w:rsidR="004D27A6" w:rsidRPr="00C91713" w:rsidRDefault="004D27A6" w:rsidP="004D27A6">
      <w:pPr>
        <w:pStyle w:val="ProductList-Body"/>
        <w:shd w:val="clear" w:color="auto" w:fill="0072C6"/>
        <w:tabs>
          <w:tab w:val="clear" w:pos="158"/>
          <w:tab w:val="left" w:pos="360"/>
        </w:tabs>
        <w:ind w:right="1800"/>
        <w:rPr>
          <w:rFonts w:asciiTheme="majorHAnsi" w:hAnsiTheme="majorHAnsi"/>
          <w:color w:val="FFFFFF" w:themeColor="background1"/>
          <w:sz w:val="56"/>
          <w:szCs w:val="72"/>
        </w:rPr>
      </w:pPr>
      <w:r w:rsidRPr="00B64EAD">
        <w:rPr>
          <w:rFonts w:asciiTheme="majorHAnsi" w:hAnsiTheme="majorHAnsi"/>
          <w:color w:val="FFFFFF" w:themeColor="background1"/>
          <w:sz w:val="72"/>
          <w:szCs w:val="72"/>
        </w:rPr>
        <w:tab/>
      </w:r>
      <w:r w:rsidR="00791013" w:rsidRPr="00C91713">
        <w:rPr>
          <w:rFonts w:asciiTheme="majorHAnsi" w:hAnsiTheme="majorHAnsi"/>
          <w:color w:val="FFFFFF" w:themeColor="background1"/>
          <w:sz w:val="56"/>
          <w:szCs w:val="72"/>
        </w:rPr>
        <w:t xml:space="preserve">21Vianet </w:t>
      </w:r>
      <w:r w:rsidRPr="00C91713">
        <w:rPr>
          <w:rFonts w:asciiTheme="majorHAnsi" w:hAnsiTheme="majorHAnsi"/>
          <w:color w:val="FFFFFF" w:themeColor="background1"/>
          <w:sz w:val="56"/>
          <w:szCs w:val="72"/>
        </w:rPr>
        <w:t>Online Services Terms</w:t>
      </w:r>
    </w:p>
    <w:p w14:paraId="6BAF63FC" w14:textId="79407CC8" w:rsidR="004D27A6" w:rsidRPr="00C46F44" w:rsidRDefault="004D27A6">
      <w:pPr>
        <w:pStyle w:val="ProductList-Body"/>
        <w:shd w:val="clear" w:color="auto" w:fill="0072C6"/>
        <w:tabs>
          <w:tab w:val="clear" w:pos="158"/>
          <w:tab w:val="left" w:pos="360"/>
        </w:tabs>
        <w:ind w:right="1800"/>
        <w:rPr>
          <w:rFonts w:asciiTheme="majorHAnsi" w:hAnsiTheme="majorHAnsi"/>
          <w:color w:val="FFFFFF" w:themeColor="background1"/>
          <w:sz w:val="72"/>
          <w:szCs w:val="72"/>
        </w:rPr>
      </w:pPr>
      <w:r w:rsidRPr="00B64EAD">
        <w:rPr>
          <w:rFonts w:asciiTheme="majorHAnsi" w:hAnsiTheme="majorHAnsi"/>
          <w:color w:val="FFFFFF" w:themeColor="background1"/>
          <w:sz w:val="72"/>
          <w:szCs w:val="72"/>
        </w:rPr>
        <w:tab/>
      </w:r>
      <w:r w:rsidR="00B95466">
        <w:rPr>
          <w:rFonts w:asciiTheme="majorHAnsi" w:hAnsiTheme="majorHAnsi"/>
          <w:color w:val="FFFFFF" w:themeColor="background1"/>
          <w:sz w:val="56"/>
          <w:szCs w:val="72"/>
        </w:rPr>
        <w:t xml:space="preserve">January </w:t>
      </w:r>
      <w:r w:rsidR="004C0162">
        <w:rPr>
          <w:rFonts w:asciiTheme="majorHAnsi" w:hAnsiTheme="majorHAnsi"/>
          <w:color w:val="FFFFFF" w:themeColor="background1"/>
          <w:sz w:val="56"/>
          <w:szCs w:val="72"/>
        </w:rPr>
        <w:t>1, 20</w:t>
      </w:r>
      <w:r w:rsidR="001D79E8">
        <w:rPr>
          <w:rFonts w:asciiTheme="majorHAnsi" w:hAnsiTheme="majorHAnsi"/>
          <w:color w:val="FFFFFF" w:themeColor="background1"/>
          <w:sz w:val="56"/>
          <w:szCs w:val="72"/>
        </w:rPr>
        <w:t>2</w:t>
      </w:r>
      <w:r w:rsidR="00B95466">
        <w:rPr>
          <w:rFonts w:asciiTheme="majorHAnsi" w:hAnsiTheme="majorHAnsi"/>
          <w:color w:val="FFFFFF" w:themeColor="background1"/>
          <w:sz w:val="56"/>
          <w:szCs w:val="72"/>
        </w:rPr>
        <w:t>1</w:t>
      </w:r>
    </w:p>
    <w:p w14:paraId="429BA266" w14:textId="426CBE0F" w:rsidR="004D27A6" w:rsidRDefault="004D27A6" w:rsidP="004D27A6">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3383F7DC" w14:textId="6BBB21FD" w:rsidR="006241CB" w:rsidRPr="00F80A49" w:rsidRDefault="006241CB" w:rsidP="004D27A6">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6231CAE3" w14:textId="06063C5C" w:rsidR="004D27A6" w:rsidRDefault="004D27A6" w:rsidP="004D27A6">
      <w:pPr>
        <w:pStyle w:val="ProductList-Body"/>
      </w:pPr>
    </w:p>
    <w:p w14:paraId="2C87C23B" w14:textId="77777777" w:rsidR="00C72BDA" w:rsidRDefault="00C72BDA" w:rsidP="00C91713">
      <w:pPr>
        <w:pStyle w:val="ProductList-Body"/>
        <w:sectPr w:rsidR="00C72BDA" w:rsidSect="00C91713">
          <w:footerReference w:type="default" r:id="rId12"/>
          <w:headerReference w:type="first" r:id="rId13"/>
          <w:type w:val="continuous"/>
          <w:pgSz w:w="12240" w:h="15840"/>
          <w:pgMar w:top="720" w:right="720" w:bottom="1440" w:left="720" w:header="720" w:footer="720" w:gutter="0"/>
          <w:cols w:space="720"/>
          <w:titlePg/>
          <w:docGrid w:linePitch="360"/>
        </w:sectPr>
      </w:pPr>
    </w:p>
    <w:p w14:paraId="56513069" w14:textId="4D468574" w:rsidR="004D27A6" w:rsidRPr="00E75EA3" w:rsidRDefault="004D27A6" w:rsidP="001656A6">
      <w:pPr>
        <w:pStyle w:val="ProductList-Body"/>
        <w:tabs>
          <w:tab w:val="left" w:pos="3735"/>
        </w:tabs>
        <w:outlineLvl w:val="0"/>
        <w:rPr>
          <w:rFonts w:asciiTheme="majorHAnsi" w:hAnsiTheme="majorHAnsi"/>
          <w:b/>
          <w:sz w:val="40"/>
          <w:szCs w:val="40"/>
        </w:rPr>
        <w:sectPr w:rsidR="004D27A6" w:rsidRPr="00E75EA3" w:rsidSect="00C91713">
          <w:headerReference w:type="default" r:id="rId14"/>
          <w:footerReference w:type="default" r:id="rId15"/>
          <w:headerReference w:type="first" r:id="rId16"/>
          <w:footerReference w:type="first" r:id="rId17"/>
          <w:pgSz w:w="12240" w:h="15840"/>
          <w:pgMar w:top="1440" w:right="720" w:bottom="1440" w:left="720" w:header="720" w:footer="720" w:gutter="0"/>
          <w:cols w:space="720"/>
          <w:titlePg/>
          <w:docGrid w:linePitch="360"/>
        </w:sectPr>
      </w:pPr>
      <w:bookmarkStart w:id="1" w:name="TableofContents"/>
      <w:r w:rsidRPr="00E75EA3">
        <w:rPr>
          <w:rFonts w:asciiTheme="majorHAnsi" w:hAnsiTheme="majorHAnsi"/>
          <w:b/>
          <w:sz w:val="40"/>
          <w:szCs w:val="40"/>
        </w:rPr>
        <w:lastRenderedPageBreak/>
        <w:t>Table of Content</w:t>
      </w:r>
      <w:bookmarkEnd w:id="1"/>
      <w:r w:rsidR="00312F3B" w:rsidRPr="00E75EA3">
        <w:rPr>
          <w:rFonts w:asciiTheme="majorHAnsi" w:hAnsiTheme="majorHAnsi"/>
          <w:b/>
          <w:sz w:val="40"/>
          <w:szCs w:val="40"/>
        </w:rPr>
        <w:t>s</w:t>
      </w:r>
    </w:p>
    <w:p w14:paraId="73EE4B77" w14:textId="698CF675" w:rsidR="00225338" w:rsidRDefault="00A430D3">
      <w:pPr>
        <w:pStyle w:val="TOC1"/>
        <w:tabs>
          <w:tab w:val="right" w:leader="dot" w:pos="5030"/>
        </w:tabs>
        <w:rPr>
          <w:rFonts w:eastAsiaTheme="minorEastAsia"/>
          <w:b w:val="0"/>
          <w:caps w:val="0"/>
          <w:noProof/>
          <w:sz w:val="22"/>
          <w:lang w:eastAsia="zh-CN"/>
        </w:rPr>
      </w:pPr>
      <w:r w:rsidRPr="00E75EA3">
        <w:fldChar w:fldCharType="begin"/>
      </w:r>
      <w:r w:rsidRPr="00E75EA3">
        <w:instrText xml:space="preserve"> TOC \o "1-3" \h \z \t "Product List - Section Heading,1,Product List - Offering Group Heading,2,Product List - Offering 1,5,Product List - Offering 1 Heading,3,Product List - Offering 2 Heading,4,Product List - Offering 2,6,Product List - SubSubSection Heading,5" </w:instrText>
      </w:r>
      <w:r w:rsidRPr="00E75EA3">
        <w:fldChar w:fldCharType="separate"/>
      </w:r>
      <w:hyperlink w:anchor="_Toc59181851" w:history="1">
        <w:r w:rsidR="00225338" w:rsidRPr="005C5C95">
          <w:rPr>
            <w:rStyle w:val="Hyperlink"/>
            <w:noProof/>
          </w:rPr>
          <w:t>Introduction</w:t>
        </w:r>
        <w:r w:rsidR="00225338">
          <w:rPr>
            <w:noProof/>
            <w:webHidden/>
          </w:rPr>
          <w:tab/>
        </w:r>
        <w:r w:rsidR="00225338">
          <w:rPr>
            <w:noProof/>
            <w:webHidden/>
          </w:rPr>
          <w:fldChar w:fldCharType="begin"/>
        </w:r>
        <w:r w:rsidR="00225338">
          <w:rPr>
            <w:noProof/>
            <w:webHidden/>
          </w:rPr>
          <w:instrText xml:space="preserve"> PAGEREF _Toc59181851 \h </w:instrText>
        </w:r>
        <w:r w:rsidR="00225338">
          <w:rPr>
            <w:noProof/>
            <w:webHidden/>
          </w:rPr>
        </w:r>
        <w:r w:rsidR="00225338">
          <w:rPr>
            <w:noProof/>
            <w:webHidden/>
          </w:rPr>
          <w:fldChar w:fldCharType="separate"/>
        </w:r>
        <w:r w:rsidR="00225338">
          <w:rPr>
            <w:noProof/>
            <w:webHidden/>
          </w:rPr>
          <w:t>3</w:t>
        </w:r>
        <w:r w:rsidR="00225338">
          <w:rPr>
            <w:noProof/>
            <w:webHidden/>
          </w:rPr>
          <w:fldChar w:fldCharType="end"/>
        </w:r>
      </w:hyperlink>
    </w:p>
    <w:p w14:paraId="17D20E98" w14:textId="0530C0CC" w:rsidR="00225338" w:rsidRDefault="0048260D">
      <w:pPr>
        <w:pStyle w:val="TOC5"/>
        <w:tabs>
          <w:tab w:val="right" w:leader="dot" w:pos="5030"/>
        </w:tabs>
        <w:rPr>
          <w:rFonts w:eastAsiaTheme="minorEastAsia"/>
          <w:noProof/>
          <w:sz w:val="22"/>
          <w:lang w:eastAsia="zh-CN"/>
        </w:rPr>
      </w:pPr>
      <w:hyperlink w:anchor="_Toc59181852" w:history="1">
        <w:r w:rsidR="00225338" w:rsidRPr="005C5C95">
          <w:rPr>
            <w:rStyle w:val="Hyperlink"/>
            <w:noProof/>
          </w:rPr>
          <w:t>Service Level Agreements</w:t>
        </w:r>
        <w:r w:rsidR="00225338">
          <w:rPr>
            <w:noProof/>
            <w:webHidden/>
          </w:rPr>
          <w:tab/>
        </w:r>
        <w:r w:rsidR="00225338">
          <w:rPr>
            <w:noProof/>
            <w:webHidden/>
          </w:rPr>
          <w:fldChar w:fldCharType="begin"/>
        </w:r>
        <w:r w:rsidR="00225338">
          <w:rPr>
            <w:noProof/>
            <w:webHidden/>
          </w:rPr>
          <w:instrText xml:space="preserve"> PAGEREF _Toc59181852 \h </w:instrText>
        </w:r>
        <w:r w:rsidR="00225338">
          <w:rPr>
            <w:noProof/>
            <w:webHidden/>
          </w:rPr>
        </w:r>
        <w:r w:rsidR="00225338">
          <w:rPr>
            <w:noProof/>
            <w:webHidden/>
          </w:rPr>
          <w:fldChar w:fldCharType="separate"/>
        </w:r>
        <w:r w:rsidR="00225338">
          <w:rPr>
            <w:noProof/>
            <w:webHidden/>
          </w:rPr>
          <w:t>3</w:t>
        </w:r>
        <w:r w:rsidR="00225338">
          <w:rPr>
            <w:noProof/>
            <w:webHidden/>
          </w:rPr>
          <w:fldChar w:fldCharType="end"/>
        </w:r>
      </w:hyperlink>
    </w:p>
    <w:p w14:paraId="70869915" w14:textId="747AF685" w:rsidR="00225338" w:rsidRDefault="0048260D">
      <w:pPr>
        <w:pStyle w:val="TOC5"/>
        <w:tabs>
          <w:tab w:val="right" w:leader="dot" w:pos="5030"/>
        </w:tabs>
        <w:rPr>
          <w:rFonts w:eastAsiaTheme="minorEastAsia"/>
          <w:noProof/>
          <w:sz w:val="22"/>
          <w:lang w:eastAsia="zh-CN"/>
        </w:rPr>
      </w:pPr>
      <w:hyperlink w:anchor="_Toc59181853" w:history="1">
        <w:r w:rsidR="00225338" w:rsidRPr="005C5C95">
          <w:rPr>
            <w:rStyle w:val="Hyperlink"/>
            <w:noProof/>
          </w:rPr>
          <w:t>Applicable Online Services Terms and Updates</w:t>
        </w:r>
        <w:r w:rsidR="00225338">
          <w:rPr>
            <w:noProof/>
            <w:webHidden/>
          </w:rPr>
          <w:tab/>
        </w:r>
        <w:r w:rsidR="00225338">
          <w:rPr>
            <w:noProof/>
            <w:webHidden/>
          </w:rPr>
          <w:fldChar w:fldCharType="begin"/>
        </w:r>
        <w:r w:rsidR="00225338">
          <w:rPr>
            <w:noProof/>
            <w:webHidden/>
          </w:rPr>
          <w:instrText xml:space="preserve"> PAGEREF _Toc59181853 \h </w:instrText>
        </w:r>
        <w:r w:rsidR="00225338">
          <w:rPr>
            <w:noProof/>
            <w:webHidden/>
          </w:rPr>
        </w:r>
        <w:r w:rsidR="00225338">
          <w:rPr>
            <w:noProof/>
            <w:webHidden/>
          </w:rPr>
          <w:fldChar w:fldCharType="separate"/>
        </w:r>
        <w:r w:rsidR="00225338">
          <w:rPr>
            <w:noProof/>
            <w:webHidden/>
          </w:rPr>
          <w:t>3</w:t>
        </w:r>
        <w:r w:rsidR="00225338">
          <w:rPr>
            <w:noProof/>
            <w:webHidden/>
          </w:rPr>
          <w:fldChar w:fldCharType="end"/>
        </w:r>
      </w:hyperlink>
    </w:p>
    <w:p w14:paraId="76ABBFD9" w14:textId="3AFD6865" w:rsidR="00225338" w:rsidRDefault="0048260D">
      <w:pPr>
        <w:pStyle w:val="TOC5"/>
        <w:tabs>
          <w:tab w:val="right" w:leader="dot" w:pos="5030"/>
        </w:tabs>
        <w:rPr>
          <w:rFonts w:eastAsiaTheme="minorEastAsia"/>
          <w:noProof/>
          <w:sz w:val="22"/>
          <w:lang w:eastAsia="zh-CN"/>
        </w:rPr>
      </w:pPr>
      <w:hyperlink w:anchor="_Toc59181854" w:history="1">
        <w:r w:rsidR="00225338" w:rsidRPr="005C5C95">
          <w:rPr>
            <w:rStyle w:val="Hyperlink"/>
            <w:noProof/>
          </w:rPr>
          <w:t>Electronic Notices</w:t>
        </w:r>
        <w:r w:rsidR="00225338">
          <w:rPr>
            <w:noProof/>
            <w:webHidden/>
          </w:rPr>
          <w:tab/>
        </w:r>
        <w:r w:rsidR="00225338">
          <w:rPr>
            <w:noProof/>
            <w:webHidden/>
          </w:rPr>
          <w:fldChar w:fldCharType="begin"/>
        </w:r>
        <w:r w:rsidR="00225338">
          <w:rPr>
            <w:noProof/>
            <w:webHidden/>
          </w:rPr>
          <w:instrText xml:space="preserve"> PAGEREF _Toc59181854 \h </w:instrText>
        </w:r>
        <w:r w:rsidR="00225338">
          <w:rPr>
            <w:noProof/>
            <w:webHidden/>
          </w:rPr>
        </w:r>
        <w:r w:rsidR="00225338">
          <w:rPr>
            <w:noProof/>
            <w:webHidden/>
          </w:rPr>
          <w:fldChar w:fldCharType="separate"/>
        </w:r>
        <w:r w:rsidR="00225338">
          <w:rPr>
            <w:noProof/>
            <w:webHidden/>
          </w:rPr>
          <w:t>3</w:t>
        </w:r>
        <w:r w:rsidR="00225338">
          <w:rPr>
            <w:noProof/>
            <w:webHidden/>
          </w:rPr>
          <w:fldChar w:fldCharType="end"/>
        </w:r>
      </w:hyperlink>
    </w:p>
    <w:p w14:paraId="35EBE689" w14:textId="52FAC2BB" w:rsidR="00225338" w:rsidRDefault="0048260D">
      <w:pPr>
        <w:pStyle w:val="TOC5"/>
        <w:tabs>
          <w:tab w:val="right" w:leader="dot" w:pos="5030"/>
        </w:tabs>
        <w:rPr>
          <w:rFonts w:eastAsiaTheme="minorEastAsia"/>
          <w:noProof/>
          <w:sz w:val="22"/>
          <w:lang w:eastAsia="zh-CN"/>
        </w:rPr>
      </w:pPr>
      <w:hyperlink w:anchor="_Toc59181855" w:history="1">
        <w:r w:rsidR="00225338" w:rsidRPr="005C5C95">
          <w:rPr>
            <w:rStyle w:val="Hyperlink"/>
            <w:noProof/>
          </w:rPr>
          <w:t>Prior Versions</w:t>
        </w:r>
        <w:r w:rsidR="00225338">
          <w:rPr>
            <w:noProof/>
            <w:webHidden/>
          </w:rPr>
          <w:tab/>
        </w:r>
        <w:r w:rsidR="00225338">
          <w:rPr>
            <w:noProof/>
            <w:webHidden/>
          </w:rPr>
          <w:fldChar w:fldCharType="begin"/>
        </w:r>
        <w:r w:rsidR="00225338">
          <w:rPr>
            <w:noProof/>
            <w:webHidden/>
          </w:rPr>
          <w:instrText xml:space="preserve"> PAGEREF _Toc59181855 \h </w:instrText>
        </w:r>
        <w:r w:rsidR="00225338">
          <w:rPr>
            <w:noProof/>
            <w:webHidden/>
          </w:rPr>
        </w:r>
        <w:r w:rsidR="00225338">
          <w:rPr>
            <w:noProof/>
            <w:webHidden/>
          </w:rPr>
          <w:fldChar w:fldCharType="separate"/>
        </w:r>
        <w:r w:rsidR="00225338">
          <w:rPr>
            <w:noProof/>
            <w:webHidden/>
          </w:rPr>
          <w:t>3</w:t>
        </w:r>
        <w:r w:rsidR="00225338">
          <w:rPr>
            <w:noProof/>
            <w:webHidden/>
          </w:rPr>
          <w:fldChar w:fldCharType="end"/>
        </w:r>
      </w:hyperlink>
    </w:p>
    <w:p w14:paraId="35F7F59B" w14:textId="68F2CEE0" w:rsidR="00225338" w:rsidRDefault="0048260D">
      <w:pPr>
        <w:pStyle w:val="TOC3"/>
        <w:rPr>
          <w:rFonts w:eastAsiaTheme="minorEastAsia"/>
          <w:b w:val="0"/>
          <w:smallCaps w:val="0"/>
          <w:sz w:val="22"/>
          <w:lang w:eastAsia="zh-CN"/>
        </w:rPr>
      </w:pPr>
      <w:hyperlink w:anchor="_Toc59181856" w:history="1">
        <w:r w:rsidR="00225338" w:rsidRPr="005C5C95">
          <w:rPr>
            <w:rStyle w:val="Hyperlink"/>
          </w:rPr>
          <w:t>Clarifications and Summary of Changes</w:t>
        </w:r>
        <w:r w:rsidR="00225338">
          <w:rPr>
            <w:webHidden/>
          </w:rPr>
          <w:tab/>
        </w:r>
        <w:r w:rsidR="00225338">
          <w:rPr>
            <w:webHidden/>
          </w:rPr>
          <w:fldChar w:fldCharType="begin"/>
        </w:r>
        <w:r w:rsidR="00225338">
          <w:rPr>
            <w:webHidden/>
          </w:rPr>
          <w:instrText xml:space="preserve"> PAGEREF _Toc59181856 \h </w:instrText>
        </w:r>
        <w:r w:rsidR="00225338">
          <w:rPr>
            <w:webHidden/>
          </w:rPr>
        </w:r>
        <w:r w:rsidR="00225338">
          <w:rPr>
            <w:webHidden/>
          </w:rPr>
          <w:fldChar w:fldCharType="separate"/>
        </w:r>
        <w:r w:rsidR="00225338">
          <w:rPr>
            <w:webHidden/>
          </w:rPr>
          <w:t>3</w:t>
        </w:r>
        <w:r w:rsidR="00225338">
          <w:rPr>
            <w:webHidden/>
          </w:rPr>
          <w:fldChar w:fldCharType="end"/>
        </w:r>
      </w:hyperlink>
    </w:p>
    <w:p w14:paraId="0495FB00" w14:textId="43243CAC" w:rsidR="00225338" w:rsidRDefault="0048260D">
      <w:pPr>
        <w:pStyle w:val="TOC1"/>
        <w:tabs>
          <w:tab w:val="right" w:leader="dot" w:pos="5030"/>
        </w:tabs>
        <w:rPr>
          <w:rFonts w:eastAsiaTheme="minorEastAsia"/>
          <w:b w:val="0"/>
          <w:caps w:val="0"/>
          <w:noProof/>
          <w:sz w:val="22"/>
          <w:lang w:eastAsia="zh-CN"/>
        </w:rPr>
      </w:pPr>
      <w:hyperlink w:anchor="_Toc59181857" w:history="1">
        <w:r w:rsidR="00225338" w:rsidRPr="005C5C95">
          <w:rPr>
            <w:rStyle w:val="Hyperlink"/>
            <w:noProof/>
          </w:rPr>
          <w:t>Definitions</w:t>
        </w:r>
        <w:r w:rsidR="00225338">
          <w:rPr>
            <w:noProof/>
            <w:webHidden/>
          </w:rPr>
          <w:tab/>
        </w:r>
        <w:r w:rsidR="00225338">
          <w:rPr>
            <w:noProof/>
            <w:webHidden/>
          </w:rPr>
          <w:fldChar w:fldCharType="begin"/>
        </w:r>
        <w:r w:rsidR="00225338">
          <w:rPr>
            <w:noProof/>
            <w:webHidden/>
          </w:rPr>
          <w:instrText xml:space="preserve"> PAGEREF _Toc59181857 \h </w:instrText>
        </w:r>
        <w:r w:rsidR="00225338">
          <w:rPr>
            <w:noProof/>
            <w:webHidden/>
          </w:rPr>
        </w:r>
        <w:r w:rsidR="00225338">
          <w:rPr>
            <w:noProof/>
            <w:webHidden/>
          </w:rPr>
          <w:fldChar w:fldCharType="separate"/>
        </w:r>
        <w:r w:rsidR="00225338">
          <w:rPr>
            <w:noProof/>
            <w:webHidden/>
          </w:rPr>
          <w:t>3</w:t>
        </w:r>
        <w:r w:rsidR="00225338">
          <w:rPr>
            <w:noProof/>
            <w:webHidden/>
          </w:rPr>
          <w:fldChar w:fldCharType="end"/>
        </w:r>
      </w:hyperlink>
    </w:p>
    <w:p w14:paraId="08CAF19D" w14:textId="018207A5" w:rsidR="00225338" w:rsidRDefault="0048260D">
      <w:pPr>
        <w:pStyle w:val="TOC1"/>
        <w:tabs>
          <w:tab w:val="right" w:leader="dot" w:pos="5030"/>
        </w:tabs>
        <w:rPr>
          <w:rFonts w:eastAsiaTheme="minorEastAsia"/>
          <w:b w:val="0"/>
          <w:caps w:val="0"/>
          <w:noProof/>
          <w:sz w:val="22"/>
          <w:lang w:eastAsia="zh-CN"/>
        </w:rPr>
      </w:pPr>
      <w:hyperlink w:anchor="_Toc59181858" w:history="1">
        <w:r w:rsidR="00225338" w:rsidRPr="005C5C95">
          <w:rPr>
            <w:rStyle w:val="Hyperlink"/>
            <w:noProof/>
          </w:rPr>
          <w:t>General Terms</w:t>
        </w:r>
        <w:r w:rsidR="00225338">
          <w:rPr>
            <w:noProof/>
            <w:webHidden/>
          </w:rPr>
          <w:tab/>
        </w:r>
        <w:r w:rsidR="00225338">
          <w:rPr>
            <w:noProof/>
            <w:webHidden/>
          </w:rPr>
          <w:fldChar w:fldCharType="begin"/>
        </w:r>
        <w:r w:rsidR="00225338">
          <w:rPr>
            <w:noProof/>
            <w:webHidden/>
          </w:rPr>
          <w:instrText xml:space="preserve"> PAGEREF _Toc59181858 \h </w:instrText>
        </w:r>
        <w:r w:rsidR="00225338">
          <w:rPr>
            <w:noProof/>
            <w:webHidden/>
          </w:rPr>
        </w:r>
        <w:r w:rsidR="00225338">
          <w:rPr>
            <w:noProof/>
            <w:webHidden/>
          </w:rPr>
          <w:fldChar w:fldCharType="separate"/>
        </w:r>
        <w:r w:rsidR="00225338">
          <w:rPr>
            <w:noProof/>
            <w:webHidden/>
          </w:rPr>
          <w:t>5</w:t>
        </w:r>
        <w:r w:rsidR="00225338">
          <w:rPr>
            <w:noProof/>
            <w:webHidden/>
          </w:rPr>
          <w:fldChar w:fldCharType="end"/>
        </w:r>
      </w:hyperlink>
    </w:p>
    <w:p w14:paraId="6CA3D9DE" w14:textId="3CB4A61B" w:rsidR="00225338" w:rsidRDefault="0048260D">
      <w:pPr>
        <w:pStyle w:val="TOC5"/>
        <w:tabs>
          <w:tab w:val="right" w:leader="dot" w:pos="5030"/>
        </w:tabs>
        <w:rPr>
          <w:rFonts w:eastAsiaTheme="minorEastAsia"/>
          <w:noProof/>
          <w:sz w:val="22"/>
          <w:lang w:eastAsia="zh-CN"/>
        </w:rPr>
      </w:pPr>
      <w:hyperlink w:anchor="_Toc59181859" w:history="1">
        <w:r w:rsidR="00225338" w:rsidRPr="005C5C95">
          <w:rPr>
            <w:rStyle w:val="Hyperlink"/>
            <w:noProof/>
          </w:rPr>
          <w:t>Licensing the Online Services</w:t>
        </w:r>
        <w:r w:rsidR="00225338">
          <w:rPr>
            <w:noProof/>
            <w:webHidden/>
          </w:rPr>
          <w:tab/>
        </w:r>
        <w:r w:rsidR="00225338">
          <w:rPr>
            <w:noProof/>
            <w:webHidden/>
          </w:rPr>
          <w:fldChar w:fldCharType="begin"/>
        </w:r>
        <w:r w:rsidR="00225338">
          <w:rPr>
            <w:noProof/>
            <w:webHidden/>
          </w:rPr>
          <w:instrText xml:space="preserve"> PAGEREF _Toc59181859 \h </w:instrText>
        </w:r>
        <w:r w:rsidR="00225338">
          <w:rPr>
            <w:noProof/>
            <w:webHidden/>
          </w:rPr>
        </w:r>
        <w:r w:rsidR="00225338">
          <w:rPr>
            <w:noProof/>
            <w:webHidden/>
          </w:rPr>
          <w:fldChar w:fldCharType="separate"/>
        </w:r>
        <w:r w:rsidR="00225338">
          <w:rPr>
            <w:noProof/>
            <w:webHidden/>
          </w:rPr>
          <w:t>5</w:t>
        </w:r>
        <w:r w:rsidR="00225338">
          <w:rPr>
            <w:noProof/>
            <w:webHidden/>
          </w:rPr>
          <w:fldChar w:fldCharType="end"/>
        </w:r>
      </w:hyperlink>
    </w:p>
    <w:p w14:paraId="64E9FE93" w14:textId="7A822F94" w:rsidR="00225338" w:rsidRDefault="0048260D">
      <w:pPr>
        <w:pStyle w:val="TOC5"/>
        <w:tabs>
          <w:tab w:val="right" w:leader="dot" w:pos="5030"/>
        </w:tabs>
        <w:rPr>
          <w:rFonts w:eastAsiaTheme="minorEastAsia"/>
          <w:noProof/>
          <w:sz w:val="22"/>
          <w:lang w:eastAsia="zh-CN"/>
        </w:rPr>
      </w:pPr>
      <w:hyperlink w:anchor="_Toc59181860" w:history="1">
        <w:r w:rsidR="00225338" w:rsidRPr="005C5C95">
          <w:rPr>
            <w:rStyle w:val="Hyperlink"/>
            <w:noProof/>
          </w:rPr>
          <w:t>Using the Online Services</w:t>
        </w:r>
        <w:r w:rsidR="00225338">
          <w:rPr>
            <w:noProof/>
            <w:webHidden/>
          </w:rPr>
          <w:tab/>
        </w:r>
        <w:r w:rsidR="00225338">
          <w:rPr>
            <w:noProof/>
            <w:webHidden/>
          </w:rPr>
          <w:fldChar w:fldCharType="begin"/>
        </w:r>
        <w:r w:rsidR="00225338">
          <w:rPr>
            <w:noProof/>
            <w:webHidden/>
          </w:rPr>
          <w:instrText xml:space="preserve"> PAGEREF _Toc59181860 \h </w:instrText>
        </w:r>
        <w:r w:rsidR="00225338">
          <w:rPr>
            <w:noProof/>
            <w:webHidden/>
          </w:rPr>
        </w:r>
        <w:r w:rsidR="00225338">
          <w:rPr>
            <w:noProof/>
            <w:webHidden/>
          </w:rPr>
          <w:fldChar w:fldCharType="separate"/>
        </w:r>
        <w:r w:rsidR="00225338">
          <w:rPr>
            <w:noProof/>
            <w:webHidden/>
          </w:rPr>
          <w:t>5</w:t>
        </w:r>
        <w:r w:rsidR="00225338">
          <w:rPr>
            <w:noProof/>
            <w:webHidden/>
          </w:rPr>
          <w:fldChar w:fldCharType="end"/>
        </w:r>
      </w:hyperlink>
    </w:p>
    <w:p w14:paraId="7FD84103" w14:textId="381D9C64" w:rsidR="00225338" w:rsidRDefault="0048260D">
      <w:pPr>
        <w:pStyle w:val="TOC5"/>
        <w:tabs>
          <w:tab w:val="right" w:leader="dot" w:pos="5030"/>
        </w:tabs>
        <w:rPr>
          <w:rFonts w:eastAsiaTheme="minorEastAsia"/>
          <w:noProof/>
          <w:sz w:val="22"/>
          <w:lang w:eastAsia="zh-CN"/>
        </w:rPr>
      </w:pPr>
      <w:hyperlink w:anchor="_Toc59181861" w:history="1">
        <w:r w:rsidR="00225338" w:rsidRPr="005C5C95">
          <w:rPr>
            <w:rStyle w:val="Hyperlink"/>
            <w:noProof/>
          </w:rPr>
          <w:t>Use of Software with the Online Services</w:t>
        </w:r>
        <w:r w:rsidR="00225338">
          <w:rPr>
            <w:noProof/>
            <w:webHidden/>
          </w:rPr>
          <w:tab/>
        </w:r>
        <w:r w:rsidR="00225338">
          <w:rPr>
            <w:noProof/>
            <w:webHidden/>
          </w:rPr>
          <w:fldChar w:fldCharType="begin"/>
        </w:r>
        <w:r w:rsidR="00225338">
          <w:rPr>
            <w:noProof/>
            <w:webHidden/>
          </w:rPr>
          <w:instrText xml:space="preserve"> PAGEREF _Toc59181861 \h </w:instrText>
        </w:r>
        <w:r w:rsidR="00225338">
          <w:rPr>
            <w:noProof/>
            <w:webHidden/>
          </w:rPr>
        </w:r>
        <w:r w:rsidR="00225338">
          <w:rPr>
            <w:noProof/>
            <w:webHidden/>
          </w:rPr>
          <w:fldChar w:fldCharType="separate"/>
        </w:r>
        <w:r w:rsidR="00225338">
          <w:rPr>
            <w:noProof/>
            <w:webHidden/>
          </w:rPr>
          <w:t>5</w:t>
        </w:r>
        <w:r w:rsidR="00225338">
          <w:rPr>
            <w:noProof/>
            <w:webHidden/>
          </w:rPr>
          <w:fldChar w:fldCharType="end"/>
        </w:r>
      </w:hyperlink>
    </w:p>
    <w:p w14:paraId="26431AB6" w14:textId="4DBA7333" w:rsidR="00225338" w:rsidRDefault="0048260D">
      <w:pPr>
        <w:pStyle w:val="TOC5"/>
        <w:tabs>
          <w:tab w:val="right" w:leader="dot" w:pos="5030"/>
        </w:tabs>
        <w:rPr>
          <w:rFonts w:eastAsiaTheme="minorEastAsia"/>
          <w:noProof/>
          <w:sz w:val="22"/>
          <w:lang w:eastAsia="zh-CN"/>
        </w:rPr>
      </w:pPr>
      <w:hyperlink w:anchor="_Toc59181862" w:history="1">
        <w:r w:rsidR="00225338" w:rsidRPr="005C5C95">
          <w:rPr>
            <w:rStyle w:val="Hyperlink"/>
            <w:noProof/>
          </w:rPr>
          <w:t>Technical Limitations</w:t>
        </w:r>
        <w:r w:rsidR="00225338">
          <w:rPr>
            <w:noProof/>
            <w:webHidden/>
          </w:rPr>
          <w:tab/>
        </w:r>
        <w:r w:rsidR="00225338">
          <w:rPr>
            <w:noProof/>
            <w:webHidden/>
          </w:rPr>
          <w:fldChar w:fldCharType="begin"/>
        </w:r>
        <w:r w:rsidR="00225338">
          <w:rPr>
            <w:noProof/>
            <w:webHidden/>
          </w:rPr>
          <w:instrText xml:space="preserve"> PAGEREF _Toc59181862 \h </w:instrText>
        </w:r>
        <w:r w:rsidR="00225338">
          <w:rPr>
            <w:noProof/>
            <w:webHidden/>
          </w:rPr>
        </w:r>
        <w:r w:rsidR="00225338">
          <w:rPr>
            <w:noProof/>
            <w:webHidden/>
          </w:rPr>
          <w:fldChar w:fldCharType="separate"/>
        </w:r>
        <w:r w:rsidR="00225338">
          <w:rPr>
            <w:noProof/>
            <w:webHidden/>
          </w:rPr>
          <w:t>6</w:t>
        </w:r>
        <w:r w:rsidR="00225338">
          <w:rPr>
            <w:noProof/>
            <w:webHidden/>
          </w:rPr>
          <w:fldChar w:fldCharType="end"/>
        </w:r>
      </w:hyperlink>
    </w:p>
    <w:p w14:paraId="77646D17" w14:textId="29F59619" w:rsidR="00225338" w:rsidRDefault="0048260D">
      <w:pPr>
        <w:pStyle w:val="TOC5"/>
        <w:tabs>
          <w:tab w:val="right" w:leader="dot" w:pos="5030"/>
        </w:tabs>
        <w:rPr>
          <w:rFonts w:eastAsiaTheme="minorEastAsia"/>
          <w:noProof/>
          <w:sz w:val="22"/>
          <w:lang w:eastAsia="zh-CN"/>
        </w:rPr>
      </w:pPr>
      <w:hyperlink w:anchor="_Toc59181863" w:history="1">
        <w:r w:rsidR="00225338" w:rsidRPr="005C5C95">
          <w:rPr>
            <w:rStyle w:val="Hyperlink"/>
            <w:noProof/>
          </w:rPr>
          <w:t>Import/Export Services</w:t>
        </w:r>
        <w:r w:rsidR="00225338">
          <w:rPr>
            <w:noProof/>
            <w:webHidden/>
          </w:rPr>
          <w:tab/>
        </w:r>
        <w:r w:rsidR="00225338">
          <w:rPr>
            <w:noProof/>
            <w:webHidden/>
          </w:rPr>
          <w:fldChar w:fldCharType="begin"/>
        </w:r>
        <w:r w:rsidR="00225338">
          <w:rPr>
            <w:noProof/>
            <w:webHidden/>
          </w:rPr>
          <w:instrText xml:space="preserve"> PAGEREF _Toc59181863 \h </w:instrText>
        </w:r>
        <w:r w:rsidR="00225338">
          <w:rPr>
            <w:noProof/>
            <w:webHidden/>
          </w:rPr>
        </w:r>
        <w:r w:rsidR="00225338">
          <w:rPr>
            <w:noProof/>
            <w:webHidden/>
          </w:rPr>
          <w:fldChar w:fldCharType="separate"/>
        </w:r>
        <w:r w:rsidR="00225338">
          <w:rPr>
            <w:noProof/>
            <w:webHidden/>
          </w:rPr>
          <w:t>6</w:t>
        </w:r>
        <w:r w:rsidR="00225338">
          <w:rPr>
            <w:noProof/>
            <w:webHidden/>
          </w:rPr>
          <w:fldChar w:fldCharType="end"/>
        </w:r>
      </w:hyperlink>
    </w:p>
    <w:p w14:paraId="62B9F54D" w14:textId="7D41F8DF" w:rsidR="00225338" w:rsidRDefault="0048260D">
      <w:pPr>
        <w:pStyle w:val="TOC5"/>
        <w:tabs>
          <w:tab w:val="right" w:leader="dot" w:pos="5030"/>
        </w:tabs>
        <w:rPr>
          <w:rFonts w:eastAsiaTheme="minorEastAsia"/>
          <w:noProof/>
          <w:sz w:val="22"/>
          <w:lang w:eastAsia="zh-CN"/>
        </w:rPr>
      </w:pPr>
      <w:hyperlink w:anchor="_Toc59181864" w:history="1">
        <w:r w:rsidR="00225338" w:rsidRPr="005C5C95">
          <w:rPr>
            <w:rStyle w:val="Hyperlink"/>
            <w:noProof/>
          </w:rPr>
          <w:t>Font Components</w:t>
        </w:r>
        <w:r w:rsidR="00225338">
          <w:rPr>
            <w:noProof/>
            <w:webHidden/>
          </w:rPr>
          <w:tab/>
        </w:r>
        <w:r w:rsidR="00225338">
          <w:rPr>
            <w:noProof/>
            <w:webHidden/>
          </w:rPr>
          <w:fldChar w:fldCharType="begin"/>
        </w:r>
        <w:r w:rsidR="00225338">
          <w:rPr>
            <w:noProof/>
            <w:webHidden/>
          </w:rPr>
          <w:instrText xml:space="preserve"> PAGEREF _Toc59181864 \h </w:instrText>
        </w:r>
        <w:r w:rsidR="00225338">
          <w:rPr>
            <w:noProof/>
            <w:webHidden/>
          </w:rPr>
        </w:r>
        <w:r w:rsidR="00225338">
          <w:rPr>
            <w:noProof/>
            <w:webHidden/>
          </w:rPr>
          <w:fldChar w:fldCharType="separate"/>
        </w:r>
        <w:r w:rsidR="00225338">
          <w:rPr>
            <w:noProof/>
            <w:webHidden/>
          </w:rPr>
          <w:t>6</w:t>
        </w:r>
        <w:r w:rsidR="00225338">
          <w:rPr>
            <w:noProof/>
            <w:webHidden/>
          </w:rPr>
          <w:fldChar w:fldCharType="end"/>
        </w:r>
      </w:hyperlink>
    </w:p>
    <w:p w14:paraId="1304852F" w14:textId="4C1CC1C0" w:rsidR="00225338" w:rsidRDefault="0048260D">
      <w:pPr>
        <w:pStyle w:val="TOC5"/>
        <w:tabs>
          <w:tab w:val="right" w:leader="dot" w:pos="5030"/>
        </w:tabs>
        <w:rPr>
          <w:rFonts w:eastAsiaTheme="minorEastAsia"/>
          <w:noProof/>
          <w:sz w:val="22"/>
          <w:lang w:eastAsia="zh-CN"/>
        </w:rPr>
      </w:pPr>
      <w:hyperlink w:anchor="_Toc59181865" w:history="1">
        <w:r w:rsidR="00225338" w:rsidRPr="005C5C95">
          <w:rPr>
            <w:rStyle w:val="Hyperlink"/>
            <w:noProof/>
          </w:rPr>
          <w:t>Changes to and Availability of the Online Services</w:t>
        </w:r>
        <w:r w:rsidR="00225338">
          <w:rPr>
            <w:noProof/>
            <w:webHidden/>
          </w:rPr>
          <w:tab/>
        </w:r>
        <w:r w:rsidR="00225338">
          <w:rPr>
            <w:noProof/>
            <w:webHidden/>
          </w:rPr>
          <w:fldChar w:fldCharType="begin"/>
        </w:r>
        <w:r w:rsidR="00225338">
          <w:rPr>
            <w:noProof/>
            <w:webHidden/>
          </w:rPr>
          <w:instrText xml:space="preserve"> PAGEREF _Toc59181865 \h </w:instrText>
        </w:r>
        <w:r w:rsidR="00225338">
          <w:rPr>
            <w:noProof/>
            <w:webHidden/>
          </w:rPr>
        </w:r>
        <w:r w:rsidR="00225338">
          <w:rPr>
            <w:noProof/>
            <w:webHidden/>
          </w:rPr>
          <w:fldChar w:fldCharType="separate"/>
        </w:r>
        <w:r w:rsidR="00225338">
          <w:rPr>
            <w:noProof/>
            <w:webHidden/>
          </w:rPr>
          <w:t>6</w:t>
        </w:r>
        <w:r w:rsidR="00225338">
          <w:rPr>
            <w:noProof/>
            <w:webHidden/>
          </w:rPr>
          <w:fldChar w:fldCharType="end"/>
        </w:r>
      </w:hyperlink>
    </w:p>
    <w:p w14:paraId="2F76195E" w14:textId="162BD61F" w:rsidR="00225338" w:rsidRDefault="0048260D">
      <w:pPr>
        <w:pStyle w:val="TOC5"/>
        <w:tabs>
          <w:tab w:val="right" w:leader="dot" w:pos="5030"/>
        </w:tabs>
        <w:rPr>
          <w:rFonts w:eastAsiaTheme="minorEastAsia"/>
          <w:noProof/>
          <w:sz w:val="22"/>
          <w:lang w:eastAsia="zh-CN"/>
        </w:rPr>
      </w:pPr>
      <w:hyperlink w:anchor="_Toc59181866" w:history="1">
        <w:r w:rsidR="00225338" w:rsidRPr="005C5C95">
          <w:rPr>
            <w:rStyle w:val="Hyperlink"/>
            <w:noProof/>
          </w:rPr>
          <w:t>State secret representation and warranty</w:t>
        </w:r>
        <w:r w:rsidR="00225338" w:rsidRPr="005C5C95">
          <w:rPr>
            <w:rStyle w:val="Hyperlink"/>
            <w:rFonts w:ascii="Segoe Pro" w:eastAsiaTheme="minorHAnsi" w:hAnsi="Segoe Pro" w:cs="Arial"/>
            <w:bCs/>
            <w:i/>
            <w:iCs/>
            <w:noProof/>
          </w:rPr>
          <w:t>.</w:t>
        </w:r>
        <w:r w:rsidR="00225338">
          <w:rPr>
            <w:noProof/>
            <w:webHidden/>
          </w:rPr>
          <w:tab/>
        </w:r>
        <w:r w:rsidR="00225338">
          <w:rPr>
            <w:noProof/>
            <w:webHidden/>
          </w:rPr>
          <w:fldChar w:fldCharType="begin"/>
        </w:r>
        <w:r w:rsidR="00225338">
          <w:rPr>
            <w:noProof/>
            <w:webHidden/>
          </w:rPr>
          <w:instrText xml:space="preserve"> PAGEREF _Toc59181866 \h </w:instrText>
        </w:r>
        <w:r w:rsidR="00225338">
          <w:rPr>
            <w:noProof/>
            <w:webHidden/>
          </w:rPr>
        </w:r>
        <w:r w:rsidR="00225338">
          <w:rPr>
            <w:noProof/>
            <w:webHidden/>
          </w:rPr>
          <w:fldChar w:fldCharType="separate"/>
        </w:r>
        <w:r w:rsidR="00225338">
          <w:rPr>
            <w:noProof/>
            <w:webHidden/>
          </w:rPr>
          <w:t>6</w:t>
        </w:r>
        <w:r w:rsidR="00225338">
          <w:rPr>
            <w:noProof/>
            <w:webHidden/>
          </w:rPr>
          <w:fldChar w:fldCharType="end"/>
        </w:r>
      </w:hyperlink>
    </w:p>
    <w:p w14:paraId="60B7F4F3" w14:textId="1252E700" w:rsidR="00225338" w:rsidRDefault="0048260D">
      <w:pPr>
        <w:pStyle w:val="TOC5"/>
        <w:tabs>
          <w:tab w:val="right" w:leader="dot" w:pos="5030"/>
        </w:tabs>
        <w:rPr>
          <w:rFonts w:eastAsiaTheme="minorEastAsia"/>
          <w:noProof/>
          <w:sz w:val="22"/>
          <w:lang w:eastAsia="zh-CN"/>
        </w:rPr>
      </w:pPr>
      <w:hyperlink w:anchor="_Toc59181867" w:history="1">
        <w:r w:rsidR="00225338" w:rsidRPr="005C5C95">
          <w:rPr>
            <w:rStyle w:val="Hyperlink"/>
            <w:noProof/>
          </w:rPr>
          <w:t>Compliance with Laws</w:t>
        </w:r>
        <w:r w:rsidR="00225338">
          <w:rPr>
            <w:noProof/>
            <w:webHidden/>
          </w:rPr>
          <w:tab/>
        </w:r>
        <w:r w:rsidR="00225338">
          <w:rPr>
            <w:noProof/>
            <w:webHidden/>
          </w:rPr>
          <w:fldChar w:fldCharType="begin"/>
        </w:r>
        <w:r w:rsidR="00225338">
          <w:rPr>
            <w:noProof/>
            <w:webHidden/>
          </w:rPr>
          <w:instrText xml:space="preserve"> PAGEREF _Toc59181867 \h </w:instrText>
        </w:r>
        <w:r w:rsidR="00225338">
          <w:rPr>
            <w:noProof/>
            <w:webHidden/>
          </w:rPr>
        </w:r>
        <w:r w:rsidR="00225338">
          <w:rPr>
            <w:noProof/>
            <w:webHidden/>
          </w:rPr>
          <w:fldChar w:fldCharType="separate"/>
        </w:r>
        <w:r w:rsidR="00225338">
          <w:rPr>
            <w:noProof/>
            <w:webHidden/>
          </w:rPr>
          <w:t>6</w:t>
        </w:r>
        <w:r w:rsidR="00225338">
          <w:rPr>
            <w:noProof/>
            <w:webHidden/>
          </w:rPr>
          <w:fldChar w:fldCharType="end"/>
        </w:r>
      </w:hyperlink>
    </w:p>
    <w:p w14:paraId="0C3D0B43" w14:textId="5EF01BCC" w:rsidR="00225338" w:rsidRDefault="0048260D">
      <w:pPr>
        <w:pStyle w:val="TOC5"/>
        <w:tabs>
          <w:tab w:val="right" w:leader="dot" w:pos="5030"/>
        </w:tabs>
        <w:rPr>
          <w:rFonts w:eastAsiaTheme="minorEastAsia"/>
          <w:noProof/>
          <w:sz w:val="22"/>
          <w:lang w:eastAsia="zh-CN"/>
        </w:rPr>
      </w:pPr>
      <w:hyperlink w:anchor="_Toc59181868" w:history="1">
        <w:r w:rsidR="00225338" w:rsidRPr="005C5C95">
          <w:rPr>
            <w:rStyle w:val="Hyperlink"/>
            <w:noProof/>
          </w:rPr>
          <w:t>Other</w:t>
        </w:r>
        <w:r w:rsidR="00225338">
          <w:rPr>
            <w:noProof/>
            <w:webHidden/>
          </w:rPr>
          <w:tab/>
        </w:r>
        <w:r w:rsidR="00225338">
          <w:rPr>
            <w:noProof/>
            <w:webHidden/>
          </w:rPr>
          <w:fldChar w:fldCharType="begin"/>
        </w:r>
        <w:r w:rsidR="00225338">
          <w:rPr>
            <w:noProof/>
            <w:webHidden/>
          </w:rPr>
          <w:instrText xml:space="preserve"> PAGEREF _Toc59181868 \h </w:instrText>
        </w:r>
        <w:r w:rsidR="00225338">
          <w:rPr>
            <w:noProof/>
            <w:webHidden/>
          </w:rPr>
        </w:r>
        <w:r w:rsidR="00225338">
          <w:rPr>
            <w:noProof/>
            <w:webHidden/>
          </w:rPr>
          <w:fldChar w:fldCharType="separate"/>
        </w:r>
        <w:r w:rsidR="00225338">
          <w:rPr>
            <w:noProof/>
            <w:webHidden/>
          </w:rPr>
          <w:t>7</w:t>
        </w:r>
        <w:r w:rsidR="00225338">
          <w:rPr>
            <w:noProof/>
            <w:webHidden/>
          </w:rPr>
          <w:fldChar w:fldCharType="end"/>
        </w:r>
      </w:hyperlink>
    </w:p>
    <w:p w14:paraId="1CE5BBEB" w14:textId="28F5B237" w:rsidR="00225338" w:rsidRDefault="0048260D">
      <w:pPr>
        <w:pStyle w:val="TOC1"/>
        <w:tabs>
          <w:tab w:val="right" w:leader="dot" w:pos="5030"/>
        </w:tabs>
        <w:rPr>
          <w:rFonts w:eastAsiaTheme="minorEastAsia"/>
          <w:b w:val="0"/>
          <w:caps w:val="0"/>
          <w:noProof/>
          <w:sz w:val="22"/>
          <w:lang w:eastAsia="zh-CN"/>
        </w:rPr>
      </w:pPr>
      <w:hyperlink w:anchor="_Toc59181869" w:history="1">
        <w:r w:rsidR="00225338" w:rsidRPr="005C5C95">
          <w:rPr>
            <w:rStyle w:val="Hyperlink"/>
            <w:noProof/>
          </w:rPr>
          <w:t>Data Protection Terms</w:t>
        </w:r>
        <w:r w:rsidR="00225338">
          <w:rPr>
            <w:noProof/>
            <w:webHidden/>
          </w:rPr>
          <w:tab/>
        </w:r>
        <w:r w:rsidR="00225338">
          <w:rPr>
            <w:noProof/>
            <w:webHidden/>
          </w:rPr>
          <w:fldChar w:fldCharType="begin"/>
        </w:r>
        <w:r w:rsidR="00225338">
          <w:rPr>
            <w:noProof/>
            <w:webHidden/>
          </w:rPr>
          <w:instrText xml:space="preserve"> PAGEREF _Toc59181869 \h </w:instrText>
        </w:r>
        <w:r w:rsidR="00225338">
          <w:rPr>
            <w:noProof/>
            <w:webHidden/>
          </w:rPr>
        </w:r>
        <w:r w:rsidR="00225338">
          <w:rPr>
            <w:noProof/>
            <w:webHidden/>
          </w:rPr>
          <w:fldChar w:fldCharType="separate"/>
        </w:r>
        <w:r w:rsidR="00225338">
          <w:rPr>
            <w:noProof/>
            <w:webHidden/>
          </w:rPr>
          <w:t>9</w:t>
        </w:r>
        <w:r w:rsidR="00225338">
          <w:rPr>
            <w:noProof/>
            <w:webHidden/>
          </w:rPr>
          <w:fldChar w:fldCharType="end"/>
        </w:r>
      </w:hyperlink>
    </w:p>
    <w:p w14:paraId="3466F127" w14:textId="6BFAD878" w:rsidR="00225338" w:rsidRDefault="0048260D">
      <w:pPr>
        <w:pStyle w:val="TOC5"/>
        <w:tabs>
          <w:tab w:val="right" w:leader="dot" w:pos="5030"/>
        </w:tabs>
        <w:rPr>
          <w:rFonts w:eastAsiaTheme="minorEastAsia"/>
          <w:noProof/>
          <w:sz w:val="22"/>
          <w:lang w:eastAsia="zh-CN"/>
        </w:rPr>
      </w:pPr>
      <w:hyperlink w:anchor="_Toc59181870" w:history="1">
        <w:r w:rsidR="00225338" w:rsidRPr="005C5C95">
          <w:rPr>
            <w:rStyle w:val="Hyperlink"/>
            <w:noProof/>
          </w:rPr>
          <w:t>Scope</w:t>
        </w:r>
        <w:r w:rsidR="00225338">
          <w:rPr>
            <w:noProof/>
            <w:webHidden/>
          </w:rPr>
          <w:tab/>
        </w:r>
        <w:r w:rsidR="00225338">
          <w:rPr>
            <w:noProof/>
            <w:webHidden/>
          </w:rPr>
          <w:fldChar w:fldCharType="begin"/>
        </w:r>
        <w:r w:rsidR="00225338">
          <w:rPr>
            <w:noProof/>
            <w:webHidden/>
          </w:rPr>
          <w:instrText xml:space="preserve"> PAGEREF _Toc59181870 \h </w:instrText>
        </w:r>
        <w:r w:rsidR="00225338">
          <w:rPr>
            <w:noProof/>
            <w:webHidden/>
          </w:rPr>
        </w:r>
        <w:r w:rsidR="00225338">
          <w:rPr>
            <w:noProof/>
            <w:webHidden/>
          </w:rPr>
          <w:fldChar w:fldCharType="separate"/>
        </w:r>
        <w:r w:rsidR="00225338">
          <w:rPr>
            <w:noProof/>
            <w:webHidden/>
          </w:rPr>
          <w:t>9</w:t>
        </w:r>
        <w:r w:rsidR="00225338">
          <w:rPr>
            <w:noProof/>
            <w:webHidden/>
          </w:rPr>
          <w:fldChar w:fldCharType="end"/>
        </w:r>
      </w:hyperlink>
    </w:p>
    <w:p w14:paraId="6C3E2348" w14:textId="6809853C" w:rsidR="00225338" w:rsidRDefault="0048260D">
      <w:pPr>
        <w:pStyle w:val="TOC5"/>
        <w:tabs>
          <w:tab w:val="right" w:leader="dot" w:pos="5030"/>
        </w:tabs>
        <w:rPr>
          <w:rFonts w:eastAsiaTheme="minorEastAsia"/>
          <w:noProof/>
          <w:sz w:val="22"/>
          <w:lang w:eastAsia="zh-CN"/>
        </w:rPr>
      </w:pPr>
      <w:hyperlink w:anchor="_Toc59181871" w:history="1">
        <w:r w:rsidR="00225338" w:rsidRPr="005C5C95">
          <w:rPr>
            <w:rStyle w:val="Hyperlink"/>
            <w:noProof/>
          </w:rPr>
          <w:t>Processing of Customer Data; Ownership</w:t>
        </w:r>
        <w:r w:rsidR="00225338">
          <w:rPr>
            <w:noProof/>
            <w:webHidden/>
          </w:rPr>
          <w:tab/>
        </w:r>
        <w:r w:rsidR="00225338">
          <w:rPr>
            <w:noProof/>
            <w:webHidden/>
          </w:rPr>
          <w:fldChar w:fldCharType="begin"/>
        </w:r>
        <w:r w:rsidR="00225338">
          <w:rPr>
            <w:noProof/>
            <w:webHidden/>
          </w:rPr>
          <w:instrText xml:space="preserve"> PAGEREF _Toc59181871 \h </w:instrText>
        </w:r>
        <w:r w:rsidR="00225338">
          <w:rPr>
            <w:noProof/>
            <w:webHidden/>
          </w:rPr>
        </w:r>
        <w:r w:rsidR="00225338">
          <w:rPr>
            <w:noProof/>
            <w:webHidden/>
          </w:rPr>
          <w:fldChar w:fldCharType="separate"/>
        </w:r>
        <w:r w:rsidR="00225338">
          <w:rPr>
            <w:noProof/>
            <w:webHidden/>
          </w:rPr>
          <w:t>9</w:t>
        </w:r>
        <w:r w:rsidR="00225338">
          <w:rPr>
            <w:noProof/>
            <w:webHidden/>
          </w:rPr>
          <w:fldChar w:fldCharType="end"/>
        </w:r>
      </w:hyperlink>
    </w:p>
    <w:p w14:paraId="26DC7140" w14:textId="0A860273" w:rsidR="00225338" w:rsidRDefault="0048260D">
      <w:pPr>
        <w:pStyle w:val="TOC5"/>
        <w:tabs>
          <w:tab w:val="right" w:leader="dot" w:pos="5030"/>
        </w:tabs>
        <w:rPr>
          <w:rFonts w:eastAsiaTheme="minorEastAsia"/>
          <w:noProof/>
          <w:sz w:val="22"/>
          <w:lang w:eastAsia="zh-CN"/>
        </w:rPr>
      </w:pPr>
      <w:hyperlink w:anchor="_Toc59181872" w:history="1">
        <w:r w:rsidR="00225338" w:rsidRPr="005C5C95">
          <w:rPr>
            <w:rStyle w:val="Hyperlink"/>
            <w:noProof/>
          </w:rPr>
          <w:t>Disclosure of Customer Data and Personal Data</w:t>
        </w:r>
        <w:r w:rsidR="00225338">
          <w:rPr>
            <w:noProof/>
            <w:webHidden/>
          </w:rPr>
          <w:tab/>
        </w:r>
        <w:r w:rsidR="00225338">
          <w:rPr>
            <w:noProof/>
            <w:webHidden/>
          </w:rPr>
          <w:fldChar w:fldCharType="begin"/>
        </w:r>
        <w:r w:rsidR="00225338">
          <w:rPr>
            <w:noProof/>
            <w:webHidden/>
          </w:rPr>
          <w:instrText xml:space="preserve"> PAGEREF _Toc59181872 \h </w:instrText>
        </w:r>
        <w:r w:rsidR="00225338">
          <w:rPr>
            <w:noProof/>
            <w:webHidden/>
          </w:rPr>
        </w:r>
        <w:r w:rsidR="00225338">
          <w:rPr>
            <w:noProof/>
            <w:webHidden/>
          </w:rPr>
          <w:fldChar w:fldCharType="separate"/>
        </w:r>
        <w:r w:rsidR="00225338">
          <w:rPr>
            <w:noProof/>
            <w:webHidden/>
          </w:rPr>
          <w:t>9</w:t>
        </w:r>
        <w:r w:rsidR="00225338">
          <w:rPr>
            <w:noProof/>
            <w:webHidden/>
          </w:rPr>
          <w:fldChar w:fldCharType="end"/>
        </w:r>
      </w:hyperlink>
    </w:p>
    <w:p w14:paraId="71F173E5" w14:textId="7ED219E9" w:rsidR="00225338" w:rsidRDefault="0048260D">
      <w:pPr>
        <w:pStyle w:val="TOC5"/>
        <w:tabs>
          <w:tab w:val="right" w:leader="dot" w:pos="5030"/>
        </w:tabs>
        <w:rPr>
          <w:rFonts w:eastAsiaTheme="minorEastAsia"/>
          <w:noProof/>
          <w:sz w:val="22"/>
          <w:lang w:eastAsia="zh-CN"/>
        </w:rPr>
      </w:pPr>
      <w:hyperlink w:anchor="_Toc59181873" w:history="1">
        <w:r w:rsidR="00225338" w:rsidRPr="005C5C95">
          <w:rPr>
            <w:rStyle w:val="Hyperlink"/>
            <w:noProof/>
          </w:rPr>
          <w:t>Processing of Personal Data; GDPR</w:t>
        </w:r>
        <w:r w:rsidR="00225338">
          <w:rPr>
            <w:noProof/>
            <w:webHidden/>
          </w:rPr>
          <w:tab/>
        </w:r>
        <w:r w:rsidR="00225338">
          <w:rPr>
            <w:noProof/>
            <w:webHidden/>
          </w:rPr>
          <w:fldChar w:fldCharType="begin"/>
        </w:r>
        <w:r w:rsidR="00225338">
          <w:rPr>
            <w:noProof/>
            <w:webHidden/>
          </w:rPr>
          <w:instrText xml:space="preserve"> PAGEREF _Toc59181873 \h </w:instrText>
        </w:r>
        <w:r w:rsidR="00225338">
          <w:rPr>
            <w:noProof/>
            <w:webHidden/>
          </w:rPr>
        </w:r>
        <w:r w:rsidR="00225338">
          <w:rPr>
            <w:noProof/>
            <w:webHidden/>
          </w:rPr>
          <w:fldChar w:fldCharType="separate"/>
        </w:r>
        <w:r w:rsidR="00225338">
          <w:rPr>
            <w:noProof/>
            <w:webHidden/>
          </w:rPr>
          <w:t>9</w:t>
        </w:r>
        <w:r w:rsidR="00225338">
          <w:rPr>
            <w:noProof/>
            <w:webHidden/>
          </w:rPr>
          <w:fldChar w:fldCharType="end"/>
        </w:r>
      </w:hyperlink>
    </w:p>
    <w:p w14:paraId="56F81B9D" w14:textId="2C52FB2D" w:rsidR="00225338" w:rsidRDefault="0048260D">
      <w:pPr>
        <w:pStyle w:val="TOC5"/>
        <w:tabs>
          <w:tab w:val="right" w:leader="dot" w:pos="5030"/>
        </w:tabs>
        <w:rPr>
          <w:rFonts w:eastAsiaTheme="minorEastAsia"/>
          <w:noProof/>
          <w:sz w:val="22"/>
          <w:lang w:eastAsia="zh-CN"/>
        </w:rPr>
      </w:pPr>
      <w:hyperlink w:anchor="_Toc59181874" w:history="1">
        <w:r w:rsidR="00225338" w:rsidRPr="005C5C95">
          <w:rPr>
            <w:rStyle w:val="Hyperlink"/>
            <w:noProof/>
          </w:rPr>
          <w:t>Data Security</w:t>
        </w:r>
        <w:r w:rsidR="00225338">
          <w:rPr>
            <w:noProof/>
            <w:webHidden/>
          </w:rPr>
          <w:tab/>
        </w:r>
        <w:r w:rsidR="00225338">
          <w:rPr>
            <w:noProof/>
            <w:webHidden/>
          </w:rPr>
          <w:fldChar w:fldCharType="begin"/>
        </w:r>
        <w:r w:rsidR="00225338">
          <w:rPr>
            <w:noProof/>
            <w:webHidden/>
          </w:rPr>
          <w:instrText xml:space="preserve"> PAGEREF _Toc59181874 \h </w:instrText>
        </w:r>
        <w:r w:rsidR="00225338">
          <w:rPr>
            <w:noProof/>
            <w:webHidden/>
          </w:rPr>
        </w:r>
        <w:r w:rsidR="00225338">
          <w:rPr>
            <w:noProof/>
            <w:webHidden/>
          </w:rPr>
          <w:fldChar w:fldCharType="separate"/>
        </w:r>
        <w:r w:rsidR="00225338">
          <w:rPr>
            <w:noProof/>
            <w:webHidden/>
          </w:rPr>
          <w:t>10</w:t>
        </w:r>
        <w:r w:rsidR="00225338">
          <w:rPr>
            <w:noProof/>
            <w:webHidden/>
          </w:rPr>
          <w:fldChar w:fldCharType="end"/>
        </w:r>
      </w:hyperlink>
    </w:p>
    <w:p w14:paraId="074846F5" w14:textId="2E4EA9D3" w:rsidR="00225338" w:rsidRDefault="0048260D">
      <w:pPr>
        <w:pStyle w:val="TOC5"/>
        <w:tabs>
          <w:tab w:val="right" w:leader="dot" w:pos="5030"/>
        </w:tabs>
        <w:rPr>
          <w:rFonts w:eastAsiaTheme="minorEastAsia"/>
          <w:noProof/>
          <w:sz w:val="22"/>
          <w:lang w:eastAsia="zh-CN"/>
        </w:rPr>
      </w:pPr>
      <w:hyperlink w:anchor="_Toc59181875" w:history="1">
        <w:r w:rsidR="00225338" w:rsidRPr="005C5C95">
          <w:rPr>
            <w:rStyle w:val="Hyperlink"/>
            <w:noProof/>
          </w:rPr>
          <w:t>Security Incident Notification</w:t>
        </w:r>
        <w:r w:rsidR="00225338">
          <w:rPr>
            <w:noProof/>
            <w:webHidden/>
          </w:rPr>
          <w:tab/>
        </w:r>
        <w:r w:rsidR="00225338">
          <w:rPr>
            <w:noProof/>
            <w:webHidden/>
          </w:rPr>
          <w:fldChar w:fldCharType="begin"/>
        </w:r>
        <w:r w:rsidR="00225338">
          <w:rPr>
            <w:noProof/>
            <w:webHidden/>
          </w:rPr>
          <w:instrText xml:space="preserve"> PAGEREF _Toc59181875 \h </w:instrText>
        </w:r>
        <w:r w:rsidR="00225338">
          <w:rPr>
            <w:noProof/>
            <w:webHidden/>
          </w:rPr>
        </w:r>
        <w:r w:rsidR="00225338">
          <w:rPr>
            <w:noProof/>
            <w:webHidden/>
          </w:rPr>
          <w:fldChar w:fldCharType="separate"/>
        </w:r>
        <w:r w:rsidR="00225338">
          <w:rPr>
            <w:noProof/>
            <w:webHidden/>
          </w:rPr>
          <w:t>11</w:t>
        </w:r>
        <w:r w:rsidR="00225338">
          <w:rPr>
            <w:noProof/>
            <w:webHidden/>
          </w:rPr>
          <w:fldChar w:fldCharType="end"/>
        </w:r>
      </w:hyperlink>
    </w:p>
    <w:p w14:paraId="7AD6CE36" w14:textId="2565F10F" w:rsidR="00225338" w:rsidRDefault="0048260D">
      <w:pPr>
        <w:pStyle w:val="TOC5"/>
        <w:tabs>
          <w:tab w:val="right" w:leader="dot" w:pos="5030"/>
        </w:tabs>
        <w:rPr>
          <w:rFonts w:eastAsiaTheme="minorEastAsia"/>
          <w:noProof/>
          <w:sz w:val="22"/>
          <w:lang w:eastAsia="zh-CN"/>
        </w:rPr>
      </w:pPr>
      <w:hyperlink w:anchor="_Toc59181876" w:history="1">
        <w:r w:rsidR="00225338" w:rsidRPr="005C5C95">
          <w:rPr>
            <w:rStyle w:val="Hyperlink"/>
            <w:noProof/>
          </w:rPr>
          <w:t>Data Location</w:t>
        </w:r>
        <w:r w:rsidR="00225338">
          <w:rPr>
            <w:noProof/>
            <w:webHidden/>
          </w:rPr>
          <w:tab/>
        </w:r>
        <w:r w:rsidR="00225338">
          <w:rPr>
            <w:noProof/>
            <w:webHidden/>
          </w:rPr>
          <w:fldChar w:fldCharType="begin"/>
        </w:r>
        <w:r w:rsidR="00225338">
          <w:rPr>
            <w:noProof/>
            <w:webHidden/>
          </w:rPr>
          <w:instrText xml:space="preserve"> PAGEREF _Toc59181876 \h </w:instrText>
        </w:r>
        <w:r w:rsidR="00225338">
          <w:rPr>
            <w:noProof/>
            <w:webHidden/>
          </w:rPr>
        </w:r>
        <w:r w:rsidR="00225338">
          <w:rPr>
            <w:noProof/>
            <w:webHidden/>
          </w:rPr>
          <w:fldChar w:fldCharType="separate"/>
        </w:r>
        <w:r w:rsidR="00225338">
          <w:rPr>
            <w:noProof/>
            <w:webHidden/>
          </w:rPr>
          <w:t>11</w:t>
        </w:r>
        <w:r w:rsidR="00225338">
          <w:rPr>
            <w:noProof/>
            <w:webHidden/>
          </w:rPr>
          <w:fldChar w:fldCharType="end"/>
        </w:r>
      </w:hyperlink>
    </w:p>
    <w:p w14:paraId="1DB1EA13" w14:textId="425BF6DA" w:rsidR="00225338" w:rsidRDefault="0048260D">
      <w:pPr>
        <w:pStyle w:val="TOC5"/>
        <w:tabs>
          <w:tab w:val="right" w:leader="dot" w:pos="5030"/>
        </w:tabs>
        <w:rPr>
          <w:rFonts w:eastAsiaTheme="minorEastAsia"/>
          <w:noProof/>
          <w:sz w:val="22"/>
          <w:lang w:eastAsia="zh-CN"/>
        </w:rPr>
      </w:pPr>
      <w:hyperlink w:anchor="_Toc59181877" w:history="1">
        <w:r w:rsidR="00225338" w:rsidRPr="005C5C95">
          <w:rPr>
            <w:rStyle w:val="Hyperlink"/>
            <w:noProof/>
          </w:rPr>
          <w:t>Data Retention and Deletion</w:t>
        </w:r>
        <w:r w:rsidR="00225338">
          <w:rPr>
            <w:noProof/>
            <w:webHidden/>
          </w:rPr>
          <w:tab/>
        </w:r>
        <w:r w:rsidR="00225338">
          <w:rPr>
            <w:noProof/>
            <w:webHidden/>
          </w:rPr>
          <w:fldChar w:fldCharType="begin"/>
        </w:r>
        <w:r w:rsidR="00225338">
          <w:rPr>
            <w:noProof/>
            <w:webHidden/>
          </w:rPr>
          <w:instrText xml:space="preserve"> PAGEREF _Toc59181877 \h </w:instrText>
        </w:r>
        <w:r w:rsidR="00225338">
          <w:rPr>
            <w:noProof/>
            <w:webHidden/>
          </w:rPr>
        </w:r>
        <w:r w:rsidR="00225338">
          <w:rPr>
            <w:noProof/>
            <w:webHidden/>
          </w:rPr>
          <w:fldChar w:fldCharType="separate"/>
        </w:r>
        <w:r w:rsidR="00225338">
          <w:rPr>
            <w:noProof/>
            <w:webHidden/>
          </w:rPr>
          <w:t>11</w:t>
        </w:r>
        <w:r w:rsidR="00225338">
          <w:rPr>
            <w:noProof/>
            <w:webHidden/>
          </w:rPr>
          <w:fldChar w:fldCharType="end"/>
        </w:r>
      </w:hyperlink>
    </w:p>
    <w:p w14:paraId="4D6DA980" w14:textId="408FFF81" w:rsidR="00225338" w:rsidRDefault="0048260D">
      <w:pPr>
        <w:pStyle w:val="TOC5"/>
        <w:tabs>
          <w:tab w:val="right" w:leader="dot" w:pos="5030"/>
        </w:tabs>
        <w:rPr>
          <w:rFonts w:eastAsiaTheme="minorEastAsia"/>
          <w:noProof/>
          <w:sz w:val="22"/>
          <w:lang w:eastAsia="zh-CN"/>
        </w:rPr>
      </w:pPr>
      <w:hyperlink w:anchor="_Toc59181878" w:history="1">
        <w:r w:rsidR="00225338" w:rsidRPr="005C5C95">
          <w:rPr>
            <w:rStyle w:val="Hyperlink"/>
            <w:noProof/>
          </w:rPr>
          <w:t>Processor Confidentiality Commitment</w:t>
        </w:r>
        <w:r w:rsidR="00225338">
          <w:rPr>
            <w:noProof/>
            <w:webHidden/>
          </w:rPr>
          <w:tab/>
        </w:r>
        <w:r w:rsidR="00225338">
          <w:rPr>
            <w:noProof/>
            <w:webHidden/>
          </w:rPr>
          <w:fldChar w:fldCharType="begin"/>
        </w:r>
        <w:r w:rsidR="00225338">
          <w:rPr>
            <w:noProof/>
            <w:webHidden/>
          </w:rPr>
          <w:instrText xml:space="preserve"> PAGEREF _Toc59181878 \h </w:instrText>
        </w:r>
        <w:r w:rsidR="00225338">
          <w:rPr>
            <w:noProof/>
            <w:webHidden/>
          </w:rPr>
        </w:r>
        <w:r w:rsidR="00225338">
          <w:rPr>
            <w:noProof/>
            <w:webHidden/>
          </w:rPr>
          <w:fldChar w:fldCharType="separate"/>
        </w:r>
        <w:r w:rsidR="00225338">
          <w:rPr>
            <w:noProof/>
            <w:webHidden/>
          </w:rPr>
          <w:t>11</w:t>
        </w:r>
        <w:r w:rsidR="00225338">
          <w:rPr>
            <w:noProof/>
            <w:webHidden/>
          </w:rPr>
          <w:fldChar w:fldCharType="end"/>
        </w:r>
      </w:hyperlink>
    </w:p>
    <w:p w14:paraId="030C8219" w14:textId="569F7076" w:rsidR="00225338" w:rsidRDefault="0048260D">
      <w:pPr>
        <w:pStyle w:val="TOC5"/>
        <w:tabs>
          <w:tab w:val="right" w:leader="dot" w:pos="5030"/>
        </w:tabs>
        <w:rPr>
          <w:rFonts w:eastAsiaTheme="minorEastAsia"/>
          <w:noProof/>
          <w:sz w:val="22"/>
          <w:lang w:eastAsia="zh-CN"/>
        </w:rPr>
      </w:pPr>
      <w:hyperlink w:anchor="_Toc59181879" w:history="1">
        <w:r w:rsidR="00225338" w:rsidRPr="005C5C95">
          <w:rPr>
            <w:rStyle w:val="Hyperlink"/>
            <w:noProof/>
          </w:rPr>
          <w:t>Notice and Controls on use of Subprocessors</w:t>
        </w:r>
        <w:r w:rsidR="00225338">
          <w:rPr>
            <w:noProof/>
            <w:webHidden/>
          </w:rPr>
          <w:tab/>
        </w:r>
        <w:r w:rsidR="00225338">
          <w:rPr>
            <w:noProof/>
            <w:webHidden/>
          </w:rPr>
          <w:fldChar w:fldCharType="begin"/>
        </w:r>
        <w:r w:rsidR="00225338">
          <w:rPr>
            <w:noProof/>
            <w:webHidden/>
          </w:rPr>
          <w:instrText xml:space="preserve"> PAGEREF _Toc59181879 \h </w:instrText>
        </w:r>
        <w:r w:rsidR="00225338">
          <w:rPr>
            <w:noProof/>
            <w:webHidden/>
          </w:rPr>
        </w:r>
        <w:r w:rsidR="00225338">
          <w:rPr>
            <w:noProof/>
            <w:webHidden/>
          </w:rPr>
          <w:fldChar w:fldCharType="separate"/>
        </w:r>
        <w:r w:rsidR="00225338">
          <w:rPr>
            <w:noProof/>
            <w:webHidden/>
          </w:rPr>
          <w:t>11</w:t>
        </w:r>
        <w:r w:rsidR="00225338">
          <w:rPr>
            <w:noProof/>
            <w:webHidden/>
          </w:rPr>
          <w:fldChar w:fldCharType="end"/>
        </w:r>
      </w:hyperlink>
    </w:p>
    <w:p w14:paraId="11E7B075" w14:textId="1FA4405B" w:rsidR="00225338" w:rsidRDefault="0048260D">
      <w:pPr>
        <w:pStyle w:val="TOC5"/>
        <w:tabs>
          <w:tab w:val="right" w:leader="dot" w:pos="5030"/>
        </w:tabs>
        <w:rPr>
          <w:rFonts w:eastAsiaTheme="minorEastAsia"/>
          <w:noProof/>
          <w:sz w:val="22"/>
          <w:lang w:eastAsia="zh-CN"/>
        </w:rPr>
      </w:pPr>
      <w:hyperlink w:anchor="_Toc59181880" w:history="1">
        <w:r w:rsidR="00225338" w:rsidRPr="005C5C95">
          <w:rPr>
            <w:rStyle w:val="Hyperlink"/>
            <w:noProof/>
          </w:rPr>
          <w:t>How to Contact 21Vianet</w:t>
        </w:r>
        <w:r w:rsidR="00225338">
          <w:rPr>
            <w:noProof/>
            <w:webHidden/>
          </w:rPr>
          <w:tab/>
        </w:r>
        <w:r w:rsidR="00225338">
          <w:rPr>
            <w:noProof/>
            <w:webHidden/>
          </w:rPr>
          <w:fldChar w:fldCharType="begin"/>
        </w:r>
        <w:r w:rsidR="00225338">
          <w:rPr>
            <w:noProof/>
            <w:webHidden/>
          </w:rPr>
          <w:instrText xml:space="preserve"> PAGEREF _Toc59181880 \h </w:instrText>
        </w:r>
        <w:r w:rsidR="00225338">
          <w:rPr>
            <w:noProof/>
            <w:webHidden/>
          </w:rPr>
        </w:r>
        <w:r w:rsidR="00225338">
          <w:rPr>
            <w:noProof/>
            <w:webHidden/>
          </w:rPr>
          <w:fldChar w:fldCharType="separate"/>
        </w:r>
        <w:r w:rsidR="00225338">
          <w:rPr>
            <w:noProof/>
            <w:webHidden/>
          </w:rPr>
          <w:t>12</w:t>
        </w:r>
        <w:r w:rsidR="00225338">
          <w:rPr>
            <w:noProof/>
            <w:webHidden/>
          </w:rPr>
          <w:fldChar w:fldCharType="end"/>
        </w:r>
      </w:hyperlink>
    </w:p>
    <w:p w14:paraId="006934E7" w14:textId="35B23C8E" w:rsidR="00225338" w:rsidRDefault="0048260D">
      <w:pPr>
        <w:pStyle w:val="TOC1"/>
        <w:tabs>
          <w:tab w:val="right" w:leader="dot" w:pos="5030"/>
        </w:tabs>
        <w:rPr>
          <w:rFonts w:eastAsiaTheme="minorEastAsia"/>
          <w:b w:val="0"/>
          <w:caps w:val="0"/>
          <w:noProof/>
          <w:sz w:val="22"/>
          <w:lang w:eastAsia="zh-CN"/>
        </w:rPr>
      </w:pPr>
      <w:hyperlink w:anchor="_Toc59181881" w:history="1">
        <w:r w:rsidR="00225338" w:rsidRPr="005C5C95">
          <w:rPr>
            <w:rStyle w:val="Hyperlink"/>
            <w:noProof/>
          </w:rPr>
          <w:t>Appendix A – Core Online Services</w:t>
        </w:r>
        <w:r w:rsidR="00225338">
          <w:rPr>
            <w:noProof/>
            <w:webHidden/>
          </w:rPr>
          <w:tab/>
        </w:r>
        <w:r w:rsidR="00225338">
          <w:rPr>
            <w:noProof/>
            <w:webHidden/>
          </w:rPr>
          <w:fldChar w:fldCharType="begin"/>
        </w:r>
        <w:r w:rsidR="00225338">
          <w:rPr>
            <w:noProof/>
            <w:webHidden/>
          </w:rPr>
          <w:instrText xml:space="preserve"> PAGEREF _Toc59181881 \h </w:instrText>
        </w:r>
        <w:r w:rsidR="00225338">
          <w:rPr>
            <w:noProof/>
            <w:webHidden/>
          </w:rPr>
        </w:r>
        <w:r w:rsidR="00225338">
          <w:rPr>
            <w:noProof/>
            <w:webHidden/>
          </w:rPr>
          <w:fldChar w:fldCharType="separate"/>
        </w:r>
        <w:r w:rsidR="00225338">
          <w:rPr>
            <w:noProof/>
            <w:webHidden/>
          </w:rPr>
          <w:t>13</w:t>
        </w:r>
        <w:r w:rsidR="00225338">
          <w:rPr>
            <w:noProof/>
            <w:webHidden/>
          </w:rPr>
          <w:fldChar w:fldCharType="end"/>
        </w:r>
      </w:hyperlink>
    </w:p>
    <w:p w14:paraId="5F1F3578" w14:textId="65BDE1C9" w:rsidR="00225338" w:rsidRDefault="0048260D">
      <w:pPr>
        <w:pStyle w:val="TOC1"/>
        <w:tabs>
          <w:tab w:val="right" w:leader="dot" w:pos="5030"/>
        </w:tabs>
        <w:rPr>
          <w:rFonts w:eastAsiaTheme="minorEastAsia"/>
          <w:b w:val="0"/>
          <w:caps w:val="0"/>
          <w:noProof/>
          <w:sz w:val="22"/>
          <w:lang w:eastAsia="zh-CN"/>
        </w:rPr>
      </w:pPr>
      <w:hyperlink w:anchor="_Toc59181882" w:history="1">
        <w:r w:rsidR="00225338" w:rsidRPr="005C5C95">
          <w:rPr>
            <w:rStyle w:val="Hyperlink"/>
            <w:noProof/>
          </w:rPr>
          <w:t>Appendix B – Security Measures</w:t>
        </w:r>
        <w:r w:rsidR="00225338">
          <w:rPr>
            <w:noProof/>
            <w:webHidden/>
          </w:rPr>
          <w:tab/>
        </w:r>
        <w:r w:rsidR="00225338">
          <w:rPr>
            <w:noProof/>
            <w:webHidden/>
          </w:rPr>
          <w:fldChar w:fldCharType="begin"/>
        </w:r>
        <w:r w:rsidR="00225338">
          <w:rPr>
            <w:noProof/>
            <w:webHidden/>
          </w:rPr>
          <w:instrText xml:space="preserve"> PAGEREF _Toc59181882 \h </w:instrText>
        </w:r>
        <w:r w:rsidR="00225338">
          <w:rPr>
            <w:noProof/>
            <w:webHidden/>
          </w:rPr>
        </w:r>
        <w:r w:rsidR="00225338">
          <w:rPr>
            <w:noProof/>
            <w:webHidden/>
          </w:rPr>
          <w:fldChar w:fldCharType="separate"/>
        </w:r>
        <w:r w:rsidR="00225338">
          <w:rPr>
            <w:noProof/>
            <w:webHidden/>
          </w:rPr>
          <w:t>13</w:t>
        </w:r>
        <w:r w:rsidR="00225338">
          <w:rPr>
            <w:noProof/>
            <w:webHidden/>
          </w:rPr>
          <w:fldChar w:fldCharType="end"/>
        </w:r>
      </w:hyperlink>
    </w:p>
    <w:p w14:paraId="4B53153C" w14:textId="5595A685" w:rsidR="00225338" w:rsidRDefault="0048260D">
      <w:pPr>
        <w:pStyle w:val="TOC1"/>
        <w:tabs>
          <w:tab w:val="right" w:leader="dot" w:pos="5030"/>
        </w:tabs>
        <w:rPr>
          <w:rFonts w:eastAsiaTheme="minorEastAsia"/>
          <w:b w:val="0"/>
          <w:caps w:val="0"/>
          <w:noProof/>
          <w:sz w:val="22"/>
          <w:lang w:eastAsia="zh-CN"/>
        </w:rPr>
      </w:pPr>
      <w:hyperlink w:anchor="_Toc59181883" w:history="1">
        <w:r w:rsidR="00225338" w:rsidRPr="005C5C95">
          <w:rPr>
            <w:rStyle w:val="Hyperlink"/>
            <w:noProof/>
          </w:rPr>
          <w:t>Online Service Specific Terms</w:t>
        </w:r>
        <w:r w:rsidR="00225338">
          <w:rPr>
            <w:noProof/>
            <w:webHidden/>
          </w:rPr>
          <w:tab/>
        </w:r>
        <w:r w:rsidR="00225338">
          <w:rPr>
            <w:noProof/>
            <w:webHidden/>
          </w:rPr>
          <w:fldChar w:fldCharType="begin"/>
        </w:r>
        <w:r w:rsidR="00225338">
          <w:rPr>
            <w:noProof/>
            <w:webHidden/>
          </w:rPr>
          <w:instrText xml:space="preserve"> PAGEREF _Toc59181883 \h </w:instrText>
        </w:r>
        <w:r w:rsidR="00225338">
          <w:rPr>
            <w:noProof/>
            <w:webHidden/>
          </w:rPr>
        </w:r>
        <w:r w:rsidR="00225338">
          <w:rPr>
            <w:noProof/>
            <w:webHidden/>
          </w:rPr>
          <w:fldChar w:fldCharType="separate"/>
        </w:r>
        <w:r w:rsidR="00225338">
          <w:rPr>
            <w:noProof/>
            <w:webHidden/>
          </w:rPr>
          <w:t>16</w:t>
        </w:r>
        <w:r w:rsidR="00225338">
          <w:rPr>
            <w:noProof/>
            <w:webHidden/>
          </w:rPr>
          <w:fldChar w:fldCharType="end"/>
        </w:r>
      </w:hyperlink>
    </w:p>
    <w:p w14:paraId="4D628273" w14:textId="5CC8350E" w:rsidR="00225338" w:rsidRDefault="0048260D">
      <w:pPr>
        <w:pStyle w:val="TOC2"/>
        <w:tabs>
          <w:tab w:val="right" w:leader="dot" w:pos="5030"/>
        </w:tabs>
        <w:rPr>
          <w:rFonts w:eastAsiaTheme="minorEastAsia"/>
          <w:b w:val="0"/>
          <w:smallCaps w:val="0"/>
          <w:noProof/>
          <w:sz w:val="22"/>
          <w:lang w:eastAsia="zh-CN"/>
        </w:rPr>
      </w:pPr>
      <w:hyperlink w:anchor="_Toc59181884" w:history="1">
        <w:r w:rsidR="00225338" w:rsidRPr="005C5C95">
          <w:rPr>
            <w:rStyle w:val="Hyperlink"/>
            <w:noProof/>
          </w:rPr>
          <w:t>Microsoft Azure Services</w:t>
        </w:r>
        <w:r w:rsidR="00225338">
          <w:rPr>
            <w:noProof/>
            <w:webHidden/>
          </w:rPr>
          <w:tab/>
        </w:r>
        <w:r w:rsidR="00225338">
          <w:rPr>
            <w:noProof/>
            <w:webHidden/>
          </w:rPr>
          <w:fldChar w:fldCharType="begin"/>
        </w:r>
        <w:r w:rsidR="00225338">
          <w:rPr>
            <w:noProof/>
            <w:webHidden/>
          </w:rPr>
          <w:instrText xml:space="preserve"> PAGEREF _Toc59181884 \h </w:instrText>
        </w:r>
        <w:r w:rsidR="00225338">
          <w:rPr>
            <w:noProof/>
            <w:webHidden/>
          </w:rPr>
        </w:r>
        <w:r w:rsidR="00225338">
          <w:rPr>
            <w:noProof/>
            <w:webHidden/>
          </w:rPr>
          <w:fldChar w:fldCharType="separate"/>
        </w:r>
        <w:r w:rsidR="00225338">
          <w:rPr>
            <w:noProof/>
            <w:webHidden/>
          </w:rPr>
          <w:t>16</w:t>
        </w:r>
        <w:r w:rsidR="00225338">
          <w:rPr>
            <w:noProof/>
            <w:webHidden/>
          </w:rPr>
          <w:fldChar w:fldCharType="end"/>
        </w:r>
      </w:hyperlink>
    </w:p>
    <w:p w14:paraId="573365F2" w14:textId="02B84445" w:rsidR="00225338" w:rsidRDefault="0048260D">
      <w:pPr>
        <w:pStyle w:val="TOC4"/>
        <w:rPr>
          <w:rFonts w:eastAsiaTheme="minorEastAsia"/>
          <w:smallCaps w:val="0"/>
          <w:noProof/>
          <w:sz w:val="22"/>
          <w:lang w:eastAsia="zh-CN"/>
        </w:rPr>
      </w:pPr>
      <w:hyperlink w:anchor="_Toc59181885" w:history="1">
        <w:r w:rsidR="00225338" w:rsidRPr="005C5C95">
          <w:rPr>
            <w:rStyle w:val="Hyperlink"/>
            <w:noProof/>
          </w:rPr>
          <w:t>21Vianet Compute Pre-Purchase (CPP)</w:t>
        </w:r>
        <w:r w:rsidR="00225338">
          <w:rPr>
            <w:noProof/>
            <w:webHidden/>
          </w:rPr>
          <w:tab/>
        </w:r>
        <w:r w:rsidR="00225338">
          <w:rPr>
            <w:noProof/>
            <w:webHidden/>
          </w:rPr>
          <w:fldChar w:fldCharType="begin"/>
        </w:r>
        <w:r w:rsidR="00225338">
          <w:rPr>
            <w:noProof/>
            <w:webHidden/>
          </w:rPr>
          <w:instrText xml:space="preserve"> PAGEREF _Toc59181885 \h </w:instrText>
        </w:r>
        <w:r w:rsidR="00225338">
          <w:rPr>
            <w:noProof/>
            <w:webHidden/>
          </w:rPr>
        </w:r>
        <w:r w:rsidR="00225338">
          <w:rPr>
            <w:noProof/>
            <w:webHidden/>
          </w:rPr>
          <w:fldChar w:fldCharType="separate"/>
        </w:r>
        <w:r w:rsidR="00225338">
          <w:rPr>
            <w:noProof/>
            <w:webHidden/>
          </w:rPr>
          <w:t>16</w:t>
        </w:r>
        <w:r w:rsidR="00225338">
          <w:rPr>
            <w:noProof/>
            <w:webHidden/>
          </w:rPr>
          <w:fldChar w:fldCharType="end"/>
        </w:r>
      </w:hyperlink>
    </w:p>
    <w:p w14:paraId="69DACB87" w14:textId="421B3D39" w:rsidR="00225338" w:rsidRDefault="0048260D">
      <w:pPr>
        <w:pStyle w:val="TOC4"/>
        <w:rPr>
          <w:rFonts w:eastAsiaTheme="minorEastAsia"/>
          <w:smallCaps w:val="0"/>
          <w:noProof/>
          <w:sz w:val="22"/>
          <w:lang w:eastAsia="zh-CN"/>
        </w:rPr>
      </w:pPr>
      <w:hyperlink w:anchor="_Toc59181886" w:history="1">
        <w:r w:rsidR="00225338" w:rsidRPr="005C5C95">
          <w:rPr>
            <w:rStyle w:val="Hyperlink"/>
            <w:noProof/>
          </w:rPr>
          <w:t>Azure SQL Edge</w:t>
        </w:r>
        <w:r w:rsidR="00225338">
          <w:rPr>
            <w:noProof/>
            <w:webHidden/>
          </w:rPr>
          <w:tab/>
        </w:r>
        <w:r w:rsidR="00225338">
          <w:rPr>
            <w:noProof/>
            <w:webHidden/>
          </w:rPr>
          <w:fldChar w:fldCharType="begin"/>
        </w:r>
        <w:r w:rsidR="00225338">
          <w:rPr>
            <w:noProof/>
            <w:webHidden/>
          </w:rPr>
          <w:instrText xml:space="preserve"> PAGEREF _Toc59181886 \h </w:instrText>
        </w:r>
        <w:r w:rsidR="00225338">
          <w:rPr>
            <w:noProof/>
            <w:webHidden/>
          </w:rPr>
        </w:r>
        <w:r w:rsidR="00225338">
          <w:rPr>
            <w:noProof/>
            <w:webHidden/>
          </w:rPr>
          <w:fldChar w:fldCharType="separate"/>
        </w:r>
        <w:r w:rsidR="00225338">
          <w:rPr>
            <w:noProof/>
            <w:webHidden/>
          </w:rPr>
          <w:t>17</w:t>
        </w:r>
        <w:r w:rsidR="00225338">
          <w:rPr>
            <w:noProof/>
            <w:webHidden/>
          </w:rPr>
          <w:fldChar w:fldCharType="end"/>
        </w:r>
      </w:hyperlink>
    </w:p>
    <w:p w14:paraId="09BEF95A" w14:textId="4BCE19E3" w:rsidR="00225338" w:rsidRDefault="0048260D">
      <w:pPr>
        <w:pStyle w:val="TOC4"/>
        <w:rPr>
          <w:rFonts w:eastAsiaTheme="minorEastAsia"/>
          <w:smallCaps w:val="0"/>
          <w:noProof/>
          <w:sz w:val="22"/>
          <w:lang w:eastAsia="zh-CN"/>
        </w:rPr>
      </w:pPr>
      <w:hyperlink w:anchor="_Toc59181887" w:history="1">
        <w:r w:rsidR="00225338" w:rsidRPr="005C5C95">
          <w:rPr>
            <w:rStyle w:val="Hyperlink"/>
            <w:noProof/>
          </w:rPr>
          <w:t>Microsoft Azure Stack</w:t>
        </w:r>
        <w:r w:rsidR="00225338">
          <w:rPr>
            <w:noProof/>
            <w:webHidden/>
          </w:rPr>
          <w:tab/>
        </w:r>
        <w:r w:rsidR="00225338">
          <w:rPr>
            <w:noProof/>
            <w:webHidden/>
          </w:rPr>
          <w:fldChar w:fldCharType="begin"/>
        </w:r>
        <w:r w:rsidR="00225338">
          <w:rPr>
            <w:noProof/>
            <w:webHidden/>
          </w:rPr>
          <w:instrText xml:space="preserve"> PAGEREF _Toc59181887 \h </w:instrText>
        </w:r>
        <w:r w:rsidR="00225338">
          <w:rPr>
            <w:noProof/>
            <w:webHidden/>
          </w:rPr>
        </w:r>
        <w:r w:rsidR="00225338">
          <w:rPr>
            <w:noProof/>
            <w:webHidden/>
          </w:rPr>
          <w:fldChar w:fldCharType="separate"/>
        </w:r>
        <w:r w:rsidR="00225338">
          <w:rPr>
            <w:noProof/>
            <w:webHidden/>
          </w:rPr>
          <w:t>17</w:t>
        </w:r>
        <w:r w:rsidR="00225338">
          <w:rPr>
            <w:noProof/>
            <w:webHidden/>
          </w:rPr>
          <w:fldChar w:fldCharType="end"/>
        </w:r>
      </w:hyperlink>
    </w:p>
    <w:p w14:paraId="7E70961B" w14:textId="1F8A9131" w:rsidR="00225338" w:rsidRDefault="0048260D">
      <w:pPr>
        <w:pStyle w:val="TOC4"/>
        <w:rPr>
          <w:rFonts w:eastAsiaTheme="minorEastAsia"/>
          <w:smallCaps w:val="0"/>
          <w:noProof/>
          <w:sz w:val="22"/>
          <w:lang w:eastAsia="zh-CN"/>
        </w:rPr>
      </w:pPr>
      <w:hyperlink w:anchor="_Toc59181888" w:history="1">
        <w:r w:rsidR="00225338" w:rsidRPr="005C5C95">
          <w:rPr>
            <w:rStyle w:val="Hyperlink"/>
            <w:noProof/>
          </w:rPr>
          <w:t>Cognitive Services</w:t>
        </w:r>
        <w:r w:rsidR="00225338">
          <w:rPr>
            <w:noProof/>
            <w:webHidden/>
          </w:rPr>
          <w:tab/>
        </w:r>
        <w:r w:rsidR="00225338">
          <w:rPr>
            <w:noProof/>
            <w:webHidden/>
          </w:rPr>
          <w:fldChar w:fldCharType="begin"/>
        </w:r>
        <w:r w:rsidR="00225338">
          <w:rPr>
            <w:noProof/>
            <w:webHidden/>
          </w:rPr>
          <w:instrText xml:space="preserve"> PAGEREF _Toc59181888 \h </w:instrText>
        </w:r>
        <w:r w:rsidR="00225338">
          <w:rPr>
            <w:noProof/>
            <w:webHidden/>
          </w:rPr>
        </w:r>
        <w:r w:rsidR="00225338">
          <w:rPr>
            <w:noProof/>
            <w:webHidden/>
          </w:rPr>
          <w:fldChar w:fldCharType="separate"/>
        </w:r>
        <w:r w:rsidR="00225338">
          <w:rPr>
            <w:noProof/>
            <w:webHidden/>
          </w:rPr>
          <w:t>17</w:t>
        </w:r>
        <w:r w:rsidR="00225338">
          <w:rPr>
            <w:noProof/>
            <w:webHidden/>
          </w:rPr>
          <w:fldChar w:fldCharType="end"/>
        </w:r>
      </w:hyperlink>
    </w:p>
    <w:p w14:paraId="403B94A7" w14:textId="2C245DE1" w:rsidR="00225338" w:rsidRDefault="0048260D">
      <w:pPr>
        <w:pStyle w:val="TOC2"/>
        <w:tabs>
          <w:tab w:val="right" w:leader="dot" w:pos="5030"/>
        </w:tabs>
        <w:rPr>
          <w:rFonts w:eastAsiaTheme="minorEastAsia"/>
          <w:b w:val="0"/>
          <w:smallCaps w:val="0"/>
          <w:noProof/>
          <w:sz w:val="22"/>
          <w:lang w:eastAsia="zh-CN"/>
        </w:rPr>
      </w:pPr>
      <w:hyperlink w:anchor="_Toc59181889" w:history="1">
        <w:r w:rsidR="00225338" w:rsidRPr="005C5C95">
          <w:rPr>
            <w:rStyle w:val="Hyperlink"/>
            <w:noProof/>
          </w:rPr>
          <w:t>Microsoft Azure Plans</w:t>
        </w:r>
        <w:r w:rsidR="00225338">
          <w:rPr>
            <w:noProof/>
            <w:webHidden/>
          </w:rPr>
          <w:tab/>
        </w:r>
        <w:r w:rsidR="00225338">
          <w:rPr>
            <w:noProof/>
            <w:webHidden/>
          </w:rPr>
          <w:fldChar w:fldCharType="begin"/>
        </w:r>
        <w:r w:rsidR="00225338">
          <w:rPr>
            <w:noProof/>
            <w:webHidden/>
          </w:rPr>
          <w:instrText xml:space="preserve"> PAGEREF _Toc59181889 \h </w:instrText>
        </w:r>
        <w:r w:rsidR="00225338">
          <w:rPr>
            <w:noProof/>
            <w:webHidden/>
          </w:rPr>
        </w:r>
        <w:r w:rsidR="00225338">
          <w:rPr>
            <w:noProof/>
            <w:webHidden/>
          </w:rPr>
          <w:fldChar w:fldCharType="separate"/>
        </w:r>
        <w:r w:rsidR="00225338">
          <w:rPr>
            <w:noProof/>
            <w:webHidden/>
          </w:rPr>
          <w:t>18</w:t>
        </w:r>
        <w:r w:rsidR="00225338">
          <w:rPr>
            <w:noProof/>
            <w:webHidden/>
          </w:rPr>
          <w:fldChar w:fldCharType="end"/>
        </w:r>
      </w:hyperlink>
    </w:p>
    <w:p w14:paraId="48C29479" w14:textId="74864231" w:rsidR="00225338" w:rsidRDefault="0048260D">
      <w:pPr>
        <w:pStyle w:val="TOC4"/>
        <w:rPr>
          <w:rFonts w:eastAsiaTheme="minorEastAsia"/>
          <w:smallCaps w:val="0"/>
          <w:noProof/>
          <w:sz w:val="22"/>
          <w:lang w:eastAsia="zh-CN"/>
        </w:rPr>
      </w:pPr>
      <w:hyperlink w:anchor="_Toc59181890" w:history="1">
        <w:r w:rsidR="00225338" w:rsidRPr="005C5C95">
          <w:rPr>
            <w:rStyle w:val="Hyperlink"/>
            <w:noProof/>
          </w:rPr>
          <w:t>Azure Active Directory Basic</w:t>
        </w:r>
        <w:r w:rsidR="00225338">
          <w:rPr>
            <w:noProof/>
            <w:webHidden/>
          </w:rPr>
          <w:tab/>
        </w:r>
        <w:r w:rsidR="00225338">
          <w:rPr>
            <w:noProof/>
            <w:webHidden/>
          </w:rPr>
          <w:fldChar w:fldCharType="begin"/>
        </w:r>
        <w:r w:rsidR="00225338">
          <w:rPr>
            <w:noProof/>
            <w:webHidden/>
          </w:rPr>
          <w:instrText xml:space="preserve"> PAGEREF _Toc59181890 \h </w:instrText>
        </w:r>
        <w:r w:rsidR="00225338">
          <w:rPr>
            <w:noProof/>
            <w:webHidden/>
          </w:rPr>
        </w:r>
        <w:r w:rsidR="00225338">
          <w:rPr>
            <w:noProof/>
            <w:webHidden/>
          </w:rPr>
          <w:fldChar w:fldCharType="separate"/>
        </w:r>
        <w:r w:rsidR="00225338">
          <w:rPr>
            <w:noProof/>
            <w:webHidden/>
          </w:rPr>
          <w:t>18</w:t>
        </w:r>
        <w:r w:rsidR="00225338">
          <w:rPr>
            <w:noProof/>
            <w:webHidden/>
          </w:rPr>
          <w:fldChar w:fldCharType="end"/>
        </w:r>
      </w:hyperlink>
    </w:p>
    <w:p w14:paraId="6BC6BC92" w14:textId="776CECFE" w:rsidR="00225338" w:rsidRDefault="0048260D">
      <w:pPr>
        <w:pStyle w:val="TOC4"/>
        <w:rPr>
          <w:rFonts w:eastAsiaTheme="minorEastAsia"/>
          <w:smallCaps w:val="0"/>
          <w:noProof/>
          <w:sz w:val="22"/>
          <w:lang w:eastAsia="zh-CN"/>
        </w:rPr>
      </w:pPr>
      <w:hyperlink w:anchor="_Toc59181891" w:history="1">
        <w:r w:rsidR="00225338" w:rsidRPr="005C5C95">
          <w:rPr>
            <w:rStyle w:val="Hyperlink"/>
            <w:noProof/>
          </w:rPr>
          <w:t>Azure Active Directory Premium</w:t>
        </w:r>
        <w:r w:rsidR="00225338">
          <w:rPr>
            <w:noProof/>
            <w:webHidden/>
          </w:rPr>
          <w:tab/>
        </w:r>
        <w:r w:rsidR="00225338">
          <w:rPr>
            <w:noProof/>
            <w:webHidden/>
          </w:rPr>
          <w:fldChar w:fldCharType="begin"/>
        </w:r>
        <w:r w:rsidR="00225338">
          <w:rPr>
            <w:noProof/>
            <w:webHidden/>
          </w:rPr>
          <w:instrText xml:space="preserve"> PAGEREF _Toc59181891 \h </w:instrText>
        </w:r>
        <w:r w:rsidR="00225338">
          <w:rPr>
            <w:noProof/>
            <w:webHidden/>
          </w:rPr>
        </w:r>
        <w:r w:rsidR="00225338">
          <w:rPr>
            <w:noProof/>
            <w:webHidden/>
          </w:rPr>
          <w:fldChar w:fldCharType="separate"/>
        </w:r>
        <w:r w:rsidR="00225338">
          <w:rPr>
            <w:noProof/>
            <w:webHidden/>
          </w:rPr>
          <w:t>18</w:t>
        </w:r>
        <w:r w:rsidR="00225338">
          <w:rPr>
            <w:noProof/>
            <w:webHidden/>
          </w:rPr>
          <w:fldChar w:fldCharType="end"/>
        </w:r>
      </w:hyperlink>
    </w:p>
    <w:p w14:paraId="423D2C58" w14:textId="53810637" w:rsidR="00225338" w:rsidRDefault="0048260D">
      <w:pPr>
        <w:pStyle w:val="TOC2"/>
        <w:tabs>
          <w:tab w:val="right" w:leader="dot" w:pos="5030"/>
        </w:tabs>
        <w:rPr>
          <w:rFonts w:eastAsiaTheme="minorEastAsia"/>
          <w:b w:val="0"/>
          <w:smallCaps w:val="0"/>
          <w:noProof/>
          <w:sz w:val="22"/>
          <w:lang w:eastAsia="zh-CN"/>
        </w:rPr>
      </w:pPr>
      <w:hyperlink w:anchor="_Toc59181892" w:history="1">
        <w:r w:rsidR="00225338" w:rsidRPr="005C5C95">
          <w:rPr>
            <w:rStyle w:val="Hyperlink"/>
            <w:noProof/>
          </w:rPr>
          <w:t>Microsoft Dynamics 365 Services</w:t>
        </w:r>
        <w:r w:rsidR="00225338">
          <w:rPr>
            <w:noProof/>
            <w:webHidden/>
          </w:rPr>
          <w:tab/>
        </w:r>
        <w:r w:rsidR="00225338">
          <w:rPr>
            <w:noProof/>
            <w:webHidden/>
          </w:rPr>
          <w:fldChar w:fldCharType="begin"/>
        </w:r>
        <w:r w:rsidR="00225338">
          <w:rPr>
            <w:noProof/>
            <w:webHidden/>
          </w:rPr>
          <w:instrText xml:space="preserve"> PAGEREF _Toc59181892 \h </w:instrText>
        </w:r>
        <w:r w:rsidR="00225338">
          <w:rPr>
            <w:noProof/>
            <w:webHidden/>
          </w:rPr>
        </w:r>
        <w:r w:rsidR="00225338">
          <w:rPr>
            <w:noProof/>
            <w:webHidden/>
          </w:rPr>
          <w:fldChar w:fldCharType="separate"/>
        </w:r>
        <w:r w:rsidR="00225338">
          <w:rPr>
            <w:noProof/>
            <w:webHidden/>
          </w:rPr>
          <w:t>18</w:t>
        </w:r>
        <w:r w:rsidR="00225338">
          <w:rPr>
            <w:noProof/>
            <w:webHidden/>
          </w:rPr>
          <w:fldChar w:fldCharType="end"/>
        </w:r>
      </w:hyperlink>
    </w:p>
    <w:p w14:paraId="3FDAF6D3" w14:textId="53D7D8DD" w:rsidR="00225338" w:rsidRDefault="0048260D">
      <w:pPr>
        <w:pStyle w:val="TOC2"/>
        <w:tabs>
          <w:tab w:val="right" w:leader="dot" w:pos="5030"/>
        </w:tabs>
        <w:rPr>
          <w:rFonts w:eastAsiaTheme="minorEastAsia"/>
          <w:b w:val="0"/>
          <w:smallCaps w:val="0"/>
          <w:noProof/>
          <w:sz w:val="22"/>
          <w:lang w:eastAsia="zh-CN"/>
        </w:rPr>
      </w:pPr>
      <w:hyperlink w:anchor="_Toc59181893" w:history="1">
        <w:r w:rsidR="00225338" w:rsidRPr="005C5C95">
          <w:rPr>
            <w:rStyle w:val="Hyperlink"/>
            <w:noProof/>
          </w:rPr>
          <w:t>Office 365 Services</w:t>
        </w:r>
        <w:r w:rsidR="00225338">
          <w:rPr>
            <w:noProof/>
            <w:webHidden/>
          </w:rPr>
          <w:tab/>
        </w:r>
        <w:r w:rsidR="00225338">
          <w:rPr>
            <w:noProof/>
            <w:webHidden/>
          </w:rPr>
          <w:fldChar w:fldCharType="begin"/>
        </w:r>
        <w:r w:rsidR="00225338">
          <w:rPr>
            <w:noProof/>
            <w:webHidden/>
          </w:rPr>
          <w:instrText xml:space="preserve"> PAGEREF _Toc59181893 \h </w:instrText>
        </w:r>
        <w:r w:rsidR="00225338">
          <w:rPr>
            <w:noProof/>
            <w:webHidden/>
          </w:rPr>
        </w:r>
        <w:r w:rsidR="00225338">
          <w:rPr>
            <w:noProof/>
            <w:webHidden/>
          </w:rPr>
          <w:fldChar w:fldCharType="separate"/>
        </w:r>
        <w:r w:rsidR="00225338">
          <w:rPr>
            <w:noProof/>
            <w:webHidden/>
          </w:rPr>
          <w:t>19</w:t>
        </w:r>
        <w:r w:rsidR="00225338">
          <w:rPr>
            <w:noProof/>
            <w:webHidden/>
          </w:rPr>
          <w:fldChar w:fldCharType="end"/>
        </w:r>
      </w:hyperlink>
    </w:p>
    <w:p w14:paraId="4E3BC1BC" w14:textId="0CAB432B" w:rsidR="00225338" w:rsidRDefault="0048260D">
      <w:pPr>
        <w:pStyle w:val="TOC4"/>
        <w:rPr>
          <w:rFonts w:eastAsiaTheme="minorEastAsia"/>
          <w:smallCaps w:val="0"/>
          <w:noProof/>
          <w:sz w:val="22"/>
          <w:lang w:eastAsia="zh-CN"/>
        </w:rPr>
      </w:pPr>
      <w:hyperlink w:anchor="_Toc59181894" w:history="1">
        <w:r w:rsidR="00225338" w:rsidRPr="005C5C95">
          <w:rPr>
            <w:rStyle w:val="Hyperlink"/>
            <w:noProof/>
          </w:rPr>
          <w:t>Exchange Online</w:t>
        </w:r>
        <w:r w:rsidR="00225338">
          <w:rPr>
            <w:noProof/>
            <w:webHidden/>
          </w:rPr>
          <w:tab/>
        </w:r>
        <w:r w:rsidR="00225338">
          <w:rPr>
            <w:noProof/>
            <w:webHidden/>
          </w:rPr>
          <w:fldChar w:fldCharType="begin"/>
        </w:r>
        <w:r w:rsidR="00225338">
          <w:rPr>
            <w:noProof/>
            <w:webHidden/>
          </w:rPr>
          <w:instrText xml:space="preserve"> PAGEREF _Toc59181894 \h </w:instrText>
        </w:r>
        <w:r w:rsidR="00225338">
          <w:rPr>
            <w:noProof/>
            <w:webHidden/>
          </w:rPr>
        </w:r>
        <w:r w:rsidR="00225338">
          <w:rPr>
            <w:noProof/>
            <w:webHidden/>
          </w:rPr>
          <w:fldChar w:fldCharType="separate"/>
        </w:r>
        <w:r w:rsidR="00225338">
          <w:rPr>
            <w:noProof/>
            <w:webHidden/>
          </w:rPr>
          <w:t>19</w:t>
        </w:r>
        <w:r w:rsidR="00225338">
          <w:rPr>
            <w:noProof/>
            <w:webHidden/>
          </w:rPr>
          <w:fldChar w:fldCharType="end"/>
        </w:r>
      </w:hyperlink>
    </w:p>
    <w:p w14:paraId="65843544" w14:textId="3B2D9EA5" w:rsidR="00225338" w:rsidRDefault="0048260D">
      <w:pPr>
        <w:pStyle w:val="TOC4"/>
        <w:rPr>
          <w:rFonts w:eastAsiaTheme="minorEastAsia"/>
          <w:smallCaps w:val="0"/>
          <w:noProof/>
          <w:sz w:val="22"/>
          <w:lang w:eastAsia="zh-CN"/>
        </w:rPr>
      </w:pPr>
      <w:hyperlink w:anchor="_Toc59181895" w:history="1">
        <w:r w:rsidR="00225338" w:rsidRPr="005C5C95">
          <w:rPr>
            <w:rStyle w:val="Hyperlink"/>
            <w:noProof/>
          </w:rPr>
          <w:t>Microsoft 365 Applications</w:t>
        </w:r>
        <w:r w:rsidR="00225338">
          <w:rPr>
            <w:noProof/>
            <w:webHidden/>
          </w:rPr>
          <w:tab/>
        </w:r>
        <w:r w:rsidR="00225338">
          <w:rPr>
            <w:noProof/>
            <w:webHidden/>
          </w:rPr>
          <w:fldChar w:fldCharType="begin"/>
        </w:r>
        <w:r w:rsidR="00225338">
          <w:rPr>
            <w:noProof/>
            <w:webHidden/>
          </w:rPr>
          <w:instrText xml:space="preserve"> PAGEREF _Toc59181895 \h </w:instrText>
        </w:r>
        <w:r w:rsidR="00225338">
          <w:rPr>
            <w:noProof/>
            <w:webHidden/>
          </w:rPr>
        </w:r>
        <w:r w:rsidR="00225338">
          <w:rPr>
            <w:noProof/>
            <w:webHidden/>
          </w:rPr>
          <w:fldChar w:fldCharType="separate"/>
        </w:r>
        <w:r w:rsidR="00225338">
          <w:rPr>
            <w:noProof/>
            <w:webHidden/>
          </w:rPr>
          <w:t>21</w:t>
        </w:r>
        <w:r w:rsidR="00225338">
          <w:rPr>
            <w:noProof/>
            <w:webHidden/>
          </w:rPr>
          <w:fldChar w:fldCharType="end"/>
        </w:r>
      </w:hyperlink>
    </w:p>
    <w:p w14:paraId="1BFC6818" w14:textId="16981CEB" w:rsidR="00225338" w:rsidRDefault="0048260D">
      <w:pPr>
        <w:pStyle w:val="TOC4"/>
        <w:rPr>
          <w:rFonts w:eastAsiaTheme="minorEastAsia"/>
          <w:smallCaps w:val="0"/>
          <w:noProof/>
          <w:sz w:val="22"/>
          <w:lang w:eastAsia="zh-CN"/>
        </w:rPr>
      </w:pPr>
      <w:hyperlink w:anchor="_Toc59181896" w:history="1">
        <w:r w:rsidR="00225338" w:rsidRPr="005C5C95">
          <w:rPr>
            <w:rStyle w:val="Hyperlink"/>
            <w:noProof/>
          </w:rPr>
          <w:t>Office Online</w:t>
        </w:r>
        <w:r w:rsidR="00225338">
          <w:rPr>
            <w:noProof/>
            <w:webHidden/>
          </w:rPr>
          <w:tab/>
        </w:r>
        <w:r w:rsidR="00225338">
          <w:rPr>
            <w:noProof/>
            <w:webHidden/>
          </w:rPr>
          <w:fldChar w:fldCharType="begin"/>
        </w:r>
        <w:r w:rsidR="00225338">
          <w:rPr>
            <w:noProof/>
            <w:webHidden/>
          </w:rPr>
          <w:instrText xml:space="preserve"> PAGEREF _Toc59181896 \h </w:instrText>
        </w:r>
        <w:r w:rsidR="00225338">
          <w:rPr>
            <w:noProof/>
            <w:webHidden/>
          </w:rPr>
        </w:r>
        <w:r w:rsidR="00225338">
          <w:rPr>
            <w:noProof/>
            <w:webHidden/>
          </w:rPr>
          <w:fldChar w:fldCharType="separate"/>
        </w:r>
        <w:r w:rsidR="00225338">
          <w:rPr>
            <w:noProof/>
            <w:webHidden/>
          </w:rPr>
          <w:t>21</w:t>
        </w:r>
        <w:r w:rsidR="00225338">
          <w:rPr>
            <w:noProof/>
            <w:webHidden/>
          </w:rPr>
          <w:fldChar w:fldCharType="end"/>
        </w:r>
      </w:hyperlink>
    </w:p>
    <w:p w14:paraId="3D3213E5" w14:textId="132B5A0A" w:rsidR="00225338" w:rsidRDefault="0048260D">
      <w:pPr>
        <w:pStyle w:val="TOC4"/>
        <w:rPr>
          <w:rFonts w:eastAsiaTheme="minorEastAsia"/>
          <w:smallCaps w:val="0"/>
          <w:noProof/>
          <w:sz w:val="22"/>
          <w:lang w:eastAsia="zh-CN"/>
        </w:rPr>
      </w:pPr>
      <w:hyperlink w:anchor="_Toc59181897" w:history="1">
        <w:r w:rsidR="00225338" w:rsidRPr="005C5C95">
          <w:rPr>
            <w:rStyle w:val="Hyperlink"/>
            <w:noProof/>
          </w:rPr>
          <w:t>OneDrive for Business</w:t>
        </w:r>
        <w:r w:rsidR="00225338">
          <w:rPr>
            <w:noProof/>
            <w:webHidden/>
          </w:rPr>
          <w:tab/>
        </w:r>
        <w:r w:rsidR="00225338">
          <w:rPr>
            <w:noProof/>
            <w:webHidden/>
          </w:rPr>
          <w:fldChar w:fldCharType="begin"/>
        </w:r>
        <w:r w:rsidR="00225338">
          <w:rPr>
            <w:noProof/>
            <w:webHidden/>
          </w:rPr>
          <w:instrText xml:space="preserve"> PAGEREF _Toc59181897 \h </w:instrText>
        </w:r>
        <w:r w:rsidR="00225338">
          <w:rPr>
            <w:noProof/>
            <w:webHidden/>
          </w:rPr>
        </w:r>
        <w:r w:rsidR="00225338">
          <w:rPr>
            <w:noProof/>
            <w:webHidden/>
          </w:rPr>
          <w:fldChar w:fldCharType="separate"/>
        </w:r>
        <w:r w:rsidR="00225338">
          <w:rPr>
            <w:noProof/>
            <w:webHidden/>
          </w:rPr>
          <w:t>22</w:t>
        </w:r>
        <w:r w:rsidR="00225338">
          <w:rPr>
            <w:noProof/>
            <w:webHidden/>
          </w:rPr>
          <w:fldChar w:fldCharType="end"/>
        </w:r>
      </w:hyperlink>
    </w:p>
    <w:p w14:paraId="4532145A" w14:textId="0C9AD971" w:rsidR="00225338" w:rsidRDefault="0048260D">
      <w:pPr>
        <w:pStyle w:val="TOC4"/>
        <w:rPr>
          <w:rFonts w:eastAsiaTheme="minorEastAsia"/>
          <w:smallCaps w:val="0"/>
          <w:noProof/>
          <w:sz w:val="22"/>
          <w:lang w:eastAsia="zh-CN"/>
        </w:rPr>
      </w:pPr>
      <w:hyperlink w:anchor="_Toc59181898" w:history="1">
        <w:r w:rsidR="00225338" w:rsidRPr="005C5C95">
          <w:rPr>
            <w:rStyle w:val="Hyperlink"/>
            <w:noProof/>
          </w:rPr>
          <w:t>Project Online</w:t>
        </w:r>
        <w:r w:rsidR="00225338">
          <w:rPr>
            <w:noProof/>
            <w:webHidden/>
          </w:rPr>
          <w:tab/>
        </w:r>
        <w:r w:rsidR="00225338">
          <w:rPr>
            <w:noProof/>
            <w:webHidden/>
          </w:rPr>
          <w:fldChar w:fldCharType="begin"/>
        </w:r>
        <w:r w:rsidR="00225338">
          <w:rPr>
            <w:noProof/>
            <w:webHidden/>
          </w:rPr>
          <w:instrText xml:space="preserve"> PAGEREF _Toc59181898 \h </w:instrText>
        </w:r>
        <w:r w:rsidR="00225338">
          <w:rPr>
            <w:noProof/>
            <w:webHidden/>
          </w:rPr>
        </w:r>
        <w:r w:rsidR="00225338">
          <w:rPr>
            <w:noProof/>
            <w:webHidden/>
          </w:rPr>
          <w:fldChar w:fldCharType="separate"/>
        </w:r>
        <w:r w:rsidR="00225338">
          <w:rPr>
            <w:noProof/>
            <w:webHidden/>
          </w:rPr>
          <w:t>22</w:t>
        </w:r>
        <w:r w:rsidR="00225338">
          <w:rPr>
            <w:noProof/>
            <w:webHidden/>
          </w:rPr>
          <w:fldChar w:fldCharType="end"/>
        </w:r>
      </w:hyperlink>
    </w:p>
    <w:p w14:paraId="2D43AA92" w14:textId="21D9C282" w:rsidR="00225338" w:rsidRDefault="0048260D">
      <w:pPr>
        <w:pStyle w:val="TOC4"/>
        <w:rPr>
          <w:rFonts w:eastAsiaTheme="minorEastAsia"/>
          <w:smallCaps w:val="0"/>
          <w:noProof/>
          <w:sz w:val="22"/>
          <w:lang w:eastAsia="zh-CN"/>
        </w:rPr>
      </w:pPr>
      <w:hyperlink w:anchor="_Toc59181899" w:history="1">
        <w:r w:rsidR="00225338" w:rsidRPr="005C5C95">
          <w:rPr>
            <w:rStyle w:val="Hyperlink"/>
            <w:noProof/>
          </w:rPr>
          <w:t>SharePoint Online</w:t>
        </w:r>
        <w:r w:rsidR="00225338">
          <w:rPr>
            <w:noProof/>
            <w:webHidden/>
          </w:rPr>
          <w:tab/>
        </w:r>
        <w:r w:rsidR="00225338">
          <w:rPr>
            <w:noProof/>
            <w:webHidden/>
          </w:rPr>
          <w:fldChar w:fldCharType="begin"/>
        </w:r>
        <w:r w:rsidR="00225338">
          <w:rPr>
            <w:noProof/>
            <w:webHidden/>
          </w:rPr>
          <w:instrText xml:space="preserve"> PAGEREF _Toc59181899 \h </w:instrText>
        </w:r>
        <w:r w:rsidR="00225338">
          <w:rPr>
            <w:noProof/>
            <w:webHidden/>
          </w:rPr>
        </w:r>
        <w:r w:rsidR="00225338">
          <w:rPr>
            <w:noProof/>
            <w:webHidden/>
          </w:rPr>
          <w:fldChar w:fldCharType="separate"/>
        </w:r>
        <w:r w:rsidR="00225338">
          <w:rPr>
            <w:noProof/>
            <w:webHidden/>
          </w:rPr>
          <w:t>22</w:t>
        </w:r>
        <w:r w:rsidR="00225338">
          <w:rPr>
            <w:noProof/>
            <w:webHidden/>
          </w:rPr>
          <w:fldChar w:fldCharType="end"/>
        </w:r>
      </w:hyperlink>
    </w:p>
    <w:p w14:paraId="17F36FC5" w14:textId="73A7EFCA" w:rsidR="00225338" w:rsidRDefault="0048260D">
      <w:pPr>
        <w:pStyle w:val="TOC4"/>
        <w:rPr>
          <w:rFonts w:eastAsiaTheme="minorEastAsia"/>
          <w:smallCaps w:val="0"/>
          <w:noProof/>
          <w:sz w:val="22"/>
          <w:lang w:eastAsia="zh-CN"/>
        </w:rPr>
      </w:pPr>
      <w:hyperlink w:anchor="_Toc59181900" w:history="1">
        <w:r w:rsidR="00225338" w:rsidRPr="005C5C95">
          <w:rPr>
            <w:rStyle w:val="Hyperlink"/>
            <w:noProof/>
          </w:rPr>
          <w:t>Skype for Business Online</w:t>
        </w:r>
        <w:r w:rsidR="00225338">
          <w:rPr>
            <w:noProof/>
            <w:webHidden/>
          </w:rPr>
          <w:tab/>
        </w:r>
        <w:r w:rsidR="00225338">
          <w:rPr>
            <w:noProof/>
            <w:webHidden/>
          </w:rPr>
          <w:fldChar w:fldCharType="begin"/>
        </w:r>
        <w:r w:rsidR="00225338">
          <w:rPr>
            <w:noProof/>
            <w:webHidden/>
          </w:rPr>
          <w:instrText xml:space="preserve"> PAGEREF _Toc59181900 \h </w:instrText>
        </w:r>
        <w:r w:rsidR="00225338">
          <w:rPr>
            <w:noProof/>
            <w:webHidden/>
          </w:rPr>
        </w:r>
        <w:r w:rsidR="00225338">
          <w:rPr>
            <w:noProof/>
            <w:webHidden/>
          </w:rPr>
          <w:fldChar w:fldCharType="separate"/>
        </w:r>
        <w:r w:rsidR="00225338">
          <w:rPr>
            <w:noProof/>
            <w:webHidden/>
          </w:rPr>
          <w:t>22</w:t>
        </w:r>
        <w:r w:rsidR="00225338">
          <w:rPr>
            <w:noProof/>
            <w:webHidden/>
          </w:rPr>
          <w:fldChar w:fldCharType="end"/>
        </w:r>
      </w:hyperlink>
    </w:p>
    <w:p w14:paraId="71138C0A" w14:textId="58E4E13D" w:rsidR="00225338" w:rsidRDefault="0048260D">
      <w:pPr>
        <w:pStyle w:val="TOC2"/>
        <w:tabs>
          <w:tab w:val="right" w:leader="dot" w:pos="5030"/>
        </w:tabs>
        <w:rPr>
          <w:rFonts w:eastAsiaTheme="minorEastAsia"/>
          <w:b w:val="0"/>
          <w:smallCaps w:val="0"/>
          <w:noProof/>
          <w:sz w:val="22"/>
          <w:lang w:eastAsia="zh-CN"/>
        </w:rPr>
      </w:pPr>
      <w:hyperlink w:anchor="_Toc59181901" w:history="1">
        <w:r w:rsidR="00225338" w:rsidRPr="005C5C95">
          <w:rPr>
            <w:rStyle w:val="Hyperlink"/>
            <w:noProof/>
          </w:rPr>
          <w:t>Other Online Services</w:t>
        </w:r>
        <w:r w:rsidR="00225338">
          <w:rPr>
            <w:noProof/>
            <w:webHidden/>
          </w:rPr>
          <w:tab/>
        </w:r>
        <w:r w:rsidR="00225338">
          <w:rPr>
            <w:noProof/>
            <w:webHidden/>
          </w:rPr>
          <w:fldChar w:fldCharType="begin"/>
        </w:r>
        <w:r w:rsidR="00225338">
          <w:rPr>
            <w:noProof/>
            <w:webHidden/>
          </w:rPr>
          <w:instrText xml:space="preserve"> PAGEREF _Toc59181901 \h </w:instrText>
        </w:r>
        <w:r w:rsidR="00225338">
          <w:rPr>
            <w:noProof/>
            <w:webHidden/>
          </w:rPr>
        </w:r>
        <w:r w:rsidR="00225338">
          <w:rPr>
            <w:noProof/>
            <w:webHidden/>
          </w:rPr>
          <w:fldChar w:fldCharType="separate"/>
        </w:r>
        <w:r w:rsidR="00225338">
          <w:rPr>
            <w:noProof/>
            <w:webHidden/>
          </w:rPr>
          <w:t>23</w:t>
        </w:r>
        <w:r w:rsidR="00225338">
          <w:rPr>
            <w:noProof/>
            <w:webHidden/>
          </w:rPr>
          <w:fldChar w:fldCharType="end"/>
        </w:r>
      </w:hyperlink>
    </w:p>
    <w:p w14:paraId="15F053AC" w14:textId="74B446B9" w:rsidR="00225338" w:rsidRDefault="0048260D">
      <w:pPr>
        <w:pStyle w:val="TOC4"/>
        <w:rPr>
          <w:rFonts w:eastAsiaTheme="minorEastAsia"/>
          <w:smallCaps w:val="0"/>
          <w:noProof/>
          <w:sz w:val="22"/>
          <w:lang w:eastAsia="zh-CN"/>
        </w:rPr>
      </w:pPr>
      <w:hyperlink w:anchor="_Toc59181902" w:history="1">
        <w:r w:rsidR="00225338" w:rsidRPr="005C5C95">
          <w:rPr>
            <w:rStyle w:val="Hyperlink"/>
            <w:noProof/>
          </w:rPr>
          <w:t>Microsoft Power Platform</w:t>
        </w:r>
        <w:r w:rsidR="00225338">
          <w:rPr>
            <w:noProof/>
            <w:webHidden/>
          </w:rPr>
          <w:tab/>
        </w:r>
        <w:r w:rsidR="00225338">
          <w:rPr>
            <w:noProof/>
            <w:webHidden/>
          </w:rPr>
          <w:fldChar w:fldCharType="begin"/>
        </w:r>
        <w:r w:rsidR="00225338">
          <w:rPr>
            <w:noProof/>
            <w:webHidden/>
          </w:rPr>
          <w:instrText xml:space="preserve"> PAGEREF _Toc59181902 \h </w:instrText>
        </w:r>
        <w:r w:rsidR="00225338">
          <w:rPr>
            <w:noProof/>
            <w:webHidden/>
          </w:rPr>
        </w:r>
        <w:r w:rsidR="00225338">
          <w:rPr>
            <w:noProof/>
            <w:webHidden/>
          </w:rPr>
          <w:fldChar w:fldCharType="separate"/>
        </w:r>
        <w:r w:rsidR="00225338">
          <w:rPr>
            <w:noProof/>
            <w:webHidden/>
          </w:rPr>
          <w:t>23</w:t>
        </w:r>
        <w:r w:rsidR="00225338">
          <w:rPr>
            <w:noProof/>
            <w:webHidden/>
          </w:rPr>
          <w:fldChar w:fldCharType="end"/>
        </w:r>
      </w:hyperlink>
    </w:p>
    <w:p w14:paraId="3FC6A0A9" w14:textId="3EA5A58C" w:rsidR="00225338" w:rsidRDefault="0048260D">
      <w:pPr>
        <w:pStyle w:val="TOC4"/>
        <w:rPr>
          <w:rFonts w:eastAsiaTheme="minorEastAsia"/>
          <w:smallCaps w:val="0"/>
          <w:noProof/>
          <w:sz w:val="22"/>
          <w:lang w:eastAsia="zh-CN"/>
        </w:rPr>
      </w:pPr>
      <w:hyperlink w:anchor="_Toc59181903" w:history="1">
        <w:r w:rsidR="00225338" w:rsidRPr="005C5C95">
          <w:rPr>
            <w:rStyle w:val="Hyperlink"/>
            <w:noProof/>
          </w:rPr>
          <w:t>Microsoft Intune</w:t>
        </w:r>
        <w:r w:rsidR="00225338">
          <w:rPr>
            <w:noProof/>
            <w:webHidden/>
          </w:rPr>
          <w:tab/>
        </w:r>
        <w:r w:rsidR="00225338">
          <w:rPr>
            <w:noProof/>
            <w:webHidden/>
          </w:rPr>
          <w:fldChar w:fldCharType="begin"/>
        </w:r>
        <w:r w:rsidR="00225338">
          <w:rPr>
            <w:noProof/>
            <w:webHidden/>
          </w:rPr>
          <w:instrText xml:space="preserve"> PAGEREF _Toc59181903 \h </w:instrText>
        </w:r>
        <w:r w:rsidR="00225338">
          <w:rPr>
            <w:noProof/>
            <w:webHidden/>
          </w:rPr>
        </w:r>
        <w:r w:rsidR="00225338">
          <w:rPr>
            <w:noProof/>
            <w:webHidden/>
          </w:rPr>
          <w:fldChar w:fldCharType="separate"/>
        </w:r>
        <w:r w:rsidR="00225338">
          <w:rPr>
            <w:noProof/>
            <w:webHidden/>
          </w:rPr>
          <w:t>24</w:t>
        </w:r>
        <w:r w:rsidR="00225338">
          <w:rPr>
            <w:noProof/>
            <w:webHidden/>
          </w:rPr>
          <w:fldChar w:fldCharType="end"/>
        </w:r>
      </w:hyperlink>
    </w:p>
    <w:p w14:paraId="420E4F8E" w14:textId="1C45D7FF" w:rsidR="00225338" w:rsidRDefault="0048260D">
      <w:pPr>
        <w:pStyle w:val="TOC1"/>
        <w:tabs>
          <w:tab w:val="right" w:leader="dot" w:pos="5030"/>
        </w:tabs>
        <w:rPr>
          <w:rFonts w:eastAsiaTheme="minorEastAsia"/>
          <w:b w:val="0"/>
          <w:caps w:val="0"/>
          <w:noProof/>
          <w:sz w:val="22"/>
          <w:lang w:eastAsia="zh-CN"/>
        </w:rPr>
      </w:pPr>
      <w:hyperlink w:anchor="_Toc59181904" w:history="1">
        <w:r w:rsidR="00225338" w:rsidRPr="005C5C95">
          <w:rPr>
            <w:rStyle w:val="Hyperlink"/>
            <w:noProof/>
          </w:rPr>
          <w:t>21Vianet Online Services Product Availability (OSPA Only)</w:t>
        </w:r>
        <w:r w:rsidR="00225338">
          <w:rPr>
            <w:noProof/>
            <w:webHidden/>
          </w:rPr>
          <w:tab/>
        </w:r>
        <w:r w:rsidR="00225338">
          <w:rPr>
            <w:noProof/>
            <w:webHidden/>
          </w:rPr>
          <w:fldChar w:fldCharType="begin"/>
        </w:r>
        <w:r w:rsidR="00225338">
          <w:rPr>
            <w:noProof/>
            <w:webHidden/>
          </w:rPr>
          <w:instrText xml:space="preserve"> PAGEREF _Toc59181904 \h </w:instrText>
        </w:r>
        <w:r w:rsidR="00225338">
          <w:rPr>
            <w:noProof/>
            <w:webHidden/>
          </w:rPr>
        </w:r>
        <w:r w:rsidR="00225338">
          <w:rPr>
            <w:noProof/>
            <w:webHidden/>
          </w:rPr>
          <w:fldChar w:fldCharType="separate"/>
        </w:r>
        <w:r w:rsidR="00225338">
          <w:rPr>
            <w:noProof/>
            <w:webHidden/>
          </w:rPr>
          <w:t>25</w:t>
        </w:r>
        <w:r w:rsidR="00225338">
          <w:rPr>
            <w:noProof/>
            <w:webHidden/>
          </w:rPr>
          <w:fldChar w:fldCharType="end"/>
        </w:r>
      </w:hyperlink>
    </w:p>
    <w:p w14:paraId="3A0EE476" w14:textId="6CB183AD" w:rsidR="00225338" w:rsidRDefault="0048260D">
      <w:pPr>
        <w:pStyle w:val="TOC5"/>
        <w:tabs>
          <w:tab w:val="right" w:leader="dot" w:pos="5030"/>
        </w:tabs>
        <w:rPr>
          <w:rFonts w:eastAsiaTheme="minorEastAsia"/>
          <w:noProof/>
          <w:sz w:val="22"/>
          <w:lang w:eastAsia="zh-CN"/>
        </w:rPr>
      </w:pPr>
      <w:hyperlink w:anchor="_Toc59181905" w:history="1">
        <w:r w:rsidR="00225338" w:rsidRPr="005C5C95">
          <w:rPr>
            <w:rStyle w:val="Hyperlink"/>
            <w:noProof/>
          </w:rPr>
          <w:t>Microsoft Azure</w:t>
        </w:r>
        <w:r w:rsidR="00225338">
          <w:rPr>
            <w:noProof/>
            <w:webHidden/>
          </w:rPr>
          <w:tab/>
        </w:r>
        <w:r w:rsidR="00225338">
          <w:rPr>
            <w:noProof/>
            <w:webHidden/>
          </w:rPr>
          <w:fldChar w:fldCharType="begin"/>
        </w:r>
        <w:r w:rsidR="00225338">
          <w:rPr>
            <w:noProof/>
            <w:webHidden/>
          </w:rPr>
          <w:instrText xml:space="preserve"> PAGEREF _Toc59181905 \h </w:instrText>
        </w:r>
        <w:r w:rsidR="00225338">
          <w:rPr>
            <w:noProof/>
            <w:webHidden/>
          </w:rPr>
        </w:r>
        <w:r w:rsidR="00225338">
          <w:rPr>
            <w:noProof/>
            <w:webHidden/>
          </w:rPr>
          <w:fldChar w:fldCharType="separate"/>
        </w:r>
        <w:r w:rsidR="00225338">
          <w:rPr>
            <w:noProof/>
            <w:webHidden/>
          </w:rPr>
          <w:t>25</w:t>
        </w:r>
        <w:r w:rsidR="00225338">
          <w:rPr>
            <w:noProof/>
            <w:webHidden/>
          </w:rPr>
          <w:fldChar w:fldCharType="end"/>
        </w:r>
      </w:hyperlink>
    </w:p>
    <w:p w14:paraId="685F4F97" w14:textId="49B99895" w:rsidR="00225338" w:rsidRDefault="0048260D">
      <w:pPr>
        <w:pStyle w:val="TOC5"/>
        <w:tabs>
          <w:tab w:val="right" w:leader="dot" w:pos="5030"/>
        </w:tabs>
        <w:rPr>
          <w:rFonts w:eastAsiaTheme="minorEastAsia"/>
          <w:noProof/>
          <w:sz w:val="22"/>
          <w:lang w:eastAsia="zh-CN"/>
        </w:rPr>
      </w:pPr>
      <w:hyperlink w:anchor="_Toc59181906" w:history="1">
        <w:r w:rsidR="00225338" w:rsidRPr="005C5C95">
          <w:rPr>
            <w:rStyle w:val="Hyperlink"/>
            <w:noProof/>
          </w:rPr>
          <w:t>Microsoft Dynamics 365</w:t>
        </w:r>
        <w:r w:rsidR="00225338">
          <w:rPr>
            <w:noProof/>
            <w:webHidden/>
          </w:rPr>
          <w:tab/>
        </w:r>
        <w:r w:rsidR="00225338">
          <w:rPr>
            <w:noProof/>
            <w:webHidden/>
          </w:rPr>
          <w:fldChar w:fldCharType="begin"/>
        </w:r>
        <w:r w:rsidR="00225338">
          <w:rPr>
            <w:noProof/>
            <w:webHidden/>
          </w:rPr>
          <w:instrText xml:space="preserve"> PAGEREF _Toc59181906 \h </w:instrText>
        </w:r>
        <w:r w:rsidR="00225338">
          <w:rPr>
            <w:noProof/>
            <w:webHidden/>
          </w:rPr>
        </w:r>
        <w:r w:rsidR="00225338">
          <w:rPr>
            <w:noProof/>
            <w:webHidden/>
          </w:rPr>
          <w:fldChar w:fldCharType="separate"/>
        </w:r>
        <w:r w:rsidR="00225338">
          <w:rPr>
            <w:noProof/>
            <w:webHidden/>
          </w:rPr>
          <w:t>25</w:t>
        </w:r>
        <w:r w:rsidR="00225338">
          <w:rPr>
            <w:noProof/>
            <w:webHidden/>
          </w:rPr>
          <w:fldChar w:fldCharType="end"/>
        </w:r>
      </w:hyperlink>
    </w:p>
    <w:p w14:paraId="2B7D540F" w14:textId="582B3983" w:rsidR="00225338" w:rsidRDefault="0048260D">
      <w:pPr>
        <w:pStyle w:val="TOC5"/>
        <w:tabs>
          <w:tab w:val="right" w:leader="dot" w:pos="5030"/>
        </w:tabs>
        <w:rPr>
          <w:rFonts w:eastAsiaTheme="minorEastAsia"/>
          <w:noProof/>
          <w:sz w:val="22"/>
          <w:lang w:eastAsia="zh-CN"/>
        </w:rPr>
      </w:pPr>
      <w:hyperlink w:anchor="_Toc59181907" w:history="1">
        <w:r w:rsidR="00225338" w:rsidRPr="005C5C95">
          <w:rPr>
            <w:rStyle w:val="Hyperlink"/>
            <w:noProof/>
          </w:rPr>
          <w:t>Office 365</w:t>
        </w:r>
        <w:r w:rsidR="00225338">
          <w:rPr>
            <w:noProof/>
            <w:webHidden/>
          </w:rPr>
          <w:tab/>
        </w:r>
        <w:r w:rsidR="00225338">
          <w:rPr>
            <w:noProof/>
            <w:webHidden/>
          </w:rPr>
          <w:fldChar w:fldCharType="begin"/>
        </w:r>
        <w:r w:rsidR="00225338">
          <w:rPr>
            <w:noProof/>
            <w:webHidden/>
          </w:rPr>
          <w:instrText xml:space="preserve"> PAGEREF _Toc59181907 \h </w:instrText>
        </w:r>
        <w:r w:rsidR="00225338">
          <w:rPr>
            <w:noProof/>
            <w:webHidden/>
          </w:rPr>
        </w:r>
        <w:r w:rsidR="00225338">
          <w:rPr>
            <w:noProof/>
            <w:webHidden/>
          </w:rPr>
          <w:fldChar w:fldCharType="separate"/>
        </w:r>
        <w:r w:rsidR="00225338">
          <w:rPr>
            <w:noProof/>
            <w:webHidden/>
          </w:rPr>
          <w:t>25</w:t>
        </w:r>
        <w:r w:rsidR="00225338">
          <w:rPr>
            <w:noProof/>
            <w:webHidden/>
          </w:rPr>
          <w:fldChar w:fldCharType="end"/>
        </w:r>
      </w:hyperlink>
    </w:p>
    <w:p w14:paraId="020E9520" w14:textId="75D77483" w:rsidR="00225338" w:rsidRDefault="0048260D">
      <w:pPr>
        <w:pStyle w:val="TOC5"/>
        <w:tabs>
          <w:tab w:val="right" w:leader="dot" w:pos="5030"/>
        </w:tabs>
        <w:rPr>
          <w:rFonts w:eastAsiaTheme="minorEastAsia"/>
          <w:noProof/>
          <w:sz w:val="22"/>
          <w:lang w:eastAsia="zh-CN"/>
        </w:rPr>
      </w:pPr>
      <w:hyperlink w:anchor="_Toc59181908" w:history="1">
        <w:r w:rsidR="00225338" w:rsidRPr="005C5C95">
          <w:rPr>
            <w:rStyle w:val="Hyperlink"/>
            <w:noProof/>
          </w:rPr>
          <w:t>Office 365 for Academic</w:t>
        </w:r>
        <w:r w:rsidR="00225338">
          <w:rPr>
            <w:noProof/>
            <w:webHidden/>
          </w:rPr>
          <w:tab/>
        </w:r>
        <w:r w:rsidR="00225338">
          <w:rPr>
            <w:noProof/>
            <w:webHidden/>
          </w:rPr>
          <w:fldChar w:fldCharType="begin"/>
        </w:r>
        <w:r w:rsidR="00225338">
          <w:rPr>
            <w:noProof/>
            <w:webHidden/>
          </w:rPr>
          <w:instrText xml:space="preserve"> PAGEREF _Toc59181908 \h </w:instrText>
        </w:r>
        <w:r w:rsidR="00225338">
          <w:rPr>
            <w:noProof/>
            <w:webHidden/>
          </w:rPr>
        </w:r>
        <w:r w:rsidR="00225338">
          <w:rPr>
            <w:noProof/>
            <w:webHidden/>
          </w:rPr>
          <w:fldChar w:fldCharType="separate"/>
        </w:r>
        <w:r w:rsidR="00225338">
          <w:rPr>
            <w:noProof/>
            <w:webHidden/>
          </w:rPr>
          <w:t>27</w:t>
        </w:r>
        <w:r w:rsidR="00225338">
          <w:rPr>
            <w:noProof/>
            <w:webHidden/>
          </w:rPr>
          <w:fldChar w:fldCharType="end"/>
        </w:r>
      </w:hyperlink>
    </w:p>
    <w:p w14:paraId="047B9FA8" w14:textId="033E0704" w:rsidR="00225338" w:rsidRDefault="0048260D">
      <w:pPr>
        <w:pStyle w:val="TOC5"/>
        <w:tabs>
          <w:tab w:val="right" w:leader="dot" w:pos="5030"/>
        </w:tabs>
        <w:rPr>
          <w:rFonts w:eastAsiaTheme="minorEastAsia"/>
          <w:noProof/>
          <w:sz w:val="22"/>
          <w:lang w:eastAsia="zh-CN"/>
        </w:rPr>
      </w:pPr>
      <w:hyperlink w:anchor="_Toc59181909" w:history="1">
        <w:r w:rsidR="00225338" w:rsidRPr="005C5C95">
          <w:rPr>
            <w:rStyle w:val="Hyperlink"/>
            <w:noProof/>
          </w:rPr>
          <w:t>21Vianet Product Availability Definitions</w:t>
        </w:r>
        <w:r w:rsidR="00225338">
          <w:rPr>
            <w:noProof/>
            <w:webHidden/>
          </w:rPr>
          <w:tab/>
        </w:r>
        <w:r w:rsidR="00225338">
          <w:rPr>
            <w:noProof/>
            <w:webHidden/>
          </w:rPr>
          <w:fldChar w:fldCharType="begin"/>
        </w:r>
        <w:r w:rsidR="00225338">
          <w:rPr>
            <w:noProof/>
            <w:webHidden/>
          </w:rPr>
          <w:instrText xml:space="preserve"> PAGEREF _Toc59181909 \h </w:instrText>
        </w:r>
        <w:r w:rsidR="00225338">
          <w:rPr>
            <w:noProof/>
            <w:webHidden/>
          </w:rPr>
        </w:r>
        <w:r w:rsidR="00225338">
          <w:rPr>
            <w:noProof/>
            <w:webHidden/>
          </w:rPr>
          <w:fldChar w:fldCharType="separate"/>
        </w:r>
        <w:r w:rsidR="00225338">
          <w:rPr>
            <w:noProof/>
            <w:webHidden/>
          </w:rPr>
          <w:t>28</w:t>
        </w:r>
        <w:r w:rsidR="00225338">
          <w:rPr>
            <w:noProof/>
            <w:webHidden/>
          </w:rPr>
          <w:fldChar w:fldCharType="end"/>
        </w:r>
      </w:hyperlink>
    </w:p>
    <w:p w14:paraId="15A897E6" w14:textId="6F6B7296" w:rsidR="00225338" w:rsidRDefault="0048260D">
      <w:pPr>
        <w:pStyle w:val="TOC1"/>
        <w:tabs>
          <w:tab w:val="right" w:leader="dot" w:pos="5030"/>
        </w:tabs>
        <w:rPr>
          <w:rFonts w:eastAsiaTheme="minorEastAsia"/>
          <w:b w:val="0"/>
          <w:caps w:val="0"/>
          <w:noProof/>
          <w:sz w:val="22"/>
          <w:lang w:eastAsia="zh-CN"/>
        </w:rPr>
      </w:pPr>
      <w:hyperlink w:anchor="_Toc59181910" w:history="1">
        <w:r w:rsidR="00225338" w:rsidRPr="005C5C95">
          <w:rPr>
            <w:rStyle w:val="Hyperlink"/>
            <w:noProof/>
          </w:rPr>
          <w:t>Attachment 1 – Notices</w:t>
        </w:r>
        <w:r w:rsidR="00225338">
          <w:rPr>
            <w:noProof/>
            <w:webHidden/>
          </w:rPr>
          <w:tab/>
        </w:r>
        <w:r w:rsidR="00225338">
          <w:rPr>
            <w:noProof/>
            <w:webHidden/>
          </w:rPr>
          <w:fldChar w:fldCharType="begin"/>
        </w:r>
        <w:r w:rsidR="00225338">
          <w:rPr>
            <w:noProof/>
            <w:webHidden/>
          </w:rPr>
          <w:instrText xml:space="preserve"> PAGEREF _Toc59181910 \h </w:instrText>
        </w:r>
        <w:r w:rsidR="00225338">
          <w:rPr>
            <w:noProof/>
            <w:webHidden/>
          </w:rPr>
        </w:r>
        <w:r w:rsidR="00225338">
          <w:rPr>
            <w:noProof/>
            <w:webHidden/>
          </w:rPr>
          <w:fldChar w:fldCharType="separate"/>
        </w:r>
        <w:r w:rsidR="00225338">
          <w:rPr>
            <w:noProof/>
            <w:webHidden/>
          </w:rPr>
          <w:t>30</w:t>
        </w:r>
        <w:r w:rsidR="00225338">
          <w:rPr>
            <w:noProof/>
            <w:webHidden/>
          </w:rPr>
          <w:fldChar w:fldCharType="end"/>
        </w:r>
      </w:hyperlink>
    </w:p>
    <w:p w14:paraId="7FD80EEF" w14:textId="7325E243" w:rsidR="00225338" w:rsidRDefault="0048260D">
      <w:pPr>
        <w:pStyle w:val="TOC3"/>
        <w:rPr>
          <w:rFonts w:eastAsiaTheme="minorEastAsia"/>
          <w:b w:val="0"/>
          <w:smallCaps w:val="0"/>
          <w:sz w:val="22"/>
          <w:lang w:eastAsia="zh-CN"/>
        </w:rPr>
      </w:pPr>
      <w:hyperlink w:anchor="_Toc59181911" w:history="1">
        <w:r w:rsidR="00225338" w:rsidRPr="005C5C95">
          <w:rPr>
            <w:rStyle w:val="Hyperlink"/>
          </w:rPr>
          <w:t>Bing Maps</w:t>
        </w:r>
        <w:r w:rsidR="00225338">
          <w:rPr>
            <w:webHidden/>
          </w:rPr>
          <w:tab/>
        </w:r>
        <w:r w:rsidR="00225338">
          <w:rPr>
            <w:webHidden/>
          </w:rPr>
          <w:fldChar w:fldCharType="begin"/>
        </w:r>
        <w:r w:rsidR="00225338">
          <w:rPr>
            <w:webHidden/>
          </w:rPr>
          <w:instrText xml:space="preserve"> PAGEREF _Toc59181911 \h </w:instrText>
        </w:r>
        <w:r w:rsidR="00225338">
          <w:rPr>
            <w:webHidden/>
          </w:rPr>
        </w:r>
        <w:r w:rsidR="00225338">
          <w:rPr>
            <w:webHidden/>
          </w:rPr>
          <w:fldChar w:fldCharType="separate"/>
        </w:r>
        <w:r w:rsidR="00225338">
          <w:rPr>
            <w:webHidden/>
          </w:rPr>
          <w:t>30</w:t>
        </w:r>
        <w:r w:rsidR="00225338">
          <w:rPr>
            <w:webHidden/>
          </w:rPr>
          <w:fldChar w:fldCharType="end"/>
        </w:r>
      </w:hyperlink>
    </w:p>
    <w:p w14:paraId="1EC1E737" w14:textId="0DA299BA" w:rsidR="00225338" w:rsidRDefault="0048260D">
      <w:pPr>
        <w:pStyle w:val="TOC3"/>
        <w:rPr>
          <w:rFonts w:eastAsiaTheme="minorEastAsia"/>
          <w:b w:val="0"/>
          <w:smallCaps w:val="0"/>
          <w:sz w:val="22"/>
          <w:lang w:eastAsia="zh-CN"/>
        </w:rPr>
      </w:pPr>
      <w:hyperlink w:anchor="_Toc59181912" w:history="1">
        <w:r w:rsidR="00225338" w:rsidRPr="005C5C95">
          <w:rPr>
            <w:rStyle w:val="Hyperlink"/>
          </w:rPr>
          <w:t>Notice about Azure Media Services H.265/HEVC Encoding</w:t>
        </w:r>
        <w:r w:rsidR="00225338">
          <w:rPr>
            <w:webHidden/>
          </w:rPr>
          <w:tab/>
        </w:r>
        <w:r w:rsidR="00225338">
          <w:rPr>
            <w:webHidden/>
          </w:rPr>
          <w:fldChar w:fldCharType="begin"/>
        </w:r>
        <w:r w:rsidR="00225338">
          <w:rPr>
            <w:webHidden/>
          </w:rPr>
          <w:instrText xml:space="preserve"> PAGEREF _Toc59181912 \h </w:instrText>
        </w:r>
        <w:r w:rsidR="00225338">
          <w:rPr>
            <w:webHidden/>
          </w:rPr>
        </w:r>
        <w:r w:rsidR="00225338">
          <w:rPr>
            <w:webHidden/>
          </w:rPr>
          <w:fldChar w:fldCharType="separate"/>
        </w:r>
        <w:r w:rsidR="00225338">
          <w:rPr>
            <w:webHidden/>
          </w:rPr>
          <w:t>30</w:t>
        </w:r>
        <w:r w:rsidR="00225338">
          <w:rPr>
            <w:webHidden/>
          </w:rPr>
          <w:fldChar w:fldCharType="end"/>
        </w:r>
      </w:hyperlink>
    </w:p>
    <w:p w14:paraId="0FCFF8EF" w14:textId="34F50E12" w:rsidR="00225338" w:rsidRDefault="0048260D">
      <w:pPr>
        <w:pStyle w:val="TOC3"/>
        <w:rPr>
          <w:rFonts w:eastAsiaTheme="minorEastAsia"/>
          <w:b w:val="0"/>
          <w:smallCaps w:val="0"/>
          <w:sz w:val="22"/>
          <w:lang w:eastAsia="zh-CN"/>
        </w:rPr>
      </w:pPr>
      <w:hyperlink w:anchor="_Toc59181913" w:history="1">
        <w:r w:rsidR="00225338" w:rsidRPr="005C5C95">
          <w:rPr>
            <w:rStyle w:val="Hyperlink"/>
          </w:rPr>
          <w:t>Notice about H.264/AVC Visual Standard, VC-1 Video Standard, MPEG-4 Part 2 Visual Standard and MPEG-2 Video Standard</w:t>
        </w:r>
        <w:r w:rsidR="00225338">
          <w:rPr>
            <w:webHidden/>
          </w:rPr>
          <w:tab/>
        </w:r>
        <w:r w:rsidR="00225338">
          <w:rPr>
            <w:webHidden/>
          </w:rPr>
          <w:fldChar w:fldCharType="begin"/>
        </w:r>
        <w:r w:rsidR="00225338">
          <w:rPr>
            <w:webHidden/>
          </w:rPr>
          <w:instrText xml:space="preserve"> PAGEREF _Toc59181913 \h </w:instrText>
        </w:r>
        <w:r w:rsidR="00225338">
          <w:rPr>
            <w:webHidden/>
          </w:rPr>
        </w:r>
        <w:r w:rsidR="00225338">
          <w:rPr>
            <w:webHidden/>
          </w:rPr>
          <w:fldChar w:fldCharType="separate"/>
        </w:r>
        <w:r w:rsidR="00225338">
          <w:rPr>
            <w:webHidden/>
          </w:rPr>
          <w:t>30</w:t>
        </w:r>
        <w:r w:rsidR="00225338">
          <w:rPr>
            <w:webHidden/>
          </w:rPr>
          <w:fldChar w:fldCharType="end"/>
        </w:r>
      </w:hyperlink>
    </w:p>
    <w:p w14:paraId="388D9508" w14:textId="18EDC9BC" w:rsidR="00225338" w:rsidRDefault="0048260D">
      <w:pPr>
        <w:pStyle w:val="TOC1"/>
        <w:tabs>
          <w:tab w:val="right" w:leader="dot" w:pos="5030"/>
        </w:tabs>
        <w:rPr>
          <w:rFonts w:eastAsiaTheme="minorEastAsia"/>
          <w:b w:val="0"/>
          <w:caps w:val="0"/>
          <w:noProof/>
          <w:sz w:val="22"/>
          <w:lang w:eastAsia="zh-CN"/>
        </w:rPr>
      </w:pPr>
      <w:hyperlink w:anchor="_Toc59181914" w:history="1">
        <w:r w:rsidR="00225338" w:rsidRPr="005C5C95">
          <w:rPr>
            <w:rStyle w:val="Hyperlink"/>
            <w:noProof/>
          </w:rPr>
          <w:t>Attachment 2 – Subscription License Suites</w:t>
        </w:r>
        <w:r w:rsidR="00225338">
          <w:rPr>
            <w:noProof/>
            <w:webHidden/>
          </w:rPr>
          <w:tab/>
        </w:r>
        <w:r w:rsidR="00225338">
          <w:rPr>
            <w:noProof/>
            <w:webHidden/>
          </w:rPr>
          <w:fldChar w:fldCharType="begin"/>
        </w:r>
        <w:r w:rsidR="00225338">
          <w:rPr>
            <w:noProof/>
            <w:webHidden/>
          </w:rPr>
          <w:instrText xml:space="preserve"> PAGEREF _Toc59181914 \h </w:instrText>
        </w:r>
        <w:r w:rsidR="00225338">
          <w:rPr>
            <w:noProof/>
            <w:webHidden/>
          </w:rPr>
        </w:r>
        <w:r w:rsidR="00225338">
          <w:rPr>
            <w:noProof/>
            <w:webHidden/>
          </w:rPr>
          <w:fldChar w:fldCharType="separate"/>
        </w:r>
        <w:r w:rsidR="00225338">
          <w:rPr>
            <w:noProof/>
            <w:webHidden/>
          </w:rPr>
          <w:t>31</w:t>
        </w:r>
        <w:r w:rsidR="00225338">
          <w:rPr>
            <w:noProof/>
            <w:webHidden/>
          </w:rPr>
          <w:fldChar w:fldCharType="end"/>
        </w:r>
      </w:hyperlink>
    </w:p>
    <w:p w14:paraId="2A9B3431" w14:textId="3724AEE2" w:rsidR="00225338" w:rsidRDefault="0048260D">
      <w:pPr>
        <w:pStyle w:val="TOC1"/>
        <w:tabs>
          <w:tab w:val="right" w:leader="dot" w:pos="5030"/>
        </w:tabs>
        <w:rPr>
          <w:rFonts w:eastAsiaTheme="minorEastAsia"/>
          <w:b w:val="0"/>
          <w:caps w:val="0"/>
          <w:noProof/>
          <w:sz w:val="22"/>
          <w:lang w:eastAsia="zh-CN"/>
        </w:rPr>
      </w:pPr>
      <w:hyperlink w:anchor="_Toc59181915" w:history="1">
        <w:r w:rsidR="00225338" w:rsidRPr="005C5C95">
          <w:rPr>
            <w:rStyle w:val="Hyperlink"/>
            <w:noProof/>
          </w:rPr>
          <w:t>Attachment 3 – The Standard Contractual Clauses (Processors)</w:t>
        </w:r>
        <w:r w:rsidR="00225338">
          <w:rPr>
            <w:noProof/>
            <w:webHidden/>
          </w:rPr>
          <w:tab/>
        </w:r>
        <w:r w:rsidR="00225338">
          <w:rPr>
            <w:noProof/>
            <w:webHidden/>
          </w:rPr>
          <w:fldChar w:fldCharType="begin"/>
        </w:r>
        <w:r w:rsidR="00225338">
          <w:rPr>
            <w:noProof/>
            <w:webHidden/>
          </w:rPr>
          <w:instrText xml:space="preserve"> PAGEREF _Toc59181915 \h </w:instrText>
        </w:r>
        <w:r w:rsidR="00225338">
          <w:rPr>
            <w:noProof/>
            <w:webHidden/>
          </w:rPr>
        </w:r>
        <w:r w:rsidR="00225338">
          <w:rPr>
            <w:noProof/>
            <w:webHidden/>
          </w:rPr>
          <w:fldChar w:fldCharType="separate"/>
        </w:r>
        <w:r w:rsidR="00225338">
          <w:rPr>
            <w:noProof/>
            <w:webHidden/>
          </w:rPr>
          <w:t>32</w:t>
        </w:r>
        <w:r w:rsidR="00225338">
          <w:rPr>
            <w:noProof/>
            <w:webHidden/>
          </w:rPr>
          <w:fldChar w:fldCharType="end"/>
        </w:r>
      </w:hyperlink>
    </w:p>
    <w:p w14:paraId="1F2DFEF0" w14:textId="50B4F163" w:rsidR="00225338" w:rsidRDefault="0048260D">
      <w:pPr>
        <w:pStyle w:val="TOC1"/>
        <w:tabs>
          <w:tab w:val="right" w:leader="dot" w:pos="5030"/>
        </w:tabs>
        <w:rPr>
          <w:rFonts w:eastAsiaTheme="minorEastAsia"/>
          <w:b w:val="0"/>
          <w:caps w:val="0"/>
          <w:noProof/>
          <w:sz w:val="22"/>
          <w:lang w:eastAsia="zh-CN"/>
        </w:rPr>
      </w:pPr>
      <w:hyperlink w:anchor="_Toc59181916" w:history="1">
        <w:r w:rsidR="00225338" w:rsidRPr="005C5C95">
          <w:rPr>
            <w:rStyle w:val="Hyperlink"/>
            <w:noProof/>
          </w:rPr>
          <w:t>Attachment 4 – European Union General Data Protection Regulation Terms</w:t>
        </w:r>
        <w:r w:rsidR="00225338">
          <w:rPr>
            <w:noProof/>
            <w:webHidden/>
          </w:rPr>
          <w:tab/>
        </w:r>
        <w:r w:rsidR="00225338">
          <w:rPr>
            <w:noProof/>
            <w:webHidden/>
          </w:rPr>
          <w:fldChar w:fldCharType="begin"/>
        </w:r>
        <w:r w:rsidR="00225338">
          <w:rPr>
            <w:noProof/>
            <w:webHidden/>
          </w:rPr>
          <w:instrText xml:space="preserve"> PAGEREF _Toc59181916 \h </w:instrText>
        </w:r>
        <w:r w:rsidR="00225338">
          <w:rPr>
            <w:noProof/>
            <w:webHidden/>
          </w:rPr>
        </w:r>
        <w:r w:rsidR="00225338">
          <w:rPr>
            <w:noProof/>
            <w:webHidden/>
          </w:rPr>
          <w:fldChar w:fldCharType="separate"/>
        </w:r>
        <w:r w:rsidR="00225338">
          <w:rPr>
            <w:noProof/>
            <w:webHidden/>
          </w:rPr>
          <w:t>38</w:t>
        </w:r>
        <w:r w:rsidR="00225338">
          <w:rPr>
            <w:noProof/>
            <w:webHidden/>
          </w:rPr>
          <w:fldChar w:fldCharType="end"/>
        </w:r>
      </w:hyperlink>
    </w:p>
    <w:p w14:paraId="092C9288" w14:textId="429A0D70" w:rsidR="004D27A6" w:rsidRPr="00E75EA3" w:rsidRDefault="00A430D3" w:rsidP="00A914BF">
      <w:pPr>
        <w:pStyle w:val="ProductList-Body"/>
      </w:pPr>
      <w:r w:rsidRPr="00E75EA3">
        <w:fldChar w:fldCharType="end"/>
      </w:r>
    </w:p>
    <w:p w14:paraId="1F4D8F63" w14:textId="77777777" w:rsidR="00C72BDA" w:rsidRPr="00E75EA3" w:rsidRDefault="00C72BDA" w:rsidP="00C91713">
      <w:pPr>
        <w:pStyle w:val="ProductList-Body"/>
        <w:sectPr w:rsidR="00C72BDA" w:rsidRPr="00E75EA3" w:rsidSect="008F1085">
          <w:type w:val="continuous"/>
          <w:pgSz w:w="12240" w:h="15840"/>
          <w:pgMar w:top="1440" w:right="720" w:bottom="1440" w:left="720" w:header="720" w:footer="720" w:gutter="0"/>
          <w:cols w:num="2" w:space="720"/>
          <w:docGrid w:linePitch="360"/>
        </w:sectPr>
      </w:pPr>
    </w:p>
    <w:p w14:paraId="0DFE3045" w14:textId="5FD1D621" w:rsidR="004D27A6" w:rsidRPr="00E75EA3" w:rsidRDefault="004D27A6" w:rsidP="00366C8E">
      <w:pPr>
        <w:pStyle w:val="ProductList-SectionHeading"/>
        <w:outlineLvl w:val="0"/>
      </w:pPr>
      <w:bookmarkStart w:id="2" w:name="Introduction"/>
      <w:bookmarkStart w:id="3" w:name="_Toc487133991"/>
      <w:bookmarkStart w:id="4" w:name="_Toc29979159"/>
      <w:bookmarkStart w:id="5" w:name="_Toc59181851"/>
      <w:r w:rsidRPr="00E75EA3">
        <w:lastRenderedPageBreak/>
        <w:t>Introduction</w:t>
      </w:r>
      <w:bookmarkEnd w:id="2"/>
      <w:bookmarkEnd w:id="3"/>
      <w:bookmarkEnd w:id="4"/>
      <w:bookmarkEnd w:id="5"/>
    </w:p>
    <w:p w14:paraId="66FDECD8" w14:textId="45F5D046" w:rsidR="00C82B44" w:rsidRPr="00C31EFB" w:rsidRDefault="00C82B44">
      <w:pPr>
        <w:pStyle w:val="ProductList-Body"/>
        <w:spacing w:after="240"/>
      </w:pPr>
      <w:r w:rsidRPr="00C31EFB">
        <w:t>This document is</w:t>
      </w:r>
      <w:r w:rsidR="00742289" w:rsidRPr="00C31EFB">
        <w:t xml:space="preserve"> </w:t>
      </w:r>
      <w:r w:rsidR="00801073">
        <w:t xml:space="preserve">the </w:t>
      </w:r>
      <w:r w:rsidRPr="00C31EFB">
        <w:t>Online Service</w:t>
      </w:r>
      <w:r w:rsidR="00C113AC" w:rsidRPr="00C31EFB">
        <w:t>s</w:t>
      </w:r>
      <w:r w:rsidRPr="00C31EFB">
        <w:t xml:space="preserve"> Terms for </w:t>
      </w:r>
      <w:r w:rsidR="002B1E2C">
        <w:t xml:space="preserve">the Online Services </w:t>
      </w:r>
      <w:r w:rsidR="00742289" w:rsidRPr="00C31EFB">
        <w:t>o</w:t>
      </w:r>
      <w:r w:rsidR="004D4561" w:rsidRPr="00C31EFB">
        <w:t xml:space="preserve">perated by </w:t>
      </w:r>
      <w:r w:rsidR="006B4D3C" w:rsidRPr="00C31EFB">
        <w:t xml:space="preserve">21Vianet. </w:t>
      </w:r>
    </w:p>
    <w:p w14:paraId="7A62F681" w14:textId="3CA6FD06" w:rsidR="00D5652B" w:rsidRPr="00E75EA3" w:rsidRDefault="00EC5062" w:rsidP="00C91713">
      <w:pPr>
        <w:pStyle w:val="ProductList-Body"/>
        <w:spacing w:after="240"/>
      </w:pPr>
      <w:r w:rsidRPr="00C31EFB">
        <w:t>The parties agree that these Online Services Terms govern Customer’s use of the Online Services and set forth their obligations with respect to the processing and security of Customer Data and Personal Data by the Online Services.</w:t>
      </w:r>
      <w:r w:rsidRPr="00C31EFB">
        <w:rPr>
          <w:sz w:val="22"/>
        </w:rPr>
        <w:t xml:space="preserve"> </w:t>
      </w:r>
      <w:r w:rsidR="003F6CEE" w:rsidRPr="00C31EFB">
        <w:t xml:space="preserve">Separate terms, including different privacy and security terms, govern Customer’s use of </w:t>
      </w:r>
      <w:r w:rsidR="004A0F5E" w:rsidRPr="00C31EFB">
        <w:t xml:space="preserve">Non-21Vianet </w:t>
      </w:r>
      <w:r w:rsidR="003F6CEE" w:rsidRPr="00C31EFB">
        <w:t>Products (as defined below).</w:t>
      </w:r>
    </w:p>
    <w:p w14:paraId="7E04A86B" w14:textId="1A97F98F" w:rsidR="001B591A" w:rsidRPr="00E75EA3" w:rsidRDefault="001B591A" w:rsidP="1A67E690">
      <w:pPr>
        <w:pStyle w:val="ProductList-SubSubSectionHeading"/>
        <w:outlineLvl w:val="1"/>
      </w:pPr>
      <w:bookmarkStart w:id="6" w:name="_Toc29979160"/>
      <w:bookmarkStart w:id="7" w:name="_Toc59181852"/>
      <w:r w:rsidRPr="00E75EA3">
        <w:t>Service Level Agreements</w:t>
      </w:r>
      <w:bookmarkEnd w:id="6"/>
      <w:bookmarkEnd w:id="7"/>
    </w:p>
    <w:p w14:paraId="630CFD8F" w14:textId="1BC17B62" w:rsidR="00BF1AEF" w:rsidRDefault="003F6CEE" w:rsidP="0040796D">
      <w:pPr>
        <w:pStyle w:val="ProductList-Body"/>
      </w:pPr>
      <w:r w:rsidRPr="00E75EA3">
        <w:t xml:space="preserve">Most Online Services offer a Service Level Agreement (SLA). For more information regarding the Online Services SLAs, please refer to </w:t>
      </w:r>
      <w:r w:rsidR="00946302" w:rsidRPr="00E75EA3">
        <w:t>the sites below:</w:t>
      </w:r>
      <w:r w:rsidR="003D6374">
        <w:t xml:space="preserve"> </w:t>
      </w:r>
      <w:hyperlink r:id="rId18" w:history="1">
        <w:r w:rsidR="00824F52" w:rsidRPr="00E9494B">
          <w:rPr>
            <w:rStyle w:val="Hyperlink"/>
          </w:rPr>
          <w:t>http://www.21vbluecloud.com/ostpt/</w:t>
        </w:r>
      </w:hyperlink>
      <w:r w:rsidR="00824F52">
        <w:t xml:space="preserve"> </w:t>
      </w:r>
    </w:p>
    <w:p w14:paraId="3CACBF10" w14:textId="161C627D" w:rsidR="00FB1A86" w:rsidRPr="00E75EA3" w:rsidRDefault="00FB1A86" w:rsidP="0040796D">
      <w:pPr>
        <w:pStyle w:val="ProductList-Body"/>
      </w:pPr>
    </w:p>
    <w:p w14:paraId="1AE53414" w14:textId="24050F5A" w:rsidR="00314D8C" w:rsidRPr="00E75EA3" w:rsidRDefault="00B8153D" w:rsidP="1A67E690">
      <w:pPr>
        <w:pStyle w:val="ProductList-SubSubSectionHeading"/>
        <w:outlineLvl w:val="1"/>
      </w:pPr>
      <w:bookmarkStart w:id="8" w:name="_Toc29979161"/>
      <w:bookmarkStart w:id="9" w:name="_Toc59181853"/>
      <w:r w:rsidRPr="00E75EA3">
        <w:t>Applica</w:t>
      </w:r>
      <w:r w:rsidR="00BC762F" w:rsidRPr="00E75EA3">
        <w:t xml:space="preserve">ble </w:t>
      </w:r>
      <w:r w:rsidR="00314D8C" w:rsidRPr="00E75EA3">
        <w:t>Online Services Terms</w:t>
      </w:r>
      <w:r w:rsidR="0099603F" w:rsidRPr="00E75EA3">
        <w:t xml:space="preserve"> and</w:t>
      </w:r>
      <w:r w:rsidR="00314D8C" w:rsidRPr="00E75EA3">
        <w:t xml:space="preserve"> Updates</w:t>
      </w:r>
      <w:bookmarkEnd w:id="8"/>
      <w:bookmarkEnd w:id="9"/>
    </w:p>
    <w:p w14:paraId="662A30E5" w14:textId="0130C5C2" w:rsidR="00E47CD3" w:rsidRPr="00E75EA3" w:rsidRDefault="00314D8C" w:rsidP="1A67E690">
      <w:pPr>
        <w:pStyle w:val="ProductList-Body"/>
      </w:pPr>
      <w:r w:rsidRPr="00E75EA3">
        <w:t>When Customer renews or purchases a new subscription to an Online Service, the then-current O</w:t>
      </w:r>
      <w:r w:rsidR="00015B06" w:rsidRPr="00E75EA3">
        <w:t xml:space="preserve">nline </w:t>
      </w:r>
      <w:r w:rsidRPr="00E75EA3">
        <w:t>S</w:t>
      </w:r>
      <w:r w:rsidR="00015B06" w:rsidRPr="00E75EA3">
        <w:t xml:space="preserve">ervices </w:t>
      </w:r>
      <w:r w:rsidRPr="00E75EA3">
        <w:t>T</w:t>
      </w:r>
      <w:r w:rsidR="00015B06" w:rsidRPr="00E75EA3">
        <w:t>erms</w:t>
      </w:r>
      <w:r w:rsidRPr="00E75EA3">
        <w:t xml:space="preserve"> will apply and will not change during Customer’s </w:t>
      </w:r>
      <w:r w:rsidRPr="001E6A24">
        <w:t>subscription for that Online Service. When</w:t>
      </w:r>
      <w:r w:rsidRPr="00E75EA3">
        <w:t xml:space="preserve"> </w:t>
      </w:r>
      <w:r w:rsidR="004022D8" w:rsidRPr="00E75EA3">
        <w:t xml:space="preserve">21Vianet </w:t>
      </w:r>
      <w:r w:rsidRPr="00E75EA3">
        <w:t xml:space="preserve">introduces features, supplements or related software that are new (i.e., that were not previously included with the subscription), </w:t>
      </w:r>
      <w:r w:rsidR="004022D8" w:rsidRPr="00E75EA3">
        <w:t xml:space="preserve">21Vianet </w:t>
      </w:r>
      <w:r w:rsidRPr="00E75EA3">
        <w:t>may provide terms or make updates to the O</w:t>
      </w:r>
      <w:r w:rsidR="009D0D9C" w:rsidRPr="00E75EA3">
        <w:t xml:space="preserve">nline </w:t>
      </w:r>
      <w:r w:rsidRPr="00E75EA3">
        <w:t>S</w:t>
      </w:r>
      <w:r w:rsidR="009D0D9C" w:rsidRPr="00E75EA3">
        <w:t xml:space="preserve">ervices </w:t>
      </w:r>
      <w:r w:rsidRPr="00E75EA3">
        <w:t>T</w:t>
      </w:r>
      <w:r w:rsidR="009D0D9C" w:rsidRPr="00E75EA3">
        <w:t>erms</w:t>
      </w:r>
      <w:r w:rsidRPr="00E75EA3">
        <w:t xml:space="preserve"> that apply to Customer’s use of those new features, supplements or related software.</w:t>
      </w:r>
    </w:p>
    <w:p w14:paraId="226C2EF4" w14:textId="77777777" w:rsidR="00AD4B24" w:rsidRPr="00E75EA3" w:rsidRDefault="00AD4B24" w:rsidP="00E64939">
      <w:pPr>
        <w:pStyle w:val="ProductList-Body"/>
      </w:pPr>
    </w:p>
    <w:p w14:paraId="7CDF66BD" w14:textId="77777777" w:rsidR="00AD4B24" w:rsidRPr="00E75EA3" w:rsidRDefault="00AD4B24" w:rsidP="1A67E690">
      <w:pPr>
        <w:pStyle w:val="ProductList-SubSubSectionHeading"/>
        <w:outlineLvl w:val="1"/>
      </w:pPr>
      <w:bookmarkStart w:id="10" w:name="_Toc29979162"/>
      <w:bookmarkStart w:id="11" w:name="_Toc59181854"/>
      <w:r w:rsidRPr="00E75EA3">
        <w:t>Electronic Notices</w:t>
      </w:r>
      <w:bookmarkEnd w:id="10"/>
      <w:bookmarkEnd w:id="11"/>
    </w:p>
    <w:p w14:paraId="21755759" w14:textId="49610B3A" w:rsidR="00AD4B24" w:rsidRPr="00E75EA3" w:rsidRDefault="00F66314" w:rsidP="1A67E690">
      <w:pPr>
        <w:pStyle w:val="ProductList-Body"/>
      </w:pPr>
      <w:r w:rsidRPr="00E75EA3">
        <w:t xml:space="preserve">21Vianet </w:t>
      </w:r>
      <w:r w:rsidR="00AD4B24" w:rsidRPr="00E75EA3">
        <w:t xml:space="preserve">may provide Customer with information and notices about Online Services electronically, including via email, through the portal for the Online Service, or through a web site that </w:t>
      </w:r>
      <w:r w:rsidRPr="00E75EA3">
        <w:t xml:space="preserve">21Vianet </w:t>
      </w:r>
      <w:r w:rsidR="00AD4B24" w:rsidRPr="00E75EA3">
        <w:t xml:space="preserve">identifies. Notice is given as of the date it is made available by </w:t>
      </w:r>
      <w:r w:rsidRPr="00E75EA3">
        <w:t>21Vianet</w:t>
      </w:r>
      <w:r w:rsidR="00AD4B24" w:rsidRPr="00E75EA3">
        <w:t xml:space="preserve">. </w:t>
      </w:r>
    </w:p>
    <w:p w14:paraId="3851ACB0" w14:textId="77777777" w:rsidR="004D27A6" w:rsidRPr="00E75EA3" w:rsidRDefault="004D27A6" w:rsidP="00A914BF">
      <w:pPr>
        <w:pStyle w:val="ProductList-Body"/>
      </w:pPr>
    </w:p>
    <w:p w14:paraId="1556389C" w14:textId="00742126" w:rsidR="0087779D" w:rsidRPr="00E75EA3" w:rsidRDefault="0087779D" w:rsidP="00C91713">
      <w:pPr>
        <w:pStyle w:val="ProductList-SubSubSectionHeading"/>
        <w:outlineLvl w:val="1"/>
      </w:pPr>
      <w:bookmarkStart w:id="12" w:name="_Toc487133992"/>
      <w:bookmarkStart w:id="13" w:name="_Toc29979163"/>
      <w:bookmarkStart w:id="14" w:name="_Toc59181855"/>
      <w:r w:rsidRPr="00E75EA3">
        <w:t>Prior Versions</w:t>
      </w:r>
      <w:bookmarkEnd w:id="12"/>
      <w:bookmarkEnd w:id="13"/>
      <w:bookmarkEnd w:id="14"/>
    </w:p>
    <w:p w14:paraId="2A9D9754" w14:textId="1CD2C391" w:rsidR="004D27A6" w:rsidRDefault="003F6CEE" w:rsidP="00A914BF">
      <w:pPr>
        <w:pStyle w:val="ProductList-Body"/>
      </w:pPr>
      <w:r w:rsidRPr="00E75EA3">
        <w:t>Th</w:t>
      </w:r>
      <w:r w:rsidR="003C35CD" w:rsidRPr="00E75EA3">
        <w:t xml:space="preserve">e </w:t>
      </w:r>
      <w:r w:rsidR="00C47215" w:rsidRPr="00E75EA3">
        <w:t xml:space="preserve">21Vianet </w:t>
      </w:r>
      <w:r w:rsidR="003C35CD" w:rsidRPr="00E75EA3">
        <w:t>O</w:t>
      </w:r>
      <w:r w:rsidR="00BF2CC8" w:rsidRPr="00E75EA3">
        <w:t xml:space="preserve">nline </w:t>
      </w:r>
      <w:r w:rsidR="003C35CD" w:rsidRPr="00E75EA3">
        <w:t>S</w:t>
      </w:r>
      <w:r w:rsidR="00BF2CC8" w:rsidRPr="00E75EA3">
        <w:t xml:space="preserve">ervices </w:t>
      </w:r>
      <w:r w:rsidR="003C35CD" w:rsidRPr="00E75EA3">
        <w:t>T</w:t>
      </w:r>
      <w:r w:rsidR="00BF2CC8" w:rsidRPr="00E75EA3">
        <w:t>erms</w:t>
      </w:r>
      <w:r w:rsidR="005F1ED1" w:rsidRPr="00E75EA3">
        <w:t xml:space="preserve"> </w:t>
      </w:r>
      <w:r w:rsidRPr="00E75EA3">
        <w:t xml:space="preserve">provides </w:t>
      </w:r>
      <w:r w:rsidR="005F1ED1" w:rsidRPr="00E75EA3">
        <w:t xml:space="preserve">terms for </w:t>
      </w:r>
      <w:r w:rsidR="00AE69BA" w:rsidRPr="00E75EA3">
        <w:t>Online S</w:t>
      </w:r>
      <w:r w:rsidR="005F1ED1" w:rsidRPr="00E75EA3">
        <w:t>ervices</w:t>
      </w:r>
      <w:r w:rsidR="003C35CD" w:rsidRPr="00E75EA3">
        <w:t xml:space="preserve"> that are</w:t>
      </w:r>
      <w:r w:rsidRPr="00E75EA3">
        <w:t xml:space="preserve"> currently available. </w:t>
      </w:r>
      <w:r w:rsidR="005F1ED1" w:rsidRPr="00E75EA3">
        <w:t>For e</w:t>
      </w:r>
      <w:r w:rsidRPr="00E75EA3">
        <w:t>arlier versions</w:t>
      </w:r>
      <w:r w:rsidR="003C35CD" w:rsidRPr="00E75EA3">
        <w:t xml:space="preserve"> </w:t>
      </w:r>
      <w:r w:rsidR="00BF2CC8" w:rsidRPr="00E75EA3">
        <w:t xml:space="preserve">of the </w:t>
      </w:r>
      <w:r w:rsidR="002E60BE" w:rsidRPr="00E75EA3">
        <w:t xml:space="preserve">21Vianet </w:t>
      </w:r>
      <w:r w:rsidR="00BF2CC8" w:rsidRPr="00E75EA3">
        <w:t>Online Services Terms</w:t>
      </w:r>
      <w:r w:rsidR="0003715A" w:rsidRPr="00E75EA3">
        <w:t xml:space="preserve">, </w:t>
      </w:r>
      <w:r w:rsidR="003C35CD" w:rsidRPr="00E75EA3">
        <w:t>Customer may</w:t>
      </w:r>
      <w:r w:rsidR="005F1ED1" w:rsidRPr="00E75EA3">
        <w:t xml:space="preserve"> refer to </w:t>
      </w:r>
      <w:hyperlink r:id="rId19" w:history="1">
        <w:r w:rsidR="00281C49" w:rsidRPr="00E9494B">
          <w:rPr>
            <w:rStyle w:val="Hyperlink"/>
          </w:rPr>
          <w:t>http://www.21vbluecloud.com/ostpt</w:t>
        </w:r>
      </w:hyperlink>
      <w:r w:rsidR="00281C49">
        <w:t xml:space="preserve"> </w:t>
      </w:r>
      <w:r w:rsidR="00AE69BA" w:rsidRPr="00E75EA3">
        <w:t xml:space="preserve">or </w:t>
      </w:r>
      <w:r w:rsidRPr="00E75EA3">
        <w:t xml:space="preserve">contact its reseller or </w:t>
      </w:r>
      <w:r w:rsidR="002E60BE" w:rsidRPr="00E75EA3">
        <w:t xml:space="preserve">21Vianet </w:t>
      </w:r>
      <w:r w:rsidRPr="00E75EA3">
        <w:t>Account Manager.</w:t>
      </w:r>
    </w:p>
    <w:p w14:paraId="6DD78AA4" w14:textId="77777777" w:rsidR="003D6374" w:rsidRPr="00E75EA3" w:rsidRDefault="003D6374" w:rsidP="00A914BF">
      <w:pPr>
        <w:pStyle w:val="ProductList-Body"/>
      </w:pPr>
    </w:p>
    <w:p w14:paraId="253289D1" w14:textId="77777777" w:rsidR="00C624ED" w:rsidRDefault="00C624ED" w:rsidP="00C624ED">
      <w:pPr>
        <w:pStyle w:val="ProductList-Offering1Heading"/>
        <w:outlineLvl w:val="1"/>
      </w:pPr>
      <w:bookmarkStart w:id="15" w:name="_Toc378147615"/>
      <w:bookmarkStart w:id="16" w:name="_Toc378151517"/>
      <w:bookmarkStart w:id="17" w:name="_Toc379797094"/>
      <w:bookmarkStart w:id="18" w:name="_Toc380513120"/>
      <w:bookmarkStart w:id="19" w:name="_Toc380655159"/>
      <w:bookmarkStart w:id="20" w:name="_Toc383415077"/>
      <w:bookmarkStart w:id="21" w:name="_Toc536648791"/>
      <w:bookmarkStart w:id="22" w:name="_Toc29979164"/>
      <w:bookmarkStart w:id="23" w:name="_Toc59181856"/>
      <w:r>
        <w:t>Clarifications and Summary of Changes</w:t>
      </w:r>
      <w:bookmarkEnd w:id="15"/>
      <w:bookmarkEnd w:id="16"/>
      <w:bookmarkEnd w:id="17"/>
      <w:bookmarkEnd w:id="18"/>
      <w:bookmarkEnd w:id="19"/>
      <w:bookmarkEnd w:id="20"/>
      <w:bookmarkEnd w:id="21"/>
      <w:bookmarkEnd w:id="22"/>
      <w:bookmarkEnd w:id="23"/>
    </w:p>
    <w:tbl>
      <w:tblPr>
        <w:tblStyle w:val="TableGrid"/>
        <w:tblW w:w="0" w:type="auto"/>
        <w:tblLook w:val="04A0" w:firstRow="1" w:lastRow="0" w:firstColumn="1" w:lastColumn="0" w:noHBand="0" w:noVBand="1"/>
      </w:tblPr>
      <w:tblGrid>
        <w:gridCol w:w="5395"/>
        <w:gridCol w:w="5395"/>
      </w:tblGrid>
      <w:tr w:rsidR="00C624ED" w:rsidRPr="00AD6DB4" w14:paraId="10C399F2" w14:textId="77777777" w:rsidTr="00C3269C">
        <w:trPr>
          <w:tblHeader/>
        </w:trPr>
        <w:tc>
          <w:tcPr>
            <w:tcW w:w="5395" w:type="dxa"/>
            <w:shd w:val="clear" w:color="auto" w:fill="0072C6"/>
          </w:tcPr>
          <w:p w14:paraId="1EDDE0E2" w14:textId="77777777" w:rsidR="00C624ED" w:rsidRPr="00231971" w:rsidRDefault="00C624ED" w:rsidP="00C3269C">
            <w:pPr>
              <w:pStyle w:val="ProductList-Body"/>
              <w:spacing w:before="20" w:after="20"/>
              <w:rPr>
                <w:color w:val="FFFFFF" w:themeColor="background1"/>
                <w:sz w:val="16"/>
                <w:szCs w:val="16"/>
              </w:rPr>
            </w:pPr>
            <w:r w:rsidRPr="00231971">
              <w:rPr>
                <w:color w:val="FFFFFF" w:themeColor="background1"/>
                <w:sz w:val="16"/>
                <w:szCs w:val="16"/>
              </w:rPr>
              <w:t>Additions</w:t>
            </w:r>
          </w:p>
        </w:tc>
        <w:tc>
          <w:tcPr>
            <w:tcW w:w="5395" w:type="dxa"/>
            <w:shd w:val="clear" w:color="auto" w:fill="0072C6"/>
          </w:tcPr>
          <w:p w14:paraId="4108FC4B" w14:textId="77777777" w:rsidR="00C624ED" w:rsidRPr="00231971" w:rsidRDefault="00C624ED" w:rsidP="00C3269C">
            <w:pPr>
              <w:pStyle w:val="ProductList-Body"/>
              <w:spacing w:before="20" w:after="20"/>
              <w:rPr>
                <w:color w:val="FFFFFF" w:themeColor="background1"/>
                <w:sz w:val="16"/>
                <w:szCs w:val="16"/>
              </w:rPr>
            </w:pPr>
            <w:r w:rsidRPr="00231971">
              <w:rPr>
                <w:color w:val="FFFFFF" w:themeColor="background1"/>
                <w:sz w:val="16"/>
                <w:szCs w:val="16"/>
              </w:rPr>
              <w:t>Deletions</w:t>
            </w:r>
          </w:p>
        </w:tc>
      </w:tr>
      <w:tr w:rsidR="00041569" w:rsidRPr="00A47BC4" w14:paraId="65F61D23" w14:textId="77777777" w:rsidTr="004D4C3B">
        <w:trPr>
          <w:trHeight w:val="53"/>
        </w:trPr>
        <w:tc>
          <w:tcPr>
            <w:tcW w:w="5395" w:type="dxa"/>
            <w:vAlign w:val="bottom"/>
          </w:tcPr>
          <w:p w14:paraId="5BC44DA1" w14:textId="2E095AC5" w:rsidR="00041569" w:rsidRDefault="00041569" w:rsidP="00D460F2">
            <w:pPr>
              <w:pStyle w:val="ProductList-Body"/>
              <w:rPr>
                <w:rFonts w:cstheme="minorHAnsi"/>
                <w:sz w:val="16"/>
                <w:szCs w:val="16"/>
              </w:rPr>
            </w:pPr>
          </w:p>
        </w:tc>
        <w:tc>
          <w:tcPr>
            <w:tcW w:w="5395" w:type="dxa"/>
            <w:vAlign w:val="bottom"/>
          </w:tcPr>
          <w:p w14:paraId="14E31054" w14:textId="55A06B23" w:rsidR="00041569" w:rsidRPr="00E92AA5" w:rsidRDefault="00041569" w:rsidP="00D460F2">
            <w:pPr>
              <w:pStyle w:val="ProductList-Body"/>
              <w:rPr>
                <w:rFonts w:cstheme="minorHAnsi"/>
                <w:sz w:val="16"/>
                <w:szCs w:val="16"/>
              </w:rPr>
            </w:pPr>
          </w:p>
        </w:tc>
      </w:tr>
    </w:tbl>
    <w:p w14:paraId="6C1AA4CE" w14:textId="77777777" w:rsidR="0024745A" w:rsidRDefault="0024745A" w:rsidP="00424958">
      <w:pPr>
        <w:pStyle w:val="ProductList-Body"/>
      </w:pPr>
    </w:p>
    <w:p w14:paraId="1AD86E3A" w14:textId="77777777" w:rsidR="00CC206E" w:rsidRPr="00CC206E" w:rsidRDefault="00CC206E" w:rsidP="008D4792">
      <w:pPr>
        <w:pStyle w:val="ProductList-Body"/>
      </w:pPr>
    </w:p>
    <w:p w14:paraId="1F094E48" w14:textId="47C3880A" w:rsidR="009A3FE3" w:rsidRDefault="009A3FE3" w:rsidP="009A3FE3">
      <w:pPr>
        <w:pStyle w:val="ProductList-ClauseHeading"/>
      </w:pPr>
      <w:r>
        <w:t>Data Protection Terms</w:t>
      </w:r>
      <w:r w:rsidR="00641709">
        <w:t xml:space="preserve">: </w:t>
      </w:r>
    </w:p>
    <w:p w14:paraId="1B4AB484" w14:textId="09707A59" w:rsidR="008141A6" w:rsidRDefault="00641709" w:rsidP="00201184">
      <w:pPr>
        <w:pStyle w:val="ProductList-Body"/>
        <w:numPr>
          <w:ilvl w:val="0"/>
          <w:numId w:val="18"/>
        </w:numPr>
        <w:rPr>
          <w:bCs/>
        </w:rPr>
      </w:pPr>
      <w:r w:rsidRPr="00225338">
        <w:rPr>
          <w:bCs/>
          <w:color w:val="000000" w:themeColor="text1"/>
          <w:szCs w:val="20"/>
        </w:rPr>
        <w:t xml:space="preserve">Data Transfer and </w:t>
      </w:r>
      <w:r w:rsidR="00CB6CF3" w:rsidRPr="00225338">
        <w:rPr>
          <w:bCs/>
          <w:color w:val="000000" w:themeColor="text1"/>
        </w:rPr>
        <w:t>L</w:t>
      </w:r>
      <w:r w:rsidRPr="00225338">
        <w:rPr>
          <w:bCs/>
          <w:color w:val="000000" w:themeColor="text1"/>
          <w:szCs w:val="20"/>
        </w:rPr>
        <w:t>ocation</w:t>
      </w:r>
      <w:r w:rsidRPr="00225338">
        <w:rPr>
          <w:color w:val="000000" w:themeColor="text1"/>
        </w:rPr>
        <w:t xml:space="preserve">: </w:t>
      </w:r>
      <w:r w:rsidRPr="00225338">
        <w:rPr>
          <w:bCs/>
          <w:color w:val="000000" w:themeColor="text1"/>
          <w:szCs w:val="20"/>
        </w:rPr>
        <w:t xml:space="preserve">Deleted </w:t>
      </w:r>
      <w:r w:rsidRPr="00225338">
        <w:rPr>
          <w:bCs/>
          <w:color w:val="000000" w:themeColor="text1"/>
        </w:rPr>
        <w:t xml:space="preserve">‘Transfer </w:t>
      </w:r>
      <w:r w:rsidR="00CB6CF3" w:rsidRPr="00225338">
        <w:rPr>
          <w:bCs/>
          <w:color w:val="000000" w:themeColor="text1"/>
        </w:rPr>
        <w:t xml:space="preserve">and’ from the sub-section title.  Now is ‘Data Location’. </w:t>
      </w:r>
    </w:p>
    <w:p w14:paraId="341F483C" w14:textId="77777777" w:rsidR="00225338" w:rsidRDefault="00225338" w:rsidP="00225338">
      <w:pPr>
        <w:pStyle w:val="ProductList-Body"/>
        <w:ind w:left="720"/>
      </w:pPr>
    </w:p>
    <w:p w14:paraId="2A58A0F0" w14:textId="58A7E8E8" w:rsidR="004350F6" w:rsidRDefault="008141A6" w:rsidP="00225338">
      <w:pPr>
        <w:pStyle w:val="ProductList-ClauseHeading"/>
      </w:pPr>
      <w:r w:rsidRPr="008141A6">
        <w:t>21Vianet Online Services Product Availability (OSPA</w:t>
      </w:r>
      <w:r w:rsidR="00E50472">
        <w:t xml:space="preserve"> O</w:t>
      </w:r>
      <w:r w:rsidR="00E50472">
        <w:rPr>
          <w:rFonts w:hint="eastAsia"/>
          <w:lang w:eastAsia="zh-CN"/>
        </w:rPr>
        <w:t>nly</w:t>
      </w:r>
      <w:r w:rsidR="009A2768" w:rsidRPr="009A2768">
        <w:t>)</w:t>
      </w:r>
      <w:r w:rsidR="009A2768">
        <w:t xml:space="preserve">:  </w:t>
      </w:r>
    </w:p>
    <w:p w14:paraId="3607665B" w14:textId="1FFB5069" w:rsidR="00D029F5" w:rsidRDefault="00A05929" w:rsidP="00201184">
      <w:pPr>
        <w:pStyle w:val="ProductList-ClauseHeading"/>
        <w:keepNext w:val="0"/>
        <w:numPr>
          <w:ilvl w:val="0"/>
          <w:numId w:val="17"/>
        </w:numPr>
        <w:tabs>
          <w:tab w:val="clear" w:pos="360"/>
          <w:tab w:val="clear" w:pos="720"/>
          <w:tab w:val="clear" w:pos="1080"/>
          <w:tab w:val="left" w:pos="158"/>
        </w:tabs>
        <w:rPr>
          <w:b w:val="0"/>
          <w:color w:val="auto"/>
          <w:szCs w:val="22"/>
        </w:rPr>
      </w:pPr>
      <w:r w:rsidRPr="00A05929">
        <w:rPr>
          <w:b w:val="0"/>
          <w:color w:val="auto"/>
          <w:szCs w:val="22"/>
        </w:rPr>
        <w:t>Office 365 for Academic</w:t>
      </w:r>
      <w:r>
        <w:rPr>
          <w:b w:val="0"/>
          <w:color w:val="auto"/>
          <w:szCs w:val="22"/>
        </w:rPr>
        <w:t xml:space="preserve">: </w:t>
      </w:r>
      <w:r w:rsidRPr="00A05929">
        <w:rPr>
          <w:b w:val="0"/>
          <w:color w:val="auto"/>
          <w:szCs w:val="22"/>
        </w:rPr>
        <w:t xml:space="preserve"> </w:t>
      </w:r>
      <w:r w:rsidR="00A75375">
        <w:rPr>
          <w:b w:val="0"/>
          <w:color w:val="auto"/>
          <w:szCs w:val="22"/>
        </w:rPr>
        <w:t xml:space="preserve"> </w:t>
      </w:r>
    </w:p>
    <w:p w14:paraId="3F306598" w14:textId="419781AB" w:rsidR="00225338" w:rsidRDefault="00EE415D" w:rsidP="00201184">
      <w:pPr>
        <w:pStyle w:val="ProductList-ClauseHeading"/>
        <w:keepNext w:val="0"/>
        <w:numPr>
          <w:ilvl w:val="1"/>
          <w:numId w:val="17"/>
        </w:numPr>
        <w:tabs>
          <w:tab w:val="clear" w:pos="360"/>
          <w:tab w:val="clear" w:pos="720"/>
          <w:tab w:val="clear" w:pos="1080"/>
          <w:tab w:val="left" w:pos="158"/>
        </w:tabs>
        <w:rPr>
          <w:b w:val="0"/>
          <w:color w:val="auto"/>
          <w:szCs w:val="22"/>
        </w:rPr>
      </w:pPr>
      <w:r w:rsidRPr="009164E0">
        <w:rPr>
          <w:b w:val="0"/>
          <w:color w:val="auto"/>
          <w:szCs w:val="22"/>
        </w:rPr>
        <w:t xml:space="preserve">Added </w:t>
      </w:r>
      <w:r w:rsidR="00B84AA2" w:rsidRPr="009164E0">
        <w:rPr>
          <w:b w:val="0"/>
          <w:color w:val="auto"/>
          <w:szCs w:val="22"/>
        </w:rPr>
        <w:t xml:space="preserve">Microsoft </w:t>
      </w:r>
      <w:r w:rsidR="008141A6" w:rsidRPr="009164E0">
        <w:rPr>
          <w:b w:val="0"/>
          <w:color w:val="auto"/>
          <w:szCs w:val="22"/>
        </w:rPr>
        <w:t>Intune service</w:t>
      </w:r>
      <w:r w:rsidR="009164E0">
        <w:rPr>
          <w:b w:val="0"/>
          <w:color w:val="auto"/>
          <w:szCs w:val="22"/>
        </w:rPr>
        <w:t xml:space="preserve"> </w:t>
      </w:r>
      <w:r w:rsidR="008141A6" w:rsidRPr="009164E0">
        <w:rPr>
          <w:b w:val="0"/>
          <w:color w:val="auto"/>
          <w:szCs w:val="22"/>
        </w:rPr>
        <w:t>list</w:t>
      </w:r>
      <w:r w:rsidR="00A75375" w:rsidRPr="009164E0">
        <w:rPr>
          <w:b w:val="0"/>
          <w:color w:val="auto"/>
          <w:szCs w:val="22"/>
        </w:rPr>
        <w:t xml:space="preserve"> under</w:t>
      </w:r>
      <w:r w:rsidR="00575297">
        <w:rPr>
          <w:b w:val="0"/>
          <w:color w:val="auto"/>
          <w:szCs w:val="22"/>
        </w:rPr>
        <w:t xml:space="preserve"> </w:t>
      </w:r>
      <w:r w:rsidR="00201184">
        <w:rPr>
          <w:b w:val="0"/>
          <w:color w:val="auto"/>
          <w:szCs w:val="22"/>
        </w:rPr>
        <w:t>‘</w:t>
      </w:r>
      <w:r w:rsidR="00575297" w:rsidRPr="00A05929">
        <w:rPr>
          <w:b w:val="0"/>
          <w:color w:val="auto"/>
          <w:szCs w:val="22"/>
        </w:rPr>
        <w:t xml:space="preserve">Office 365 for </w:t>
      </w:r>
      <w:r w:rsidR="00225338" w:rsidRPr="00A05929">
        <w:rPr>
          <w:b w:val="0"/>
          <w:color w:val="auto"/>
          <w:szCs w:val="22"/>
        </w:rPr>
        <w:t>Academic</w:t>
      </w:r>
      <w:r w:rsidR="00225338">
        <w:rPr>
          <w:b w:val="0"/>
          <w:color w:val="auto"/>
          <w:szCs w:val="22"/>
        </w:rPr>
        <w:t xml:space="preserve"> </w:t>
      </w:r>
      <w:r w:rsidR="00225338" w:rsidRPr="00A05929">
        <w:rPr>
          <w:b w:val="0"/>
          <w:color w:val="auto"/>
          <w:szCs w:val="22"/>
        </w:rPr>
        <w:t>Available</w:t>
      </w:r>
      <w:r w:rsidR="00575297" w:rsidRPr="00A05929">
        <w:rPr>
          <w:b w:val="0"/>
          <w:color w:val="auto"/>
          <w:szCs w:val="22"/>
        </w:rPr>
        <w:t xml:space="preserve"> Services Table</w:t>
      </w:r>
      <w:r w:rsidR="00F014D4">
        <w:rPr>
          <w:b w:val="0"/>
          <w:color w:val="auto"/>
          <w:szCs w:val="22"/>
        </w:rPr>
        <w:t>’</w:t>
      </w:r>
      <w:r w:rsidR="00201184">
        <w:rPr>
          <w:b w:val="0"/>
          <w:color w:val="auto"/>
          <w:szCs w:val="22"/>
        </w:rPr>
        <w:t>.</w:t>
      </w:r>
    </w:p>
    <w:p w14:paraId="28823258" w14:textId="5AB703A4" w:rsidR="00F94097" w:rsidRPr="00225338" w:rsidRDefault="00D029F5" w:rsidP="00201184">
      <w:pPr>
        <w:pStyle w:val="ProductList-ClauseHeading"/>
        <w:keepNext w:val="0"/>
        <w:numPr>
          <w:ilvl w:val="1"/>
          <w:numId w:val="17"/>
        </w:numPr>
        <w:tabs>
          <w:tab w:val="clear" w:pos="360"/>
          <w:tab w:val="clear" w:pos="720"/>
          <w:tab w:val="clear" w:pos="1080"/>
          <w:tab w:val="left" w:pos="158"/>
        </w:tabs>
        <w:rPr>
          <w:b w:val="0"/>
          <w:bCs/>
          <w:color w:val="000000" w:themeColor="text1"/>
          <w:szCs w:val="22"/>
        </w:rPr>
      </w:pPr>
      <w:r w:rsidRPr="00225338">
        <w:rPr>
          <w:b w:val="0"/>
          <w:bCs/>
          <w:color w:val="000000" w:themeColor="text1"/>
        </w:rPr>
        <w:t xml:space="preserve">Moved </w:t>
      </w:r>
      <w:r w:rsidR="00A1363F" w:rsidRPr="00225338">
        <w:rPr>
          <w:b w:val="0"/>
          <w:bCs/>
          <w:color w:val="000000" w:themeColor="text1"/>
        </w:rPr>
        <w:t xml:space="preserve">‘Azure Active Directory Premium P1’ and ‘Azure Active Directory Premium P2’ from </w:t>
      </w:r>
      <w:r w:rsidR="00F014D4" w:rsidRPr="00225338">
        <w:rPr>
          <w:b w:val="0"/>
          <w:bCs/>
          <w:color w:val="000000" w:themeColor="text1"/>
        </w:rPr>
        <w:t xml:space="preserve">column B to column </w:t>
      </w:r>
      <w:r w:rsidR="009A3FE3" w:rsidRPr="00225338">
        <w:rPr>
          <w:b w:val="0"/>
          <w:bCs/>
          <w:color w:val="000000" w:themeColor="text1"/>
        </w:rPr>
        <w:t>A of</w:t>
      </w:r>
      <w:r w:rsidR="00F014D4" w:rsidRPr="00225338">
        <w:rPr>
          <w:b w:val="0"/>
          <w:bCs/>
          <w:color w:val="000000" w:themeColor="text1"/>
        </w:rPr>
        <w:t xml:space="preserve"> </w:t>
      </w:r>
      <w:r w:rsidR="00201184">
        <w:rPr>
          <w:b w:val="0"/>
          <w:bCs/>
          <w:color w:val="000000" w:themeColor="text1"/>
        </w:rPr>
        <w:t>‘</w:t>
      </w:r>
      <w:r w:rsidR="00201184" w:rsidRPr="00A05929">
        <w:rPr>
          <w:b w:val="0"/>
          <w:color w:val="auto"/>
          <w:szCs w:val="22"/>
        </w:rPr>
        <w:t>Office 365 for Academic</w:t>
      </w:r>
      <w:r w:rsidR="00201184">
        <w:rPr>
          <w:b w:val="0"/>
          <w:color w:val="auto"/>
          <w:szCs w:val="22"/>
        </w:rPr>
        <w:t xml:space="preserve"> </w:t>
      </w:r>
      <w:r w:rsidR="00F014D4" w:rsidRPr="00225338">
        <w:rPr>
          <w:b w:val="0"/>
          <w:bCs/>
          <w:color w:val="000000" w:themeColor="text1"/>
        </w:rPr>
        <w:t>Available Services Table’.</w:t>
      </w:r>
    </w:p>
    <w:p w14:paraId="55AAE00E" w14:textId="77777777" w:rsidR="00225338" w:rsidRPr="00225338" w:rsidRDefault="00225338">
      <w:pPr>
        <w:rPr>
          <w:rFonts w:asciiTheme="majorHAnsi" w:hAnsiTheme="majorHAnsi"/>
          <w:bCs/>
          <w:color w:val="000000" w:themeColor="text1"/>
          <w:sz w:val="40"/>
        </w:rPr>
      </w:pPr>
      <w:bookmarkStart w:id="24" w:name="_Toc487133995"/>
      <w:bookmarkStart w:id="25" w:name="_Toc29979165"/>
      <w:bookmarkStart w:id="26" w:name="_Toc59181857"/>
      <w:bookmarkStart w:id="27" w:name="Definitions"/>
      <w:r w:rsidRPr="00225338">
        <w:rPr>
          <w:bCs/>
          <w:color w:val="000000" w:themeColor="text1"/>
        </w:rPr>
        <w:br w:type="page"/>
      </w:r>
    </w:p>
    <w:p w14:paraId="6B77EA61" w14:textId="489D4D4A" w:rsidR="00730B3A" w:rsidRPr="00E75EA3" w:rsidRDefault="00936D65" w:rsidP="00C91713">
      <w:pPr>
        <w:pStyle w:val="ProductList-SectionHeading"/>
        <w:outlineLvl w:val="0"/>
      </w:pPr>
      <w:r w:rsidRPr="00E75EA3">
        <w:lastRenderedPageBreak/>
        <w:t>Definitions</w:t>
      </w:r>
      <w:bookmarkEnd w:id="24"/>
      <w:bookmarkEnd w:id="25"/>
      <w:bookmarkEnd w:id="26"/>
    </w:p>
    <w:bookmarkEnd w:id="27"/>
    <w:p w14:paraId="6FDD5DC5" w14:textId="1861F2E7" w:rsidR="00103924" w:rsidRPr="00C31EFB" w:rsidRDefault="00103924" w:rsidP="00337870">
      <w:pPr>
        <w:pStyle w:val="ProductList-Body"/>
        <w:spacing w:after="120"/>
      </w:pPr>
      <w:r w:rsidRPr="00C31EFB">
        <w:t xml:space="preserve">If any of the terms below are not defined in </w:t>
      </w:r>
      <w:r w:rsidR="00FD204F" w:rsidRPr="00C31EFB">
        <w:t xml:space="preserve">the </w:t>
      </w:r>
      <w:r w:rsidR="00F00A07" w:rsidRPr="00C31EFB">
        <w:t xml:space="preserve">21Vianet </w:t>
      </w:r>
      <w:r w:rsidRPr="00C31EFB">
        <w:t xml:space="preserve">Customer </w:t>
      </w:r>
      <w:r w:rsidR="00F00A07" w:rsidRPr="00C31EFB">
        <w:t>A</w:t>
      </w:r>
      <w:r w:rsidRPr="00C31EFB">
        <w:t>greement, they have the definitions below.</w:t>
      </w:r>
    </w:p>
    <w:p w14:paraId="4901F9E0" w14:textId="575DD3C7" w:rsidR="006537BB" w:rsidRPr="00C31EFB" w:rsidRDefault="00BB3E74" w:rsidP="009906FA">
      <w:pPr>
        <w:pStyle w:val="ProductList-BodySpaced"/>
      </w:pPr>
      <w:r w:rsidRPr="00C31EFB">
        <w:t xml:space="preserve">“21Vianet Customer Agreement” means the agreement under which Customer has purchased </w:t>
      </w:r>
      <w:r w:rsidR="00805780" w:rsidRPr="00C31EFB">
        <w:t xml:space="preserve">Online Services </w:t>
      </w:r>
      <w:r w:rsidRPr="00C31EFB">
        <w:t>from 21Vianet.</w:t>
      </w:r>
    </w:p>
    <w:p w14:paraId="58254CBC" w14:textId="78F7A35A" w:rsidR="00010AD4" w:rsidRPr="00C31EFB" w:rsidRDefault="00010AD4" w:rsidP="00337870">
      <w:pPr>
        <w:pStyle w:val="ProductList-Body"/>
        <w:spacing w:after="120"/>
      </w:pPr>
      <w:r w:rsidRPr="00C31EFB">
        <w:t xml:space="preserve">“Core Online Services” means those Online Services listed in </w:t>
      </w:r>
      <w:hyperlink w:anchor="AppendixA_CoreOnlineServices" w:history="1">
        <w:r w:rsidRPr="00C31EFB">
          <w:rPr>
            <w:rStyle w:val="Hyperlink"/>
          </w:rPr>
          <w:t>Appendix A</w:t>
        </w:r>
      </w:hyperlink>
      <w:r w:rsidR="004F2E2B" w:rsidRPr="00C31EFB">
        <w:t xml:space="preserve"> to the Data Protection Terms</w:t>
      </w:r>
      <w:r w:rsidRPr="00C31EFB">
        <w:t>.</w:t>
      </w:r>
    </w:p>
    <w:p w14:paraId="2121ED98" w14:textId="6C9B276C" w:rsidR="00171B33" w:rsidRPr="00C31EFB" w:rsidRDefault="00171B33" w:rsidP="00337870">
      <w:pPr>
        <w:pStyle w:val="ProductList-Body"/>
        <w:spacing w:after="120"/>
      </w:pPr>
      <w:r w:rsidRPr="00C31EFB">
        <w:t xml:space="preserve">“China” means </w:t>
      </w:r>
      <w:r w:rsidR="0034412E" w:rsidRPr="00C31EFB">
        <w:t>the People’s Republic of China, excluding Hong Kong and Macau Special Administrative Regions and Taiwan.</w:t>
      </w:r>
    </w:p>
    <w:p w14:paraId="71FCCF9D" w14:textId="1F5F2ADE" w:rsidR="00050B05" w:rsidRPr="00E75EA3" w:rsidRDefault="00874919" w:rsidP="009906FA">
      <w:pPr>
        <w:pStyle w:val="ProductList-BodySpaced"/>
      </w:pPr>
      <w:r w:rsidRPr="00C31EFB">
        <w:t>“</w:t>
      </w:r>
      <w:r w:rsidR="00103924" w:rsidRPr="00C31EFB">
        <w:t>Customer Data</w:t>
      </w:r>
      <w:r w:rsidRPr="00C31EFB">
        <w:t>”</w:t>
      </w:r>
      <w:r w:rsidR="00103924" w:rsidRPr="00C31EFB">
        <w:t xml:space="preserve"> means all data, including all text, sound, video, or image files, and software</w:t>
      </w:r>
      <w:r w:rsidR="003C35CD" w:rsidRPr="00C31EFB">
        <w:t>,</w:t>
      </w:r>
      <w:r w:rsidR="00103924" w:rsidRPr="00C31EFB">
        <w:t xml:space="preserve"> that are provided to </w:t>
      </w:r>
      <w:r w:rsidR="00955A53" w:rsidRPr="00C31EFB">
        <w:t xml:space="preserve">21Vianet </w:t>
      </w:r>
      <w:r w:rsidR="00103924" w:rsidRPr="00C31EFB">
        <w:t>by, or on behalf of, Customer</w:t>
      </w:r>
      <w:r w:rsidR="00D1705E" w:rsidRPr="00C31EFB">
        <w:t xml:space="preserve"> </w:t>
      </w:r>
      <w:r w:rsidR="00103924" w:rsidRPr="00C31EFB">
        <w:t xml:space="preserve">through </w:t>
      </w:r>
      <w:r w:rsidR="00120DD1" w:rsidRPr="00C31EFB">
        <w:t xml:space="preserve">Customer </w:t>
      </w:r>
      <w:r w:rsidR="00103924" w:rsidRPr="00C31EFB">
        <w:t>use of the Online Service.</w:t>
      </w:r>
      <w:r w:rsidR="00FF2511" w:rsidRPr="00C31EFB">
        <w:t xml:space="preserve"> Customer Data does not include Support Data.</w:t>
      </w:r>
    </w:p>
    <w:p w14:paraId="6DE0382D" w14:textId="3E871E36" w:rsidR="00103924" w:rsidRPr="00E75EA3" w:rsidRDefault="00874919" w:rsidP="00337870">
      <w:pPr>
        <w:pStyle w:val="ProductList-Body"/>
        <w:spacing w:after="120"/>
      </w:pPr>
      <w:r w:rsidRPr="00E75EA3">
        <w:t>“</w:t>
      </w:r>
      <w:r w:rsidR="00103924" w:rsidRPr="00E75EA3">
        <w:t>External User</w:t>
      </w:r>
      <w:r w:rsidRPr="00E75EA3">
        <w:t>”</w:t>
      </w:r>
      <w:r w:rsidR="00103924" w:rsidRPr="00E75EA3">
        <w:t xml:space="preserve"> means a user of an Online Service that is not an employee, onsite contractor, or onsite agent of Customer or its Affiliates.</w:t>
      </w:r>
    </w:p>
    <w:p w14:paraId="53E667F5" w14:textId="77777777" w:rsidR="00316CD3" w:rsidRPr="00E75EA3" w:rsidRDefault="00316CD3" w:rsidP="1A67E690">
      <w:pPr>
        <w:pStyle w:val="ProductList-Body"/>
        <w:spacing w:after="120"/>
      </w:pPr>
      <w:r w:rsidRPr="00E75EA3">
        <w:t>“General Data Protection Regulation” or “GDPR” means Regulation (EU) 2016/679 of the European Parliament and of the Council of 27 April 2016 on the protection of natural persons with regard to the processing of personal data and on the free movement of such data, and repealing Directive 95/46/EC.</w:t>
      </w:r>
    </w:p>
    <w:p w14:paraId="0C536F11" w14:textId="0FB0C29E" w:rsidR="00316CD3" w:rsidRPr="00E75EA3" w:rsidRDefault="00316CD3" w:rsidP="1A67E690">
      <w:pPr>
        <w:pStyle w:val="ProductList-Body"/>
        <w:spacing w:after="120"/>
      </w:pPr>
      <w:r w:rsidRPr="00E75EA3">
        <w:t xml:space="preserve">“GDPR Terms” means the terms in Attachment 4, under which </w:t>
      </w:r>
      <w:r w:rsidR="00B22670" w:rsidRPr="00E75EA3">
        <w:t xml:space="preserve">21Vianet </w:t>
      </w:r>
      <w:r w:rsidRPr="00E75EA3">
        <w:t>makes binding commitments regarding its processing of Personal Data as required by Article 28 of the General Data Protection Regulation.</w:t>
      </w:r>
    </w:p>
    <w:p w14:paraId="51875249" w14:textId="226727F9" w:rsidR="00737227" w:rsidRPr="00E75EA3" w:rsidRDefault="00655876" w:rsidP="1A67E690">
      <w:pPr>
        <w:pStyle w:val="ProductList-Body"/>
        <w:spacing w:after="120"/>
      </w:pPr>
      <w:r w:rsidRPr="00E75EA3">
        <w:t>“Instance” means an image of software that is created by executing the software’s setup or install procedure or by duplicating such an image.</w:t>
      </w:r>
    </w:p>
    <w:p w14:paraId="115F845D" w14:textId="7FAABC64" w:rsidR="004709DC" w:rsidRDefault="00874919" w:rsidP="009906FA">
      <w:pPr>
        <w:pStyle w:val="ProductList-BodySpaced"/>
      </w:pPr>
      <w:r w:rsidRPr="00E75EA3">
        <w:t>“</w:t>
      </w:r>
      <w:r w:rsidR="00103924" w:rsidRPr="00E75EA3">
        <w:t>Licensed Device</w:t>
      </w:r>
      <w:r w:rsidRPr="00E75EA3">
        <w:t>”</w:t>
      </w:r>
      <w:r w:rsidR="00103924" w:rsidRPr="00E75EA3">
        <w:t xml:space="preserve"> means the single physical hardware system</w:t>
      </w:r>
      <w:r w:rsidR="00284475">
        <w:t xml:space="preserve"> </w:t>
      </w:r>
      <w:r w:rsidR="00103924" w:rsidRPr="00E75EA3">
        <w:t>to which a license is assigned.</w:t>
      </w:r>
      <w:r w:rsidR="00AD5F09" w:rsidRPr="00E75EA3">
        <w:t xml:space="preserve"> </w:t>
      </w:r>
      <w:r w:rsidR="00103924" w:rsidRPr="00E75EA3">
        <w:t>For purposes of this definition, a hardware partition or blade is considered to be a separate device.</w:t>
      </w:r>
    </w:p>
    <w:p w14:paraId="517EBB53" w14:textId="6D7AB80B" w:rsidR="009D5302" w:rsidRDefault="00E74495" w:rsidP="00337870">
      <w:pPr>
        <w:pStyle w:val="ProductList-Body"/>
        <w:spacing w:after="120"/>
      </w:pPr>
      <w:r w:rsidRPr="004919C8">
        <w:t>“</w:t>
      </w:r>
      <w:bookmarkStart w:id="28" w:name="OLE_LINK1"/>
      <w:r w:rsidRPr="004919C8">
        <w:t>Network Server</w:t>
      </w:r>
      <w:bookmarkEnd w:id="28"/>
      <w:r w:rsidRPr="004919C8">
        <w:t>” means a physical hardware server solely dedicated to Customer use and provides resource assistant to computers in a network.</w:t>
      </w:r>
    </w:p>
    <w:p w14:paraId="79CC79E5" w14:textId="1DF83ED1" w:rsidR="00D91C49" w:rsidRPr="00A34103" w:rsidDel="007B2CB7" w:rsidRDefault="00D91C49" w:rsidP="00337870">
      <w:pPr>
        <w:pStyle w:val="ProductList-Body"/>
        <w:spacing w:after="120"/>
      </w:pPr>
      <w:r w:rsidRPr="00A34103">
        <w:t>“Non-21Vianet Product” means any third-party-branded software, data, service, website or product, unless incorporated by 21Vianet in a Product.</w:t>
      </w:r>
    </w:p>
    <w:p w14:paraId="40C03644" w14:textId="31D294D9" w:rsidR="00434F0C" w:rsidRPr="00E75EA3" w:rsidRDefault="00874919" w:rsidP="00337870">
      <w:pPr>
        <w:pStyle w:val="ProductList-Body"/>
        <w:spacing w:after="120"/>
      </w:pPr>
      <w:r w:rsidRPr="00A34103">
        <w:t>“</w:t>
      </w:r>
      <w:r w:rsidR="00103924" w:rsidRPr="00A34103">
        <w:t>Online Service</w:t>
      </w:r>
      <w:r w:rsidRPr="00A34103">
        <w:t>”</w:t>
      </w:r>
      <w:r w:rsidR="00103924" w:rsidRPr="00A34103">
        <w:t xml:space="preserve"> means </w:t>
      </w:r>
      <w:r w:rsidR="004C0764" w:rsidRPr="00A34103">
        <w:t xml:space="preserve">services, features and Software </w:t>
      </w:r>
      <w:r w:rsidR="00103924" w:rsidRPr="00A34103">
        <w:t xml:space="preserve">identified in the </w:t>
      </w:r>
      <w:r w:rsidR="004508E8" w:rsidRPr="00A34103">
        <w:t>21Vianet Online Services Product Availability</w:t>
      </w:r>
      <w:r w:rsidR="00DC0E7A" w:rsidRPr="00A34103">
        <w:t xml:space="preserve"> section</w:t>
      </w:r>
      <w:r w:rsidR="00A00F7D" w:rsidRPr="00A34103">
        <w:t>.</w:t>
      </w:r>
      <w:r w:rsidR="004508E8" w:rsidRPr="00A34103">
        <w:t xml:space="preserve"> </w:t>
      </w:r>
      <w:r w:rsidR="00154093" w:rsidRPr="00A34103">
        <w:t>It does not include software and services provided under separate license terms (such as via gallery, marketplace, console, or dialog).</w:t>
      </w:r>
      <w:r w:rsidR="00C82DF7" w:rsidRPr="00A34103">
        <w:t xml:space="preserve"> </w:t>
      </w:r>
      <w:r w:rsidR="000D7E26" w:rsidRPr="00A34103">
        <w:t xml:space="preserve"> The Online Services are operated by 21Vianet from data centers located in China.</w:t>
      </w:r>
    </w:p>
    <w:p w14:paraId="44369879" w14:textId="77777777" w:rsidR="00C76893" w:rsidRPr="00E75EA3" w:rsidRDefault="00C76893" w:rsidP="1A67E690">
      <w:pPr>
        <w:pStyle w:val="ProductList-Body"/>
        <w:spacing w:after="120"/>
      </w:pPr>
      <w:r w:rsidRPr="00E75EA3">
        <w:t>“Operating System Environment” (OSE) means all or part of an operating system Instance, or all or part of a virtual (or otherwise emulated) operating system Instance, that enables separate machine identity (primary computer name or similar unique identifier) or separate administrative rights, and Instances of applications, if any, configured to run on all or part of that operating system Instance. There are two types of OSEs, physical and virtual. A physical hardware system can have one physical OSE and/or one or more virtual OSEs. The operating system Instance used to run hardware virtualization software or to provide hardware virtualization services is considered part of the physical OSE.</w:t>
      </w:r>
    </w:p>
    <w:p w14:paraId="0E2DA82D" w14:textId="3DC069B5" w:rsidR="00154093" w:rsidRPr="00E75EA3" w:rsidRDefault="00434F0C" w:rsidP="00DB5359">
      <w:pPr>
        <w:pStyle w:val="ProductList-Body"/>
        <w:spacing w:after="120"/>
      </w:pPr>
      <w:r w:rsidRPr="00E75EA3">
        <w:t xml:space="preserve">“OST” means these </w:t>
      </w:r>
      <w:bookmarkStart w:id="29" w:name="_Toc487133996"/>
      <w:r w:rsidRPr="00E75EA3">
        <w:t>Online Services Terms</w:t>
      </w:r>
      <w:bookmarkEnd w:id="29"/>
      <w:r w:rsidRPr="00E75EA3">
        <w:t>.</w:t>
      </w:r>
    </w:p>
    <w:p w14:paraId="6BD56AF5" w14:textId="6A12E50F" w:rsidR="0076185A" w:rsidRPr="00E75EA3" w:rsidRDefault="00434F0C" w:rsidP="1A67E690">
      <w:pPr>
        <w:pStyle w:val="ProductList-Body"/>
        <w:spacing w:after="120"/>
      </w:pPr>
      <w:r w:rsidRPr="00E75EA3">
        <w:t>“Personal Data” means any information relating to an identified or identifiable natural person.  An identifiable natural person is one who can be identified, directly or indirectly, in particular by reference to an identifier such as a name, an identification number, location data, an online identifier or to one or more factors specific to the physical, physiological, genetic, mental, economic, cultural or social identity of that natural person</w:t>
      </w:r>
      <w:r w:rsidR="00B25568" w:rsidRPr="00E75EA3">
        <w:t>.</w:t>
      </w:r>
    </w:p>
    <w:p w14:paraId="538A6382" w14:textId="29277632" w:rsidR="0076185A" w:rsidRPr="00C31EFB" w:rsidRDefault="0076185A" w:rsidP="1A67E690">
      <w:pPr>
        <w:pStyle w:val="ProductList-Body"/>
        <w:spacing w:after="120"/>
      </w:pPr>
      <w:r w:rsidRPr="00C31EFB">
        <w:t xml:space="preserve">“Previews” means preview, beta or other pre-release features, data center locations, and services offered by </w:t>
      </w:r>
      <w:r w:rsidR="00457A03" w:rsidRPr="00C31EFB">
        <w:t xml:space="preserve">21Vianet </w:t>
      </w:r>
      <w:r w:rsidRPr="00C31EFB">
        <w:t>for optional evaluation.</w:t>
      </w:r>
    </w:p>
    <w:p w14:paraId="1BD75416" w14:textId="77777777" w:rsidR="00DB336F" w:rsidRPr="00E75EA3" w:rsidRDefault="00DB336F" w:rsidP="00DB336F">
      <w:pPr>
        <w:pStyle w:val="ProductList-Body"/>
        <w:spacing w:after="120"/>
      </w:pPr>
      <w:r w:rsidRPr="00C31EFB">
        <w:t>“SL” means subscription license.</w:t>
      </w:r>
    </w:p>
    <w:p w14:paraId="78BB8853" w14:textId="06169110" w:rsidR="00EB10C5" w:rsidRPr="00E75EA3" w:rsidRDefault="00FC0DB5" w:rsidP="1A67E690">
      <w:pPr>
        <w:pStyle w:val="ProductList-Body"/>
        <w:spacing w:after="120"/>
      </w:pPr>
      <w:r w:rsidRPr="00E75EA3">
        <w:t xml:space="preserve"> </w:t>
      </w:r>
      <w:r w:rsidR="00EB10C5" w:rsidRPr="00E75EA3">
        <w:t xml:space="preserve">“Standard Contractual Clauses” means the standard data protection clauses for the transfer of personal data to processors established in third countries which do not ensure an adequate level of data protection, as described in Article 46 of the GDPR. The Standard Contractual Clauses are in </w:t>
      </w:r>
      <w:hyperlink w:anchor="Attachment3" w:history="1">
        <w:r w:rsidR="00EB10C5" w:rsidRPr="00E75EA3">
          <w:rPr>
            <w:rStyle w:val="Hyperlink"/>
          </w:rPr>
          <w:t>Attachment 3</w:t>
        </w:r>
      </w:hyperlink>
      <w:r w:rsidR="00EB10C5" w:rsidRPr="00E75EA3">
        <w:t>.</w:t>
      </w:r>
    </w:p>
    <w:p w14:paraId="148CCB46" w14:textId="2D556B3E" w:rsidR="0076185A" w:rsidRPr="00E75EA3" w:rsidRDefault="00EB10C5" w:rsidP="00337870">
      <w:pPr>
        <w:pStyle w:val="ProductList-Body"/>
        <w:spacing w:after="120"/>
      </w:pPr>
      <w:r w:rsidRPr="00E75EA3">
        <w:t>“</w:t>
      </w:r>
      <w:proofErr w:type="spellStart"/>
      <w:r w:rsidRPr="00E75EA3">
        <w:t>Subprocessor</w:t>
      </w:r>
      <w:proofErr w:type="spellEnd"/>
      <w:r w:rsidRPr="00E75EA3">
        <w:t xml:space="preserve">” means other processors used by </w:t>
      </w:r>
      <w:r w:rsidR="00B22670" w:rsidRPr="00E75EA3">
        <w:t>21Via</w:t>
      </w:r>
      <w:r w:rsidR="00B66EA4">
        <w:t>net</w:t>
      </w:r>
      <w:r w:rsidR="00B22670" w:rsidRPr="00E75EA3">
        <w:t xml:space="preserve"> </w:t>
      </w:r>
      <w:r w:rsidRPr="00E75EA3">
        <w:t>to process data.</w:t>
      </w:r>
    </w:p>
    <w:p w14:paraId="2629F404" w14:textId="79B28294" w:rsidR="00C549DB" w:rsidRPr="00E75EA3" w:rsidRDefault="00C549DB" w:rsidP="00337870">
      <w:pPr>
        <w:pStyle w:val="ProductList-Body"/>
        <w:spacing w:after="120"/>
      </w:pPr>
      <w:r w:rsidRPr="00E75EA3">
        <w:t xml:space="preserve">“Support Data” means all data, including all text, sound, video, image files, or software, that are provided to </w:t>
      </w:r>
      <w:r w:rsidR="00B22670" w:rsidRPr="00E75EA3">
        <w:t xml:space="preserve">21Vianet </w:t>
      </w:r>
      <w:r w:rsidRPr="00E75EA3">
        <w:t xml:space="preserve">by or on behalf of Customer (or that Customer authorizes </w:t>
      </w:r>
      <w:r w:rsidR="00B22670" w:rsidRPr="00E75EA3">
        <w:t xml:space="preserve">21Vianet </w:t>
      </w:r>
      <w:r w:rsidRPr="00E75EA3">
        <w:t xml:space="preserve">to obtain from an Online Service) through an engagement with </w:t>
      </w:r>
      <w:r w:rsidR="00B22670" w:rsidRPr="00E75EA3">
        <w:t>2</w:t>
      </w:r>
      <w:r w:rsidR="00FB62D2">
        <w:t>1Vianet</w:t>
      </w:r>
      <w:r w:rsidR="00B22670" w:rsidRPr="00E75EA3">
        <w:t xml:space="preserve"> </w:t>
      </w:r>
      <w:r w:rsidRPr="00E75EA3">
        <w:t>to obtain technical support for Online Services covered under this agreement.</w:t>
      </w:r>
    </w:p>
    <w:p w14:paraId="0E3D82C9" w14:textId="31178AB1" w:rsidR="00770216" w:rsidRDefault="00F948E7" w:rsidP="00D701F5">
      <w:pPr>
        <w:pStyle w:val="ProductList-Body"/>
        <w:spacing w:after="120"/>
        <w:rPr>
          <w:rFonts w:asciiTheme="majorHAnsi" w:hAnsiTheme="majorHAnsi"/>
          <w:b/>
          <w:sz w:val="40"/>
        </w:rPr>
      </w:pPr>
      <w:r w:rsidRPr="00E75EA3">
        <w:t>The terms “data subject”, “processing”, “processor”, and “supervisory authority” as used herein have the meanings given in the GDPR and the terms “data importer” and “data exporter” have the meanings given in the Standard Contractual Clauses.</w:t>
      </w:r>
      <w:r w:rsidR="00770216">
        <w:br w:type="page"/>
      </w:r>
    </w:p>
    <w:p w14:paraId="6CD1D22A" w14:textId="0B27BAFF" w:rsidR="00BF1045" w:rsidRPr="00E75EA3" w:rsidRDefault="00BF1045" w:rsidP="1A67E690">
      <w:pPr>
        <w:pStyle w:val="ProductList-SectionHeading"/>
        <w:outlineLvl w:val="0"/>
      </w:pPr>
      <w:bookmarkStart w:id="30" w:name="_Toc29979166"/>
      <w:bookmarkStart w:id="31" w:name="_Toc59181858"/>
      <w:r w:rsidRPr="00E75EA3">
        <w:lastRenderedPageBreak/>
        <w:t>General Terms</w:t>
      </w:r>
      <w:bookmarkEnd w:id="30"/>
      <w:bookmarkEnd w:id="31"/>
    </w:p>
    <w:p w14:paraId="17029B22" w14:textId="60727A6C" w:rsidR="00557169" w:rsidRPr="00E75EA3" w:rsidRDefault="009C11EF" w:rsidP="00366C8E">
      <w:pPr>
        <w:pStyle w:val="ProductList-SubSubSectionHeading"/>
        <w:outlineLvl w:val="1"/>
      </w:pPr>
      <w:bookmarkStart w:id="32" w:name="_Toc29979167"/>
      <w:bookmarkStart w:id="33" w:name="_Toc59181859"/>
      <w:bookmarkStart w:id="34" w:name="OnlineServicesChanges"/>
      <w:r w:rsidRPr="00E75EA3">
        <w:t xml:space="preserve">Licensing the </w:t>
      </w:r>
      <w:r w:rsidR="00541996" w:rsidRPr="00E75EA3">
        <w:t>Online Services</w:t>
      </w:r>
      <w:bookmarkEnd w:id="32"/>
      <w:bookmarkEnd w:id="33"/>
    </w:p>
    <w:bookmarkEnd w:id="34"/>
    <w:p w14:paraId="24461F60" w14:textId="60B03525" w:rsidR="00557169" w:rsidRPr="00E75EA3" w:rsidRDefault="00557169" w:rsidP="1A67E690">
      <w:pPr>
        <w:pStyle w:val="ProductList-Body"/>
      </w:pPr>
      <w:r w:rsidRPr="00E75EA3">
        <w:t xml:space="preserve">Customer must acquire and assign the appropriate subscription licenses required for its use of each Online Service. Each user that accesses the Online Service must be assigned a </w:t>
      </w:r>
      <w:r w:rsidR="00447E01" w:rsidRPr="00E75EA3">
        <w:t>user SL</w:t>
      </w:r>
      <w:r w:rsidRPr="00E75EA3">
        <w:t xml:space="preserve"> or access the Online Service only through a device that has been assigned a </w:t>
      </w:r>
      <w:r w:rsidR="00447E01" w:rsidRPr="00E75EA3">
        <w:t>device SL</w:t>
      </w:r>
      <w:r w:rsidRPr="00E75EA3">
        <w:t xml:space="preserve">, unless specified otherwise in the </w:t>
      </w:r>
      <w:hyperlink w:anchor="OnlineServiceSpecificTerms" w:history="1">
        <w:r w:rsidRPr="00E75EA3">
          <w:rPr>
            <w:rStyle w:val="Hyperlink"/>
          </w:rPr>
          <w:t>Online Service-specific Terms</w:t>
        </w:r>
      </w:hyperlink>
      <w:r w:rsidRPr="00E75EA3">
        <w:t xml:space="preserve">. </w:t>
      </w:r>
    </w:p>
    <w:p w14:paraId="78C90FEE" w14:textId="0810856E" w:rsidR="0081374C" w:rsidRPr="00E75EA3" w:rsidRDefault="0081374C" w:rsidP="00103924">
      <w:pPr>
        <w:pStyle w:val="ProductList-Body"/>
      </w:pPr>
    </w:p>
    <w:p w14:paraId="5736274F" w14:textId="49590878" w:rsidR="00412B58" w:rsidRPr="00E75EA3" w:rsidRDefault="00515743">
      <w:pPr>
        <w:pStyle w:val="ProductList-Body"/>
        <w:ind w:left="180"/>
        <w:outlineLvl w:val="2"/>
        <w:rPr>
          <w:b/>
          <w:color w:val="0072C6"/>
        </w:rPr>
      </w:pPr>
      <w:r w:rsidRPr="00E75EA3">
        <w:rPr>
          <w:b/>
          <w:bCs/>
          <w:color w:val="0072C6"/>
        </w:rPr>
        <w:t>License Reassignment</w:t>
      </w:r>
    </w:p>
    <w:p w14:paraId="334A5238" w14:textId="7FD2C452" w:rsidR="004D3248" w:rsidRPr="00E75EA3" w:rsidRDefault="004D3248" w:rsidP="1A67E690">
      <w:pPr>
        <w:pStyle w:val="ProductList-Body"/>
        <w:ind w:left="158"/>
      </w:pPr>
      <w:r w:rsidRPr="00E75EA3">
        <w:t xml:space="preserve">Most, but not all, SLs may be reassigned. Except as permitted in this paragraph or in the </w:t>
      </w:r>
      <w:hyperlink w:anchor="OnlineServiceSpecificTerms" w:history="1">
        <w:r w:rsidRPr="00E75EA3">
          <w:rPr>
            <w:rStyle w:val="Hyperlink"/>
          </w:rPr>
          <w:t>Online Service-specific Terms</w:t>
        </w:r>
      </w:hyperlink>
      <w:r w:rsidRPr="00E75EA3">
        <w:t>, Customer may not reassign an SL on a short-term basis (i.e., within 90 days of the last assignment). Customer may reassign an SL on a short-term basis to cover a user’s absence or the unavailability of a device that is out of service. Reassignment of an SL for any other purpose must be permanent. When Customer reassigns an SL from one device or user to another, Customer must block access and remove any related software from the former device or from the former user’s device.</w:t>
      </w:r>
    </w:p>
    <w:p w14:paraId="77A6BB68" w14:textId="27A85089" w:rsidR="00515743" w:rsidRPr="00E75EA3" w:rsidRDefault="00515743" w:rsidP="00DD2ACE">
      <w:pPr>
        <w:pStyle w:val="ProductList-Body"/>
      </w:pPr>
    </w:p>
    <w:p w14:paraId="315138D8" w14:textId="603F2E02" w:rsidR="00DD2ACE" w:rsidRPr="00E75EA3" w:rsidRDefault="00DD2ACE">
      <w:pPr>
        <w:pStyle w:val="ProductList-Body"/>
        <w:ind w:left="180"/>
        <w:outlineLvl w:val="2"/>
        <w:rPr>
          <w:b/>
          <w:color w:val="0072C6"/>
        </w:rPr>
      </w:pPr>
      <w:r w:rsidRPr="00E75EA3">
        <w:rPr>
          <w:b/>
          <w:bCs/>
          <w:color w:val="0072C6"/>
        </w:rPr>
        <w:t>Multiplexing</w:t>
      </w:r>
    </w:p>
    <w:p w14:paraId="5912D768" w14:textId="77777777" w:rsidR="00D86AF2" w:rsidRPr="00B84739" w:rsidRDefault="00D86AF2" w:rsidP="00D86AF2">
      <w:pPr>
        <w:pStyle w:val="ProductList-Body"/>
        <w:ind w:left="158"/>
      </w:pPr>
      <w:r w:rsidRPr="00B84739">
        <w:t>Hardware or software that a Customer uses to:</w:t>
      </w:r>
    </w:p>
    <w:p w14:paraId="42DE9B2E" w14:textId="77777777" w:rsidR="00D86AF2" w:rsidRPr="00B84739" w:rsidRDefault="00D86AF2" w:rsidP="00D86AF2">
      <w:pPr>
        <w:pStyle w:val="ProductList-Body"/>
        <w:ind w:left="158"/>
      </w:pPr>
      <w:r w:rsidRPr="00B84739">
        <w:t>•</w:t>
      </w:r>
      <w:r w:rsidRPr="00B84739">
        <w:tab/>
        <w:t>pool connections or reduce the number of OSE’s, devices, or users a Product directly manages;</w:t>
      </w:r>
    </w:p>
    <w:p w14:paraId="70F40ADA" w14:textId="77777777" w:rsidR="00D86AF2" w:rsidRPr="00B84739" w:rsidRDefault="00D86AF2" w:rsidP="00D86AF2">
      <w:pPr>
        <w:pStyle w:val="ProductList-Body"/>
        <w:ind w:left="158"/>
      </w:pPr>
      <w:r w:rsidRPr="00B84739">
        <w:t>•</w:t>
      </w:r>
      <w:r w:rsidRPr="00B84739">
        <w:tab/>
        <w:t>reduce the number of devices or users that directly or indirectly access or use a Product;</w:t>
      </w:r>
    </w:p>
    <w:p w14:paraId="54A47F48" w14:textId="77777777" w:rsidR="00B84739" w:rsidRDefault="00D86AF2" w:rsidP="00B84739">
      <w:pPr>
        <w:pStyle w:val="ProductList-Body"/>
        <w:ind w:left="158"/>
      </w:pPr>
      <w:r w:rsidRPr="00B84739">
        <w:t>•</w:t>
      </w:r>
      <w:r w:rsidRPr="00B84739">
        <w:tab/>
        <w:t>or access data a Product itself processes or generates;</w:t>
      </w:r>
    </w:p>
    <w:p w14:paraId="72D4F284" w14:textId="0D7B7782" w:rsidR="00DD2ACE" w:rsidRDefault="00D86AF2" w:rsidP="00B84739">
      <w:pPr>
        <w:pStyle w:val="ProductList-Body"/>
        <w:ind w:left="158"/>
      </w:pPr>
      <w:r w:rsidRPr="00B84739">
        <w:t>does not reduce the number of Licenses of any type that a customer needs.</w:t>
      </w:r>
    </w:p>
    <w:p w14:paraId="4B5D03A4" w14:textId="77777777" w:rsidR="00B84739" w:rsidRPr="00E75EA3" w:rsidRDefault="00B84739" w:rsidP="00DD2ACE">
      <w:pPr>
        <w:pStyle w:val="ProductList-Body"/>
      </w:pPr>
    </w:p>
    <w:p w14:paraId="16062BB8" w14:textId="049FB04B" w:rsidR="009067B7" w:rsidRPr="00E75EA3" w:rsidRDefault="009067B7" w:rsidP="1A67E690">
      <w:pPr>
        <w:pStyle w:val="ProductList-SubSubSectionHeading"/>
        <w:outlineLvl w:val="1"/>
      </w:pPr>
      <w:bookmarkStart w:id="35" w:name="_Toc29979168"/>
      <w:bookmarkStart w:id="36" w:name="_Toc59181860"/>
      <w:r w:rsidRPr="00E75EA3">
        <w:t>Using the Online Services</w:t>
      </w:r>
      <w:bookmarkEnd w:id="35"/>
      <w:bookmarkEnd w:id="36"/>
    </w:p>
    <w:p w14:paraId="7D3ADBEC" w14:textId="38987C08" w:rsidR="00762FB4" w:rsidRPr="00E75EA3" w:rsidRDefault="00762FB4" w:rsidP="1A67E690">
      <w:pPr>
        <w:pStyle w:val="ProductList-Body"/>
      </w:pPr>
      <w:r w:rsidRPr="00E75EA3">
        <w:t xml:space="preserve">Customer may use the Online Services as expressly permitted in </w:t>
      </w:r>
      <w:r w:rsidR="000A0282" w:rsidRPr="00E75EA3">
        <w:t xml:space="preserve">21Vianet </w:t>
      </w:r>
      <w:r w:rsidR="00734214">
        <w:t>Customer Agreement</w:t>
      </w:r>
      <w:r w:rsidRPr="00E75EA3">
        <w:t xml:space="preserve">. </w:t>
      </w:r>
      <w:r w:rsidR="00E12323" w:rsidRPr="00E75EA3">
        <w:t xml:space="preserve">21Vianet </w:t>
      </w:r>
      <w:r w:rsidRPr="00E75EA3">
        <w:t>reserves all other rights.</w:t>
      </w:r>
    </w:p>
    <w:p w14:paraId="35BC073C" w14:textId="45897055" w:rsidR="009067B7" w:rsidRPr="00E75EA3" w:rsidRDefault="009067B7" w:rsidP="00DD2ACE">
      <w:pPr>
        <w:pStyle w:val="ProductList-Body"/>
      </w:pPr>
    </w:p>
    <w:p w14:paraId="663D2A4A" w14:textId="708D11D7" w:rsidR="00FB2FC8" w:rsidRPr="00E75EA3" w:rsidRDefault="00FB2FC8">
      <w:pPr>
        <w:pStyle w:val="ProductList-Body"/>
        <w:ind w:left="180"/>
        <w:outlineLvl w:val="2"/>
        <w:rPr>
          <w:b/>
          <w:color w:val="0072C6"/>
        </w:rPr>
      </w:pPr>
      <w:r w:rsidRPr="00E75EA3">
        <w:rPr>
          <w:b/>
          <w:bCs/>
          <w:color w:val="0072C6"/>
        </w:rPr>
        <w:t>Acceptable Use Policy</w:t>
      </w:r>
    </w:p>
    <w:p w14:paraId="1D473A95" w14:textId="77777777" w:rsidR="00230E30" w:rsidRPr="00E75EA3" w:rsidRDefault="00230E30" w:rsidP="00C91713">
      <w:pPr>
        <w:pStyle w:val="ProductList-Body"/>
        <w:ind w:left="158"/>
      </w:pPr>
      <w:r w:rsidRPr="00E75EA3">
        <w:t>Neither Customer, nor those that access an Online Service through Customer, may use an Online Service:</w:t>
      </w:r>
    </w:p>
    <w:p w14:paraId="509F2572" w14:textId="77777777" w:rsidR="00230E30" w:rsidRPr="00E75EA3" w:rsidRDefault="00230E30" w:rsidP="00C91713">
      <w:pPr>
        <w:pStyle w:val="ProductList-Body"/>
        <w:numPr>
          <w:ilvl w:val="0"/>
          <w:numId w:val="1"/>
        </w:numPr>
        <w:ind w:left="608" w:hanging="270"/>
      </w:pPr>
      <w:r w:rsidRPr="00E75EA3">
        <w:t>in a way prohibited by law, regulation, governmental order or decree;</w:t>
      </w:r>
    </w:p>
    <w:p w14:paraId="046C580D" w14:textId="77777777" w:rsidR="00230E30" w:rsidRPr="00E75EA3" w:rsidRDefault="00230E30" w:rsidP="00C91713">
      <w:pPr>
        <w:pStyle w:val="ProductList-Body"/>
        <w:numPr>
          <w:ilvl w:val="0"/>
          <w:numId w:val="1"/>
        </w:numPr>
        <w:spacing w:before="40"/>
        <w:ind w:left="608" w:hanging="270"/>
      </w:pPr>
      <w:r w:rsidRPr="00E75EA3">
        <w:t xml:space="preserve">to violate the rights of others; </w:t>
      </w:r>
    </w:p>
    <w:p w14:paraId="58440909" w14:textId="77777777" w:rsidR="0001597D" w:rsidRDefault="00230E30" w:rsidP="0001597D">
      <w:pPr>
        <w:pStyle w:val="ProductList-Body"/>
        <w:numPr>
          <w:ilvl w:val="0"/>
          <w:numId w:val="1"/>
        </w:numPr>
        <w:spacing w:before="40"/>
        <w:ind w:left="608" w:hanging="270"/>
      </w:pPr>
      <w:r w:rsidRPr="00E75EA3">
        <w:t>to try to gain unauthorized access to or disrupt any service, device, data, account or network;</w:t>
      </w:r>
    </w:p>
    <w:p w14:paraId="4B7AAD69" w14:textId="46F8F7B7" w:rsidR="00230E30" w:rsidRPr="00E75EA3" w:rsidRDefault="00587BBC" w:rsidP="0001597D">
      <w:pPr>
        <w:pStyle w:val="ProductList-Body"/>
        <w:numPr>
          <w:ilvl w:val="0"/>
          <w:numId w:val="1"/>
        </w:numPr>
        <w:spacing w:before="40"/>
        <w:ind w:left="608" w:hanging="270"/>
      </w:pPr>
      <w:r w:rsidRPr="00587BBC">
        <w:t>to falsify any protocol or email header information (e.g., “spoofing”);</w:t>
      </w:r>
      <w:r w:rsidR="00230E30" w:rsidRPr="00E75EA3">
        <w:t xml:space="preserve"> </w:t>
      </w:r>
    </w:p>
    <w:p w14:paraId="3C5B61F2" w14:textId="77777777" w:rsidR="00230E30" w:rsidRPr="00E75EA3" w:rsidRDefault="00230E30" w:rsidP="00C91713">
      <w:pPr>
        <w:pStyle w:val="ProductList-Body"/>
        <w:numPr>
          <w:ilvl w:val="0"/>
          <w:numId w:val="1"/>
        </w:numPr>
        <w:spacing w:before="40"/>
        <w:ind w:left="608" w:hanging="270"/>
      </w:pPr>
      <w:r w:rsidRPr="00E75EA3">
        <w:t>to spam or distribute malware;</w:t>
      </w:r>
    </w:p>
    <w:p w14:paraId="18C961B9" w14:textId="05399999" w:rsidR="00230E30" w:rsidRPr="00B84739" w:rsidRDefault="00230E30" w:rsidP="00C91713">
      <w:pPr>
        <w:pStyle w:val="ProductList-Body"/>
        <w:numPr>
          <w:ilvl w:val="0"/>
          <w:numId w:val="1"/>
        </w:numPr>
        <w:spacing w:before="40"/>
        <w:ind w:left="608" w:hanging="270"/>
      </w:pPr>
      <w:r w:rsidRPr="00B84739">
        <w:t xml:space="preserve">in a way that could harm the Online Service or impair anyone else’s use of it; </w:t>
      </w:r>
    </w:p>
    <w:p w14:paraId="00B6C3C3" w14:textId="1FB7FE1E" w:rsidR="00230E30" w:rsidRPr="00B84739" w:rsidRDefault="00230E30" w:rsidP="00C91713">
      <w:pPr>
        <w:pStyle w:val="ProductList-Body"/>
        <w:numPr>
          <w:ilvl w:val="0"/>
          <w:numId w:val="1"/>
        </w:numPr>
        <w:spacing w:before="40" w:after="120"/>
        <w:ind w:left="619" w:hanging="274"/>
      </w:pPr>
      <w:r w:rsidRPr="00B84739">
        <w:t>in any application or situation where failure of the Online Service could lead to the death or serious bodily injury of any person, or to severe physical or environmental damage</w:t>
      </w:r>
      <w:r w:rsidR="00625892" w:rsidRPr="00B84739">
        <w:t>, except in accordance with the High-Risk Use section below</w:t>
      </w:r>
      <w:r w:rsidR="00BF0DFB" w:rsidRPr="00B84739">
        <w:t>; or</w:t>
      </w:r>
    </w:p>
    <w:p w14:paraId="208CD3F1" w14:textId="1FDDCC63" w:rsidR="00BF0DFB" w:rsidRPr="00E75EA3" w:rsidRDefault="00BF0DFB">
      <w:pPr>
        <w:pStyle w:val="ProductList-Body"/>
        <w:numPr>
          <w:ilvl w:val="0"/>
          <w:numId w:val="1"/>
        </w:numPr>
        <w:spacing w:before="40" w:after="120"/>
        <w:ind w:left="619" w:hanging="274"/>
      </w:pPr>
      <w:r>
        <w:t>to assist of encourage anyone to do any of the above.</w:t>
      </w:r>
    </w:p>
    <w:p w14:paraId="7CA1940E" w14:textId="6682EA2C" w:rsidR="00350F5C" w:rsidRDefault="00230E30" w:rsidP="000D0209">
      <w:pPr>
        <w:pStyle w:val="ProductList-Body"/>
        <w:ind w:left="158"/>
      </w:pPr>
      <w:r w:rsidRPr="00E75EA3">
        <w:t xml:space="preserve">Violation of the terms in this section may result in suspension of the Online Service. </w:t>
      </w:r>
      <w:r w:rsidR="0094446F">
        <w:t xml:space="preserve">If </w:t>
      </w:r>
      <w:r w:rsidR="00B419EB">
        <w:t>21Vianet</w:t>
      </w:r>
      <w:r w:rsidR="0094446F">
        <w:t xml:space="preserve"> suspends the Online Service, </w:t>
      </w:r>
      <w:r w:rsidR="00667E6D" w:rsidRPr="00E75EA3">
        <w:t xml:space="preserve">21Vianet </w:t>
      </w:r>
      <w:r w:rsidRPr="00E75EA3">
        <w:t xml:space="preserve">will suspend only to the extent reasonably necessary. Unless </w:t>
      </w:r>
      <w:r w:rsidR="00667E6D" w:rsidRPr="00E75EA3">
        <w:t xml:space="preserve">21Vianet </w:t>
      </w:r>
      <w:r w:rsidRPr="00E75EA3">
        <w:t>believes an immediate suspension is required</w:t>
      </w:r>
      <w:r w:rsidR="000A0282" w:rsidRPr="00E75EA3">
        <w:t xml:space="preserve"> </w:t>
      </w:r>
      <w:r w:rsidR="00667E6D" w:rsidRPr="00E75EA3">
        <w:t>21Vianet</w:t>
      </w:r>
      <w:r w:rsidRPr="00E75EA3">
        <w:t xml:space="preserve"> will provide reasonable notice before suspending an Online Service</w:t>
      </w:r>
      <w:r w:rsidR="00F2379E" w:rsidRPr="00F2379E">
        <w:t xml:space="preserve"> </w:t>
      </w:r>
      <w:r w:rsidR="00F2379E">
        <w:t>for the reasons stated above</w:t>
      </w:r>
      <w:r w:rsidRPr="00E75EA3">
        <w:t>.</w:t>
      </w:r>
    </w:p>
    <w:p w14:paraId="28329AA7" w14:textId="77777777" w:rsidR="000D0209" w:rsidRPr="00E75EA3" w:rsidRDefault="000D0209" w:rsidP="008D4792">
      <w:pPr>
        <w:pStyle w:val="ProductList-Body"/>
        <w:ind w:left="158"/>
        <w:rPr>
          <w:sz w:val="24"/>
          <w:szCs w:val="24"/>
        </w:rPr>
      </w:pPr>
    </w:p>
    <w:p w14:paraId="7C2EC5BA" w14:textId="77777777" w:rsidR="00F65A0D" w:rsidRPr="00B84739" w:rsidRDefault="00F65A0D" w:rsidP="008D4792">
      <w:pPr>
        <w:pStyle w:val="ProductList-Body"/>
        <w:ind w:left="158"/>
        <w:outlineLvl w:val="2"/>
        <w:rPr>
          <w:b/>
          <w:bCs/>
          <w:color w:val="0072C6"/>
        </w:rPr>
      </w:pPr>
      <w:r w:rsidRPr="00B84739">
        <w:rPr>
          <w:b/>
          <w:bCs/>
          <w:color w:val="0072C6"/>
        </w:rPr>
        <w:t>High-Risk Use</w:t>
      </w:r>
    </w:p>
    <w:p w14:paraId="29647CFD" w14:textId="7DB295D2" w:rsidR="00F65A0D" w:rsidRPr="003305A0" w:rsidRDefault="00F65A0D" w:rsidP="008D4792">
      <w:pPr>
        <w:pStyle w:val="ProductList-Body"/>
        <w:ind w:left="158"/>
      </w:pPr>
      <w:r w:rsidRPr="00B84739">
        <w:t xml:space="preserve">WARNING:   Modern technologies, and especially platform technologies, may be used in new and innovative ways, and Customer must consider whether its specific use of these technologies is safe. The Online Services are not designed or intended to support any use in which a service interruption, defect, error, or other failure of an Online Service could result in the death or serious bodily injury of any person or in physical or environmental damage (collectively, “High-Risk Use”). Accordingly, Customer must design and implement every application such that, in the event of any interruption, defect, error, or other failure of the Online Service, the safety of people, property, and the environment are not reduced below a level that is reasonable, appropriate, and legal, whether in general or for a specific industry. Customer’s High-Risk Use of the Online Services is at its own risk. Customer agrees to defend, indemnify and hold </w:t>
      </w:r>
      <w:r w:rsidR="00C06E93" w:rsidRPr="00B84739">
        <w:t>21Vianet</w:t>
      </w:r>
      <w:r w:rsidRPr="00B84739">
        <w:t xml:space="preserve"> </w:t>
      </w:r>
      <w:r w:rsidR="00F9054C" w:rsidRPr="00B84739">
        <w:t xml:space="preserve">and </w:t>
      </w:r>
      <w:r w:rsidR="003614BC" w:rsidRPr="00B84739">
        <w:t xml:space="preserve">its licensor </w:t>
      </w:r>
      <w:r w:rsidRPr="00B84739">
        <w:t xml:space="preserve">harmless from and against all damages, costs and attorneys' fees in connection with any claims arising from a High-Risk Use associated with the Online Services, including any claims based in strict liability or that </w:t>
      </w:r>
      <w:r w:rsidR="00C06E93" w:rsidRPr="00B84739">
        <w:t>21Vianet</w:t>
      </w:r>
      <w:r w:rsidR="003614BC" w:rsidRPr="00B84739">
        <w:t xml:space="preserve"> </w:t>
      </w:r>
      <w:r w:rsidR="003F293C" w:rsidRPr="00B84739">
        <w:t>or</w:t>
      </w:r>
      <w:r w:rsidR="003614BC" w:rsidRPr="00B84739">
        <w:t xml:space="preserve"> its licensor</w:t>
      </w:r>
      <w:r w:rsidRPr="00B84739">
        <w:t xml:space="preserve"> was negligent in designing or providing the Online Service(s) to Customer. The foregoing indemnification obligation is in addition to any defense obligation set forth in Customer’s volume licensing agreement and is not subject to any limitation of, or exclusion from, liability contained in such agreements.</w:t>
      </w:r>
    </w:p>
    <w:p w14:paraId="7E80C33D" w14:textId="22D40BC3" w:rsidR="00230E30" w:rsidRPr="00E75EA3" w:rsidRDefault="00230E30" w:rsidP="1A67E690">
      <w:pPr>
        <w:pStyle w:val="ProductList-Body"/>
        <w:ind w:left="158"/>
      </w:pPr>
    </w:p>
    <w:p w14:paraId="7C7D14F5" w14:textId="77777777" w:rsidR="00103924" w:rsidRPr="00E75EA3" w:rsidRDefault="00103924" w:rsidP="00103924">
      <w:pPr>
        <w:pStyle w:val="ProductList-Body"/>
      </w:pPr>
    </w:p>
    <w:p w14:paraId="13028049" w14:textId="4200BFC0" w:rsidR="00103924" w:rsidRPr="00E75EA3" w:rsidRDefault="00103924" w:rsidP="00366C8E">
      <w:pPr>
        <w:pStyle w:val="ProductList-SubSubSectionHeading"/>
        <w:outlineLvl w:val="1"/>
      </w:pPr>
      <w:bookmarkStart w:id="37" w:name="_Toc487133999"/>
      <w:bookmarkStart w:id="38" w:name="_Toc29979169"/>
      <w:bookmarkStart w:id="39" w:name="_Toc59181861"/>
      <w:r w:rsidRPr="00E75EA3">
        <w:t>Use of Software with the Online Service</w:t>
      </w:r>
      <w:bookmarkEnd w:id="37"/>
      <w:r w:rsidR="00A00E97" w:rsidRPr="00E75EA3">
        <w:t>s</w:t>
      </w:r>
      <w:bookmarkEnd w:id="38"/>
      <w:bookmarkEnd w:id="39"/>
    </w:p>
    <w:p w14:paraId="62002352" w14:textId="0745EDA2" w:rsidR="00103924" w:rsidRPr="00E75EA3" w:rsidRDefault="00103924" w:rsidP="00103924">
      <w:pPr>
        <w:pStyle w:val="ProductList-Body"/>
      </w:pPr>
      <w:r w:rsidRPr="00E75EA3">
        <w:lastRenderedPageBreak/>
        <w:t xml:space="preserve">Customer may need to install certain </w:t>
      </w:r>
      <w:r w:rsidRPr="00A24585">
        <w:t>s</w:t>
      </w:r>
      <w:r w:rsidRPr="00E75EA3">
        <w:t xml:space="preserve">oftware </w:t>
      </w:r>
      <w:r w:rsidR="00AE685E" w:rsidRPr="00E75EA3">
        <w:t xml:space="preserve">provided by 21Vianet in order </w:t>
      </w:r>
      <w:r w:rsidRPr="00E75EA3">
        <w:t>to use the Online Service</w:t>
      </w:r>
      <w:r w:rsidR="00A00E97" w:rsidRPr="00E75EA3">
        <w:t>s</w:t>
      </w:r>
      <w:r w:rsidRPr="00E75EA3">
        <w:t>.</w:t>
      </w:r>
      <w:r w:rsidR="00AD5F09" w:rsidRPr="00E75EA3">
        <w:t xml:space="preserve"> </w:t>
      </w:r>
      <w:r w:rsidRPr="00E75EA3">
        <w:t>If so, the following terms apply:</w:t>
      </w:r>
    </w:p>
    <w:p w14:paraId="18066401" w14:textId="77777777" w:rsidR="00AD5F09" w:rsidRPr="00E75EA3" w:rsidRDefault="00AD5F09" w:rsidP="00103924">
      <w:pPr>
        <w:pStyle w:val="ProductList-Body"/>
      </w:pPr>
    </w:p>
    <w:p w14:paraId="3A57E079" w14:textId="52EE2D99" w:rsidR="00103924" w:rsidRPr="00E75EA3" w:rsidRDefault="00103924" w:rsidP="00366C8E">
      <w:pPr>
        <w:pStyle w:val="ProductList-Body"/>
        <w:ind w:left="180"/>
        <w:outlineLvl w:val="2"/>
        <w:rPr>
          <w:b/>
          <w:color w:val="0072C6"/>
        </w:rPr>
      </w:pPr>
      <w:r w:rsidRPr="00E75EA3">
        <w:rPr>
          <w:b/>
          <w:color w:val="0072C6"/>
        </w:rPr>
        <w:t>Software License Terms</w:t>
      </w:r>
    </w:p>
    <w:p w14:paraId="483727EB" w14:textId="20BA0924" w:rsidR="00AD5F09" w:rsidRPr="00E75EA3" w:rsidRDefault="00103924" w:rsidP="00107670">
      <w:pPr>
        <w:pStyle w:val="ProductList-Body"/>
        <w:spacing w:after="240"/>
        <w:ind w:left="180"/>
      </w:pPr>
      <w:r w:rsidRPr="00E75EA3">
        <w:t>Customer may install and use the software only for use with the Onli</w:t>
      </w:r>
      <w:r w:rsidR="00DA224E" w:rsidRPr="00E75EA3">
        <w:t>ne Service</w:t>
      </w:r>
      <w:r w:rsidR="00D441B6" w:rsidRPr="00E75EA3">
        <w:t>s</w:t>
      </w:r>
      <w:r w:rsidR="00DA224E" w:rsidRPr="00E75EA3">
        <w:t xml:space="preserve">. The </w:t>
      </w:r>
      <w:hyperlink w:anchor="OnlineServiceSpecificTerms" w:history="1">
        <w:r w:rsidR="00AE69BA" w:rsidRPr="00E75EA3">
          <w:rPr>
            <w:rStyle w:val="Hyperlink"/>
          </w:rPr>
          <w:t>Online Service-specific Terms</w:t>
        </w:r>
      </w:hyperlink>
      <w:r w:rsidRPr="00E75EA3">
        <w:t xml:space="preserve"> may limit the number of copies of the software Customer may use or the number of devices on which Customer may use it. Customer’s right to use the software begins when the Online Service is activated and ends when Customer’s right to use the Online Service ends. Customer must uninstall the software when Customer’s right to use it ends. </w:t>
      </w:r>
      <w:r w:rsidR="00463F0B" w:rsidRPr="00E75EA3">
        <w:t xml:space="preserve">21Vianet </w:t>
      </w:r>
      <w:r w:rsidRPr="00E75EA3">
        <w:t>may disable it at that time.</w:t>
      </w:r>
    </w:p>
    <w:p w14:paraId="5DCB55C1" w14:textId="656F93AB" w:rsidR="00103924" w:rsidRPr="00E75EA3" w:rsidRDefault="00103924" w:rsidP="00366C8E">
      <w:pPr>
        <w:pStyle w:val="ProductList-Body"/>
        <w:ind w:left="180"/>
        <w:outlineLvl w:val="2"/>
        <w:rPr>
          <w:b/>
          <w:color w:val="0072C6"/>
        </w:rPr>
      </w:pPr>
      <w:r w:rsidRPr="00E75EA3">
        <w:rPr>
          <w:b/>
          <w:color w:val="0072C6"/>
        </w:rPr>
        <w:t>V</w:t>
      </w:r>
      <w:r w:rsidR="00AD5F09" w:rsidRPr="00E75EA3">
        <w:rPr>
          <w:b/>
          <w:color w:val="0072C6"/>
        </w:rPr>
        <w:t>alidation, Automatic Updates, and Collection for Software</w:t>
      </w:r>
    </w:p>
    <w:p w14:paraId="7EA638C3" w14:textId="2ED22DA8" w:rsidR="009B4A5B" w:rsidRPr="00E75EA3" w:rsidRDefault="00665E94" w:rsidP="00AD5F09">
      <w:pPr>
        <w:pStyle w:val="ProductList-Body"/>
        <w:ind w:left="180"/>
      </w:pPr>
      <w:r w:rsidRPr="00E75EA3">
        <w:t>21Vianet</w:t>
      </w:r>
      <w:r w:rsidR="00103924" w:rsidRPr="00E75EA3">
        <w:t xml:space="preserve"> may automatically check the version of any of its software. Devices on which the software is installed may periodically provide information to enable </w:t>
      </w:r>
      <w:r w:rsidRPr="00E75EA3">
        <w:t xml:space="preserve">21Vianet </w:t>
      </w:r>
      <w:r w:rsidR="00103924" w:rsidRPr="00E75EA3">
        <w:t xml:space="preserve">to verify that the software is properly licensed. This information includes the software version, the end user’s user account, product ID information, a machine ID, and the internet protocol address of the device. If the software is not properly licensed, its functionality will be affected. Customer may only obtain updates or upgrades for the software from </w:t>
      </w:r>
      <w:r w:rsidRPr="00E75EA3">
        <w:t xml:space="preserve">21Vianet </w:t>
      </w:r>
      <w:r w:rsidR="00103924" w:rsidRPr="00E75EA3">
        <w:t xml:space="preserve">or authorized sources. By using the software, Customer consents to the transmission of the information described in this section. </w:t>
      </w:r>
      <w:r w:rsidRPr="00E75EA3">
        <w:t xml:space="preserve">21Vianet </w:t>
      </w:r>
      <w:r w:rsidR="00103924" w:rsidRPr="00E75EA3">
        <w:t xml:space="preserve">may recommend or download to Customer’s devices updates or supplements to this software, with or without notice. Some Online Services may require, or may be enhanced by, the installation of local software (e.g., agents, device management applications) (“Apps”). The Apps may collect data about the use and performance of the Apps, which may be transmitted to </w:t>
      </w:r>
      <w:r w:rsidRPr="00E75EA3">
        <w:t xml:space="preserve">21Vianet </w:t>
      </w:r>
      <w:r w:rsidR="00103924" w:rsidRPr="00E75EA3">
        <w:t>and used for the purposes described in this OST</w:t>
      </w:r>
      <w:r w:rsidR="00C35416" w:rsidRPr="00E75EA3">
        <w:t xml:space="preserve"> for Customer Data</w:t>
      </w:r>
      <w:r w:rsidR="00103924" w:rsidRPr="00E75EA3">
        <w:t>.</w:t>
      </w:r>
    </w:p>
    <w:p w14:paraId="2201BE05" w14:textId="59B69C12" w:rsidR="00103924" w:rsidRPr="00E75EA3" w:rsidRDefault="00103924" w:rsidP="00C56768">
      <w:pPr>
        <w:pStyle w:val="ProductList-Body"/>
        <w:ind w:left="158"/>
        <w:outlineLvl w:val="2"/>
        <w:rPr>
          <w:b/>
          <w:color w:val="0072C6"/>
        </w:rPr>
      </w:pPr>
      <w:r w:rsidRPr="00E75EA3">
        <w:rPr>
          <w:b/>
          <w:color w:val="0072C6"/>
        </w:rPr>
        <w:t>T</w:t>
      </w:r>
      <w:r w:rsidR="00AD5F09" w:rsidRPr="00E75EA3">
        <w:rPr>
          <w:b/>
          <w:color w:val="0072C6"/>
        </w:rPr>
        <w:t>hird-party Software Components</w:t>
      </w:r>
    </w:p>
    <w:p w14:paraId="0AB570BE" w14:textId="64EBA397" w:rsidR="00AD5F09" w:rsidRPr="00E75EA3" w:rsidRDefault="00103924" w:rsidP="00C56768">
      <w:pPr>
        <w:pStyle w:val="ProductList-Body"/>
        <w:ind w:left="158"/>
      </w:pPr>
      <w:r w:rsidRPr="00E75EA3">
        <w:t xml:space="preserve">The software may contain third party software components. Unless otherwise disclosed in that software, </w:t>
      </w:r>
      <w:r w:rsidR="00665E94" w:rsidRPr="00E75EA3">
        <w:t>21Vianet</w:t>
      </w:r>
      <w:r w:rsidRPr="00E75EA3">
        <w:t xml:space="preserve">, not the third party, licenses these components to Customer under </w:t>
      </w:r>
      <w:r w:rsidR="00665E94" w:rsidRPr="00E75EA3">
        <w:t xml:space="preserve">21Vianet’s </w:t>
      </w:r>
      <w:r w:rsidRPr="00E75EA3">
        <w:t>license terms and notices.</w:t>
      </w:r>
    </w:p>
    <w:p w14:paraId="4838EEBB" w14:textId="77777777" w:rsidR="00484AAC" w:rsidRPr="00E75EA3" w:rsidRDefault="00484AAC" w:rsidP="00AD5F09">
      <w:pPr>
        <w:pStyle w:val="ProductList-Body"/>
      </w:pPr>
    </w:p>
    <w:p w14:paraId="60EAF520" w14:textId="77777777" w:rsidR="00780A9A" w:rsidRPr="003548A6" w:rsidRDefault="00780A9A" w:rsidP="1A67E690">
      <w:pPr>
        <w:pStyle w:val="ProductList-SubSubSectionHeading"/>
        <w:outlineLvl w:val="1"/>
      </w:pPr>
      <w:bookmarkStart w:id="40" w:name="_Toc29979170"/>
      <w:bookmarkStart w:id="41" w:name="_Toc59181862"/>
      <w:r w:rsidRPr="003548A6">
        <w:t>Technical Limitations</w:t>
      </w:r>
      <w:bookmarkEnd w:id="40"/>
      <w:bookmarkEnd w:id="41"/>
    </w:p>
    <w:p w14:paraId="2C406B2D" w14:textId="11849760" w:rsidR="007F234E" w:rsidRPr="00E75EA3" w:rsidRDefault="009D2829" w:rsidP="001A017D">
      <w:pPr>
        <w:pStyle w:val="ProductList-Body"/>
        <w:spacing w:after="240"/>
      </w:pPr>
      <w:r w:rsidRPr="003548A6">
        <w:t>Customer</w:t>
      </w:r>
      <w:r w:rsidR="00755FED" w:rsidRPr="003548A6">
        <w:t xml:space="preserve"> may not reverse engineer, decompile, disassemble or work around technical limitations in any of the </w:t>
      </w:r>
      <w:r w:rsidR="00690A31" w:rsidRPr="003548A6">
        <w:t xml:space="preserve">Online </w:t>
      </w:r>
      <w:r w:rsidR="00755FED" w:rsidRPr="003548A6">
        <w:t xml:space="preserve">Services, except where applicable law permits it despite this limitation.  </w:t>
      </w:r>
      <w:r w:rsidR="00105CEB" w:rsidRPr="003548A6">
        <w:t xml:space="preserve">Customer </w:t>
      </w:r>
      <w:r w:rsidR="00755FED" w:rsidRPr="003548A6">
        <w:t xml:space="preserve">may not disable, tamper with or otherwise attempt to circumvent any billing mechanism, including any mechanism that meters </w:t>
      </w:r>
      <w:r w:rsidR="005F3D6E" w:rsidRPr="003548A6">
        <w:t xml:space="preserve">Customer’s </w:t>
      </w:r>
      <w:r w:rsidR="00755FED" w:rsidRPr="003548A6">
        <w:t xml:space="preserve">use of the </w:t>
      </w:r>
      <w:r w:rsidR="001A017D" w:rsidRPr="003548A6">
        <w:t xml:space="preserve">Online </w:t>
      </w:r>
      <w:r w:rsidR="00755FED" w:rsidRPr="003548A6">
        <w:t xml:space="preserve">Services.  </w:t>
      </w:r>
      <w:r w:rsidR="00105CEB" w:rsidRPr="003548A6">
        <w:t xml:space="preserve">Customer </w:t>
      </w:r>
      <w:r w:rsidR="00755FED" w:rsidRPr="003548A6">
        <w:t xml:space="preserve">may not rent, lease, lend, resell, transfer, or sublicense any </w:t>
      </w:r>
      <w:r w:rsidR="001D614D" w:rsidRPr="003548A6">
        <w:t>s</w:t>
      </w:r>
      <w:r w:rsidR="00755FED" w:rsidRPr="003548A6">
        <w:t xml:space="preserve">oftware to or for third parties. </w:t>
      </w:r>
      <w:r w:rsidR="00105CEB" w:rsidRPr="003548A6">
        <w:t xml:space="preserve">Customer </w:t>
      </w:r>
      <w:r w:rsidR="00755FED" w:rsidRPr="003548A6">
        <w:t xml:space="preserve">may not access or use the </w:t>
      </w:r>
      <w:r w:rsidR="001A017D" w:rsidRPr="003548A6">
        <w:t xml:space="preserve">Online </w:t>
      </w:r>
      <w:r w:rsidR="00755FED" w:rsidRPr="003548A6">
        <w:t xml:space="preserve">Services in any way that violates the rights of any third party or purports to subject any of </w:t>
      </w:r>
      <w:r w:rsidR="00F71C20" w:rsidRPr="003548A6">
        <w:t>21Vianet’s</w:t>
      </w:r>
      <w:r w:rsidR="00F71C20" w:rsidRPr="003548A6" w:rsidDel="00F71C20">
        <w:t xml:space="preserve"> </w:t>
      </w:r>
      <w:r w:rsidR="00755FED" w:rsidRPr="003548A6">
        <w:t>suppliers to any obligations to third parties.</w:t>
      </w:r>
      <w:r w:rsidR="00755FED" w:rsidRPr="00E75EA3">
        <w:t xml:space="preserve"> </w:t>
      </w:r>
    </w:p>
    <w:p w14:paraId="548ED88F" w14:textId="77777777" w:rsidR="00BA079C" w:rsidRPr="00E75EA3" w:rsidRDefault="00BA079C" w:rsidP="1A67E690">
      <w:pPr>
        <w:pStyle w:val="ProductList-SubSubSectionHeading"/>
        <w:outlineLvl w:val="1"/>
      </w:pPr>
      <w:bookmarkStart w:id="42" w:name="_Toc29979171"/>
      <w:bookmarkStart w:id="43" w:name="_Toc59181863"/>
      <w:r w:rsidRPr="00E75EA3">
        <w:t>Import/Export Services</w:t>
      </w:r>
      <w:bookmarkEnd w:id="42"/>
      <w:bookmarkEnd w:id="43"/>
    </w:p>
    <w:p w14:paraId="0716C1BD" w14:textId="6F5309F5" w:rsidR="00BA079C" w:rsidRPr="00E75EA3" w:rsidRDefault="00BA079C">
      <w:pPr>
        <w:pStyle w:val="productlist-body0"/>
        <w:rPr>
          <w:rFonts w:asciiTheme="minorHAnsi" w:eastAsiaTheme="minorEastAsia" w:hAnsiTheme="minorHAnsi" w:cstheme="minorBidi"/>
          <w:lang w:bidi="ar-SA"/>
        </w:rPr>
      </w:pPr>
      <w:r w:rsidRPr="00E75EA3">
        <w:rPr>
          <w:rFonts w:asciiTheme="minorHAnsi" w:eastAsiaTheme="minorEastAsia" w:hAnsiTheme="minorHAnsi" w:cstheme="minorBidi"/>
          <w:lang w:bidi="ar-SA"/>
        </w:rPr>
        <w:t xml:space="preserve">Customer’s use of any Import/Export Service is conditioned upon its compliance with all instructions provided by </w:t>
      </w:r>
      <w:r w:rsidR="00BD045D" w:rsidRPr="00E75EA3">
        <w:rPr>
          <w:rFonts w:asciiTheme="minorHAnsi" w:eastAsiaTheme="minorEastAsia" w:hAnsiTheme="minorHAnsi" w:cstheme="minorBidi"/>
          <w:lang w:bidi="ar-SA"/>
        </w:rPr>
        <w:t xml:space="preserve">21Vianet </w:t>
      </w:r>
      <w:r w:rsidRPr="00E75EA3">
        <w:rPr>
          <w:rFonts w:asciiTheme="minorHAnsi" w:eastAsiaTheme="minorEastAsia" w:hAnsiTheme="minorHAnsi" w:cstheme="minorBidi"/>
          <w:lang w:bidi="ar-SA"/>
        </w:rPr>
        <w:t xml:space="preserve">regarding the preparation, treatment and shipment of physical media containing its data (“storage media”). Customer is solely responsible for ensuring the storage media and data are provided in compliance with all laws and regulations. </w:t>
      </w:r>
      <w:r w:rsidR="00FE5D48" w:rsidRPr="00E75EA3">
        <w:rPr>
          <w:rFonts w:asciiTheme="minorHAnsi" w:eastAsiaTheme="minorEastAsia" w:hAnsiTheme="minorHAnsi" w:cstheme="minorBidi"/>
          <w:lang w:bidi="ar-SA"/>
        </w:rPr>
        <w:t xml:space="preserve">21Vianet </w:t>
      </w:r>
      <w:r w:rsidRPr="00E75EA3">
        <w:rPr>
          <w:rFonts w:asciiTheme="minorHAnsi" w:eastAsiaTheme="minorEastAsia" w:hAnsiTheme="minorHAnsi" w:cstheme="minorBidi"/>
          <w:lang w:bidi="ar-SA"/>
        </w:rPr>
        <w:t xml:space="preserve">has no duty with respect to the storage media and no liability for lost, damaged or destroyed storage media. </w:t>
      </w:r>
    </w:p>
    <w:p w14:paraId="69C3AAED" w14:textId="25F93128" w:rsidR="00BA079C" w:rsidRPr="00E75EA3" w:rsidRDefault="00BA079C" w:rsidP="00C91713">
      <w:pPr>
        <w:pStyle w:val="ProductList-Body"/>
      </w:pPr>
    </w:p>
    <w:p w14:paraId="65F2A098" w14:textId="77777777" w:rsidR="00C84074" w:rsidRPr="00E75EA3" w:rsidRDefault="00C84074" w:rsidP="1A67E690">
      <w:pPr>
        <w:pStyle w:val="ProductList-SubSubSectionHeading"/>
        <w:outlineLvl w:val="1"/>
      </w:pPr>
      <w:bookmarkStart w:id="44" w:name="_Toc29979172"/>
      <w:bookmarkStart w:id="45" w:name="_Toc59181864"/>
      <w:bookmarkStart w:id="46" w:name="_Hlk512852734"/>
      <w:r w:rsidRPr="00E75EA3">
        <w:t>Font Components</w:t>
      </w:r>
      <w:bookmarkEnd w:id="44"/>
      <w:bookmarkEnd w:id="45"/>
    </w:p>
    <w:p w14:paraId="2807E2DA" w14:textId="77777777" w:rsidR="00C84074" w:rsidRPr="00E75EA3" w:rsidRDefault="00C84074" w:rsidP="1A67E690">
      <w:pPr>
        <w:pStyle w:val="ProductList-Body"/>
      </w:pPr>
      <w:r w:rsidRPr="00E75EA3">
        <w:t>While Customer uses an Online Service, Customer may use the fonts installed by that Online Service to display and print content. Customer may only embed fonts in content as permitted by the embedding restrictions in the fonts and temporarily download them to a printer or other output device to print content</w:t>
      </w:r>
      <w:bookmarkEnd w:id="46"/>
      <w:r w:rsidRPr="00E75EA3">
        <w:t>.</w:t>
      </w:r>
    </w:p>
    <w:p w14:paraId="63DF9F26" w14:textId="77777777" w:rsidR="00C84074" w:rsidRPr="00E75EA3" w:rsidRDefault="00C84074" w:rsidP="00AD5F09">
      <w:pPr>
        <w:pStyle w:val="ProductList-Body"/>
      </w:pPr>
    </w:p>
    <w:p w14:paraId="16DD8520" w14:textId="3561085C" w:rsidR="00003E20" w:rsidRPr="00E75EA3" w:rsidRDefault="00003E20" w:rsidP="1A67E690">
      <w:pPr>
        <w:pStyle w:val="ProductList-SubSubSectionHeading"/>
        <w:outlineLvl w:val="1"/>
      </w:pPr>
      <w:bookmarkStart w:id="47" w:name="_Toc29979173"/>
      <w:bookmarkStart w:id="48" w:name="_Toc59181865"/>
      <w:bookmarkStart w:id="49" w:name="NonMicrosoftProducts"/>
      <w:r w:rsidRPr="00E75EA3">
        <w:t>Changes to and Availability of the Online Services</w:t>
      </w:r>
      <w:bookmarkEnd w:id="47"/>
      <w:bookmarkEnd w:id="48"/>
    </w:p>
    <w:p w14:paraId="1FE7760A" w14:textId="7E53AF86" w:rsidR="00E17C8B" w:rsidRPr="00E75EA3" w:rsidRDefault="008600DA" w:rsidP="00E17C8B">
      <w:pPr>
        <w:pStyle w:val="ProductList-Body"/>
      </w:pPr>
      <w:r w:rsidRPr="00E75EA3">
        <w:t xml:space="preserve">21Vianet </w:t>
      </w:r>
      <w:r w:rsidR="00E17C8B" w:rsidRPr="00E75EA3">
        <w:t xml:space="preserve">may make commercially reasonable changes to each Online Service from time to time. </w:t>
      </w:r>
      <w:r w:rsidR="000D369C" w:rsidRPr="00E75EA3">
        <w:t>21Vianet</w:t>
      </w:r>
      <w:r w:rsidR="00E17C8B" w:rsidRPr="00E75EA3">
        <w:t xml:space="preserve"> may modify or terminate an Online Service in country where </w:t>
      </w:r>
      <w:r w:rsidR="00732A55" w:rsidRPr="00E75EA3">
        <w:t xml:space="preserve">21Vianet </w:t>
      </w:r>
      <w:r w:rsidR="00E17C8B" w:rsidRPr="00E75EA3">
        <w:t xml:space="preserve">is subject to a government regulation, obligation or other requirement that (1) is not generally applicable to businesses operating there, (2) presents a hardship for </w:t>
      </w:r>
      <w:r w:rsidR="000B348B" w:rsidRPr="00E75EA3">
        <w:t xml:space="preserve">21vianet </w:t>
      </w:r>
      <w:r w:rsidR="00E17C8B" w:rsidRPr="00E75EA3">
        <w:t xml:space="preserve">to continue operating the Online Service without modification, and/or (3) causes </w:t>
      </w:r>
      <w:r w:rsidR="002A7BB7" w:rsidRPr="00E75EA3">
        <w:t xml:space="preserve">21Vianet </w:t>
      </w:r>
      <w:r w:rsidR="00E17C8B" w:rsidRPr="00E75EA3">
        <w:t xml:space="preserve">to believe these terms or the Online Service may conflict with any such requirement or obligation.  If </w:t>
      </w:r>
      <w:r w:rsidR="0051432B" w:rsidRPr="00E75EA3">
        <w:t xml:space="preserve">21vianet </w:t>
      </w:r>
      <w:r w:rsidR="00E17C8B" w:rsidRPr="00E75EA3">
        <w:t xml:space="preserve">terminates an Online Service for regulatory reasons, Customers will receive a credit for any amount paid in advance for the period after termination. </w:t>
      </w:r>
    </w:p>
    <w:p w14:paraId="656ED92A" w14:textId="71CBFE75" w:rsidR="001850E3" w:rsidRDefault="00E17C8B" w:rsidP="004160B2">
      <w:pPr>
        <w:pStyle w:val="ProductList-Body"/>
        <w:spacing w:before="240"/>
      </w:pPr>
      <w:r w:rsidRPr="00E75EA3">
        <w:t>For information on availability, Customer may refer to</w:t>
      </w:r>
      <w:r w:rsidR="008C0CF0" w:rsidRPr="00E75EA3">
        <w:t xml:space="preserve"> the 21Vianet Online Services Product Availability</w:t>
      </w:r>
      <w:r w:rsidR="00F34B41">
        <w:t xml:space="preserve"> section</w:t>
      </w:r>
      <w:r w:rsidR="008C0CF0" w:rsidRPr="00E75EA3">
        <w:t>.</w:t>
      </w:r>
    </w:p>
    <w:p w14:paraId="0CA13C57" w14:textId="6B819646" w:rsidR="00913F1D" w:rsidRPr="00E75EA3" w:rsidRDefault="008C0CF0" w:rsidP="001850E3">
      <w:pPr>
        <w:pStyle w:val="ProductList-Body"/>
      </w:pPr>
      <w:r w:rsidRPr="00E75EA3">
        <w:t xml:space="preserve"> </w:t>
      </w:r>
    </w:p>
    <w:p w14:paraId="1B06C737" w14:textId="2F2DD716" w:rsidR="002D36D3" w:rsidRPr="00E75EA3" w:rsidRDefault="002D36D3" w:rsidP="00C91713">
      <w:pPr>
        <w:pStyle w:val="ProductList-SubSubSectionHeading"/>
        <w:outlineLvl w:val="1"/>
      </w:pPr>
      <w:bookmarkStart w:id="50" w:name="_Toc29979174"/>
      <w:bookmarkStart w:id="51" w:name="_Toc59181866"/>
      <w:r w:rsidRPr="00E75EA3">
        <w:t>State secret representation and warranty</w:t>
      </w:r>
      <w:r w:rsidRPr="00E75EA3">
        <w:rPr>
          <w:rFonts w:ascii="Segoe Pro" w:eastAsiaTheme="minorHAnsi" w:hAnsi="Segoe Pro" w:cs="Arial"/>
          <w:bCs/>
          <w:i/>
          <w:iCs/>
          <w:color w:val="000000" w:themeColor="text1"/>
          <w:sz w:val="24"/>
          <w:szCs w:val="26"/>
        </w:rPr>
        <w:t>.</w:t>
      </w:r>
      <w:bookmarkEnd w:id="50"/>
      <w:bookmarkEnd w:id="51"/>
      <w:r w:rsidRPr="00E75EA3">
        <w:t xml:space="preserve">  </w:t>
      </w:r>
    </w:p>
    <w:p w14:paraId="5BD99D05" w14:textId="39EDB442" w:rsidR="00913F1D" w:rsidRPr="00E75EA3" w:rsidRDefault="00073EB4" w:rsidP="001850E3">
      <w:pPr>
        <w:pStyle w:val="CommentText"/>
      </w:pPr>
      <w:r w:rsidRPr="00E75EA3">
        <w:rPr>
          <w:color w:val="000000" w:themeColor="text1"/>
          <w:sz w:val="18"/>
          <w:szCs w:val="18"/>
        </w:rPr>
        <w:t>Customer</w:t>
      </w:r>
      <w:r w:rsidR="002D36D3" w:rsidRPr="00E75EA3">
        <w:rPr>
          <w:color w:val="000000" w:themeColor="text1"/>
          <w:sz w:val="18"/>
          <w:szCs w:val="18"/>
        </w:rPr>
        <w:t xml:space="preserve"> represent</w:t>
      </w:r>
      <w:r w:rsidR="00E05D20" w:rsidRPr="00E75EA3">
        <w:rPr>
          <w:color w:val="000000" w:themeColor="text1"/>
          <w:sz w:val="18"/>
          <w:szCs w:val="18"/>
        </w:rPr>
        <w:t>s</w:t>
      </w:r>
      <w:r w:rsidR="002D36D3" w:rsidRPr="00E75EA3">
        <w:rPr>
          <w:color w:val="000000" w:themeColor="text1"/>
          <w:sz w:val="18"/>
          <w:szCs w:val="18"/>
        </w:rPr>
        <w:t xml:space="preserve"> and warrant</w:t>
      </w:r>
      <w:r w:rsidR="00E05D20" w:rsidRPr="00E75EA3">
        <w:rPr>
          <w:color w:val="000000" w:themeColor="text1"/>
          <w:sz w:val="18"/>
          <w:szCs w:val="18"/>
        </w:rPr>
        <w:t>s</w:t>
      </w:r>
      <w:r w:rsidR="002D36D3" w:rsidRPr="00E75EA3">
        <w:rPr>
          <w:color w:val="000000" w:themeColor="text1"/>
          <w:sz w:val="18"/>
          <w:szCs w:val="18"/>
        </w:rPr>
        <w:t xml:space="preserve"> that Customer Data does not include state secrets or, if any Customer Data does constitute state secrets, that </w:t>
      </w:r>
      <w:r w:rsidRPr="00E75EA3">
        <w:rPr>
          <w:color w:val="000000" w:themeColor="text1"/>
          <w:sz w:val="18"/>
          <w:szCs w:val="18"/>
        </w:rPr>
        <w:t>Customer</w:t>
      </w:r>
      <w:r w:rsidR="002D36D3" w:rsidRPr="00E75EA3">
        <w:rPr>
          <w:color w:val="000000" w:themeColor="text1"/>
          <w:sz w:val="18"/>
          <w:szCs w:val="18"/>
        </w:rPr>
        <w:t xml:space="preserve"> ha</w:t>
      </w:r>
      <w:r w:rsidR="00E05D20" w:rsidRPr="00E75EA3">
        <w:rPr>
          <w:color w:val="000000" w:themeColor="text1"/>
          <w:sz w:val="18"/>
          <w:szCs w:val="18"/>
        </w:rPr>
        <w:t>s</w:t>
      </w:r>
      <w:r w:rsidR="002D36D3" w:rsidRPr="00E75EA3">
        <w:rPr>
          <w:color w:val="000000" w:themeColor="text1"/>
          <w:sz w:val="18"/>
          <w:szCs w:val="18"/>
        </w:rPr>
        <w:t xml:space="preserve"> obtained necessary approvals to disclose those state secrets to </w:t>
      </w:r>
      <w:r w:rsidRPr="00E75EA3">
        <w:rPr>
          <w:color w:val="000000" w:themeColor="text1"/>
          <w:sz w:val="18"/>
          <w:szCs w:val="18"/>
        </w:rPr>
        <w:t>21Vianet</w:t>
      </w:r>
      <w:r w:rsidR="002D36D3" w:rsidRPr="00E75EA3">
        <w:rPr>
          <w:color w:val="000000" w:themeColor="text1"/>
          <w:sz w:val="18"/>
          <w:szCs w:val="18"/>
        </w:rPr>
        <w:t xml:space="preserve"> and </w:t>
      </w:r>
      <w:r w:rsidR="000F495E">
        <w:rPr>
          <w:color w:val="000000" w:themeColor="text1"/>
          <w:sz w:val="18"/>
          <w:szCs w:val="18"/>
        </w:rPr>
        <w:t>its</w:t>
      </w:r>
      <w:r w:rsidR="002D36D3" w:rsidRPr="00E75EA3">
        <w:rPr>
          <w:color w:val="000000" w:themeColor="text1"/>
          <w:sz w:val="18"/>
          <w:szCs w:val="18"/>
        </w:rPr>
        <w:t xml:space="preserve"> Affiliates, contractors and suppliers.</w:t>
      </w:r>
    </w:p>
    <w:p w14:paraId="552EC344" w14:textId="2F9AAC88" w:rsidR="00E613B5" w:rsidRPr="003548A6" w:rsidRDefault="00E613B5" w:rsidP="1A67E690">
      <w:pPr>
        <w:pStyle w:val="ProductList-SubSubSectionHeading"/>
        <w:outlineLvl w:val="1"/>
      </w:pPr>
      <w:bookmarkStart w:id="52" w:name="_Toc29979175"/>
      <w:bookmarkStart w:id="53" w:name="_Toc59181867"/>
      <w:r w:rsidRPr="003548A6">
        <w:t>Compliance with Laws</w:t>
      </w:r>
      <w:bookmarkEnd w:id="52"/>
      <w:bookmarkEnd w:id="53"/>
    </w:p>
    <w:p w14:paraId="0F16F177" w14:textId="16203654" w:rsidR="00814F68" w:rsidRPr="003548A6" w:rsidRDefault="00073EB4" w:rsidP="00814F68">
      <w:pPr>
        <w:rPr>
          <w:rFonts w:eastAsiaTheme="minorHAnsi"/>
          <w:color w:val="000000" w:themeColor="text1"/>
          <w:sz w:val="18"/>
          <w:szCs w:val="18"/>
        </w:rPr>
      </w:pPr>
      <w:r w:rsidRPr="003548A6">
        <w:rPr>
          <w:color w:val="000000" w:themeColor="text1"/>
          <w:sz w:val="18"/>
          <w:szCs w:val="18"/>
        </w:rPr>
        <w:t>21Vianet</w:t>
      </w:r>
      <w:r w:rsidR="00814F68" w:rsidRPr="003548A6">
        <w:rPr>
          <w:color w:val="000000" w:themeColor="text1"/>
          <w:sz w:val="18"/>
          <w:szCs w:val="18"/>
        </w:rPr>
        <w:t xml:space="preserve"> will comply with all laws </w:t>
      </w:r>
      <w:r w:rsidR="00642DDE" w:rsidRPr="003548A6">
        <w:rPr>
          <w:color w:val="000000" w:themeColor="text1"/>
          <w:sz w:val="18"/>
          <w:szCs w:val="18"/>
        </w:rPr>
        <w:t xml:space="preserve">and regulations </w:t>
      </w:r>
      <w:r w:rsidR="00814F68" w:rsidRPr="003548A6">
        <w:rPr>
          <w:color w:val="000000" w:themeColor="text1"/>
          <w:sz w:val="18"/>
          <w:szCs w:val="18"/>
        </w:rPr>
        <w:t xml:space="preserve">applicable to </w:t>
      </w:r>
      <w:r w:rsidR="00642DDE" w:rsidRPr="003548A6">
        <w:rPr>
          <w:color w:val="000000" w:themeColor="text1"/>
          <w:sz w:val="18"/>
          <w:szCs w:val="18"/>
        </w:rPr>
        <w:t xml:space="preserve">its </w:t>
      </w:r>
      <w:r w:rsidR="00814F68" w:rsidRPr="003548A6">
        <w:rPr>
          <w:color w:val="000000" w:themeColor="text1"/>
          <w:sz w:val="18"/>
          <w:szCs w:val="18"/>
        </w:rPr>
        <w:t xml:space="preserve">provision of the </w:t>
      </w:r>
      <w:r w:rsidR="00642DDE" w:rsidRPr="003548A6">
        <w:rPr>
          <w:color w:val="000000" w:themeColor="text1"/>
          <w:sz w:val="18"/>
          <w:szCs w:val="18"/>
        </w:rPr>
        <w:t xml:space="preserve">Online </w:t>
      </w:r>
      <w:r w:rsidR="00814F68" w:rsidRPr="003548A6">
        <w:rPr>
          <w:color w:val="000000" w:themeColor="text1"/>
          <w:sz w:val="18"/>
          <w:szCs w:val="18"/>
        </w:rPr>
        <w:t>Services, including applicable security breach notification laws, but not including any laws</w:t>
      </w:r>
      <w:r w:rsidR="00DC2CFD" w:rsidRPr="003548A6">
        <w:rPr>
          <w:color w:val="000000" w:themeColor="text1"/>
          <w:sz w:val="18"/>
          <w:szCs w:val="18"/>
        </w:rPr>
        <w:t xml:space="preserve"> or regulations</w:t>
      </w:r>
      <w:r w:rsidR="00814F68" w:rsidRPr="003548A6">
        <w:rPr>
          <w:color w:val="000000" w:themeColor="text1"/>
          <w:sz w:val="18"/>
          <w:szCs w:val="18"/>
        </w:rPr>
        <w:t xml:space="preserve"> applicable to </w:t>
      </w:r>
      <w:r w:rsidRPr="003548A6">
        <w:rPr>
          <w:color w:val="000000" w:themeColor="text1"/>
          <w:sz w:val="18"/>
          <w:szCs w:val="18"/>
        </w:rPr>
        <w:t>Customer</w:t>
      </w:r>
      <w:r w:rsidR="00814F68" w:rsidRPr="003548A6">
        <w:rPr>
          <w:color w:val="000000" w:themeColor="text1"/>
          <w:sz w:val="18"/>
          <w:szCs w:val="18"/>
        </w:rPr>
        <w:t xml:space="preserve"> or </w:t>
      </w:r>
      <w:r w:rsidR="00E05D20" w:rsidRPr="003548A6">
        <w:rPr>
          <w:color w:val="000000" w:themeColor="text1"/>
          <w:sz w:val="18"/>
          <w:szCs w:val="18"/>
        </w:rPr>
        <w:t xml:space="preserve">Customer’s  </w:t>
      </w:r>
      <w:r w:rsidR="00814F68" w:rsidRPr="003548A6">
        <w:rPr>
          <w:color w:val="000000" w:themeColor="text1"/>
          <w:sz w:val="18"/>
          <w:szCs w:val="18"/>
        </w:rPr>
        <w:t xml:space="preserve">industry that are not generally applicable to information technology services providers.  </w:t>
      </w:r>
      <w:r w:rsidRPr="003548A6">
        <w:rPr>
          <w:color w:val="000000" w:themeColor="text1"/>
          <w:sz w:val="18"/>
          <w:szCs w:val="18"/>
        </w:rPr>
        <w:t>Customer</w:t>
      </w:r>
      <w:r w:rsidR="00814F68" w:rsidRPr="003548A6">
        <w:rPr>
          <w:color w:val="000000" w:themeColor="text1"/>
          <w:sz w:val="18"/>
          <w:szCs w:val="18"/>
        </w:rPr>
        <w:t xml:space="preserve"> will comply with all laws applicable to Customer Data and use of the</w:t>
      </w:r>
      <w:r w:rsidR="00DF663C" w:rsidRPr="003548A6">
        <w:rPr>
          <w:color w:val="000000" w:themeColor="text1"/>
          <w:sz w:val="18"/>
          <w:szCs w:val="18"/>
        </w:rPr>
        <w:t xml:space="preserve"> Online</w:t>
      </w:r>
      <w:r w:rsidR="00814F68" w:rsidRPr="003548A6">
        <w:rPr>
          <w:color w:val="000000" w:themeColor="text1"/>
          <w:sz w:val="18"/>
          <w:szCs w:val="18"/>
        </w:rPr>
        <w:t xml:space="preserve"> Services.</w:t>
      </w:r>
    </w:p>
    <w:p w14:paraId="7E3A096A" w14:textId="41126210" w:rsidR="00814F68" w:rsidRPr="00E75EA3" w:rsidRDefault="00073EB4" w:rsidP="00814F68">
      <w:pPr>
        <w:rPr>
          <w:rFonts w:eastAsiaTheme="minorHAnsi"/>
          <w:color w:val="000000" w:themeColor="text1"/>
          <w:sz w:val="18"/>
          <w:szCs w:val="18"/>
        </w:rPr>
      </w:pPr>
      <w:r w:rsidRPr="003548A6">
        <w:rPr>
          <w:color w:val="000000" w:themeColor="text1"/>
          <w:sz w:val="18"/>
          <w:szCs w:val="18"/>
        </w:rPr>
        <w:t>Customer</w:t>
      </w:r>
      <w:r w:rsidR="00814F68" w:rsidRPr="003548A6">
        <w:rPr>
          <w:color w:val="000000" w:themeColor="text1"/>
          <w:sz w:val="18"/>
          <w:szCs w:val="18"/>
        </w:rPr>
        <w:t xml:space="preserve"> acknowledge</w:t>
      </w:r>
      <w:r w:rsidRPr="003548A6">
        <w:rPr>
          <w:color w:val="000000" w:themeColor="text1"/>
          <w:sz w:val="18"/>
          <w:szCs w:val="18"/>
        </w:rPr>
        <w:t>s</w:t>
      </w:r>
      <w:r w:rsidR="00814F68" w:rsidRPr="003548A6">
        <w:rPr>
          <w:color w:val="000000" w:themeColor="text1"/>
          <w:sz w:val="18"/>
          <w:szCs w:val="18"/>
        </w:rPr>
        <w:t xml:space="preserve"> that under Chinese regulations</w:t>
      </w:r>
      <w:r w:rsidR="00814F68" w:rsidRPr="004E635E">
        <w:rPr>
          <w:color w:val="000000" w:themeColor="text1"/>
          <w:sz w:val="18"/>
          <w:szCs w:val="18"/>
        </w:rPr>
        <w:t>:</w:t>
      </w:r>
    </w:p>
    <w:p w14:paraId="138827A3" w14:textId="77777777" w:rsidR="00814F68" w:rsidRPr="00E75EA3" w:rsidRDefault="00814F68" w:rsidP="00201184">
      <w:pPr>
        <w:pStyle w:val="ListParagraph"/>
        <w:numPr>
          <w:ilvl w:val="0"/>
          <w:numId w:val="7"/>
        </w:numPr>
        <w:tabs>
          <w:tab w:val="num" w:pos="360"/>
        </w:tabs>
        <w:spacing w:before="120" w:after="0" w:line="240" w:lineRule="auto"/>
        <w:ind w:left="1080"/>
        <w:jc w:val="both"/>
        <w:rPr>
          <w:color w:val="000000" w:themeColor="text1"/>
          <w:sz w:val="18"/>
          <w:szCs w:val="18"/>
        </w:rPr>
      </w:pPr>
      <w:r w:rsidRPr="00E75EA3">
        <w:rPr>
          <w:color w:val="000000" w:themeColor="text1"/>
          <w:sz w:val="18"/>
          <w:szCs w:val="18"/>
        </w:rPr>
        <w:lastRenderedPageBreak/>
        <w:t>An Internet information service provider shall not produce, reproduce, publish or disseminate information that includes the following content (“</w:t>
      </w:r>
      <w:r w:rsidRPr="00E75EA3">
        <w:rPr>
          <w:bCs/>
          <w:color w:val="000000" w:themeColor="text1"/>
          <w:sz w:val="18"/>
          <w:szCs w:val="18"/>
        </w:rPr>
        <w:t>Prohibited Content</w:t>
      </w:r>
      <w:r w:rsidRPr="00E75EA3">
        <w:rPr>
          <w:color w:val="000000" w:themeColor="text1"/>
          <w:sz w:val="18"/>
          <w:szCs w:val="18"/>
        </w:rPr>
        <w:t>”).  Prohibited Content is content that:</w:t>
      </w:r>
    </w:p>
    <w:p w14:paraId="69656311" w14:textId="77777777" w:rsidR="00814F68" w:rsidRPr="006B36D3" w:rsidRDefault="00814F68" w:rsidP="006B36D3">
      <w:pPr>
        <w:pStyle w:val="ProductList-Body"/>
        <w:numPr>
          <w:ilvl w:val="1"/>
          <w:numId w:val="1"/>
        </w:numPr>
        <w:spacing w:before="40"/>
      </w:pPr>
      <w:r w:rsidRPr="006B36D3">
        <w:t>is against the basic principles determined by the Constitution;</w:t>
      </w:r>
    </w:p>
    <w:p w14:paraId="71966E9F" w14:textId="77777777" w:rsidR="00814F68" w:rsidRPr="006B36D3" w:rsidRDefault="00814F68" w:rsidP="006B36D3">
      <w:pPr>
        <w:pStyle w:val="ProductList-Body"/>
        <w:numPr>
          <w:ilvl w:val="1"/>
          <w:numId w:val="1"/>
        </w:numPr>
        <w:spacing w:before="40"/>
      </w:pPr>
      <w:r w:rsidRPr="006B36D3">
        <w:t>impairs national security, divulges State secrets, subverts State sovereignty or jeopardizes national unity;</w:t>
      </w:r>
    </w:p>
    <w:p w14:paraId="331EB5BC" w14:textId="77777777" w:rsidR="00814F68" w:rsidRPr="006B36D3" w:rsidRDefault="00814F68" w:rsidP="006B36D3">
      <w:pPr>
        <w:pStyle w:val="ProductList-Body"/>
        <w:numPr>
          <w:ilvl w:val="1"/>
          <w:numId w:val="1"/>
        </w:numPr>
        <w:spacing w:before="40"/>
      </w:pPr>
      <w:r w:rsidRPr="006B36D3">
        <w:t>damages the reputation and interests of the State;</w:t>
      </w:r>
    </w:p>
    <w:p w14:paraId="3C2EBD65" w14:textId="77777777" w:rsidR="00814F68" w:rsidRPr="006B36D3" w:rsidRDefault="00814F68" w:rsidP="006B36D3">
      <w:pPr>
        <w:pStyle w:val="ProductList-Body"/>
        <w:numPr>
          <w:ilvl w:val="1"/>
          <w:numId w:val="1"/>
        </w:numPr>
        <w:spacing w:before="40"/>
      </w:pPr>
      <w:r w:rsidRPr="006B36D3">
        <w:t>incites ethnic hostility and ethnic discrimination or jeopardizes unity among ethnic groups;</w:t>
      </w:r>
    </w:p>
    <w:p w14:paraId="6824AC32" w14:textId="77777777" w:rsidR="00814F68" w:rsidRPr="006B36D3" w:rsidRDefault="00814F68" w:rsidP="006B36D3">
      <w:pPr>
        <w:pStyle w:val="ProductList-Body"/>
        <w:numPr>
          <w:ilvl w:val="1"/>
          <w:numId w:val="1"/>
        </w:numPr>
        <w:spacing w:before="40"/>
      </w:pPr>
      <w:r w:rsidRPr="006B36D3">
        <w:t>damages State religious policies or that advocates sects or feudal superstitions;</w:t>
      </w:r>
    </w:p>
    <w:p w14:paraId="61EEF891" w14:textId="77777777" w:rsidR="00814F68" w:rsidRPr="006B36D3" w:rsidRDefault="00814F68" w:rsidP="006B36D3">
      <w:pPr>
        <w:pStyle w:val="ProductList-Body"/>
        <w:numPr>
          <w:ilvl w:val="1"/>
          <w:numId w:val="1"/>
        </w:numPr>
        <w:spacing w:before="40"/>
      </w:pPr>
      <w:r w:rsidRPr="006B36D3">
        <w:t>disseminates rumors, disrupts the social order or damages social stability;</w:t>
      </w:r>
    </w:p>
    <w:p w14:paraId="27C2BCED" w14:textId="77777777" w:rsidR="00814F68" w:rsidRPr="006B36D3" w:rsidRDefault="00814F68" w:rsidP="006B36D3">
      <w:pPr>
        <w:pStyle w:val="ProductList-Body"/>
        <w:numPr>
          <w:ilvl w:val="1"/>
          <w:numId w:val="1"/>
        </w:numPr>
        <w:spacing w:before="40"/>
      </w:pPr>
      <w:r w:rsidRPr="006B36D3">
        <w:t>disseminates obscenity, pornography, gambling, violence, homicide and terror, or that incites crime;</w:t>
      </w:r>
    </w:p>
    <w:p w14:paraId="74D6994D" w14:textId="77777777" w:rsidR="00814F68" w:rsidRPr="006B36D3" w:rsidRDefault="00814F68" w:rsidP="006B36D3">
      <w:pPr>
        <w:pStyle w:val="ProductList-Body"/>
        <w:numPr>
          <w:ilvl w:val="1"/>
          <w:numId w:val="1"/>
        </w:numPr>
        <w:spacing w:before="40"/>
      </w:pPr>
      <w:r w:rsidRPr="006B36D3">
        <w:t>insults or slanders others or that infringes their lawful rights and interests; and</w:t>
      </w:r>
    </w:p>
    <w:p w14:paraId="7BF6EB6A" w14:textId="77777777" w:rsidR="00B6694A" w:rsidRDefault="00814F68" w:rsidP="002C7DC4">
      <w:pPr>
        <w:pStyle w:val="ProductList-Body"/>
        <w:numPr>
          <w:ilvl w:val="1"/>
          <w:numId w:val="1"/>
        </w:numPr>
        <w:spacing w:before="40"/>
      </w:pPr>
      <w:r w:rsidRPr="006B36D3">
        <w:t>is otherwise prohibited by laws or administrative regulations.</w:t>
      </w:r>
    </w:p>
    <w:p w14:paraId="66D65695" w14:textId="18D9F0C8" w:rsidR="00814F68" w:rsidRPr="002C7DC4" w:rsidRDefault="00814F68" w:rsidP="00B6694A">
      <w:pPr>
        <w:pStyle w:val="ProductList-Body"/>
        <w:numPr>
          <w:ilvl w:val="0"/>
          <w:numId w:val="1"/>
        </w:numPr>
        <w:spacing w:before="40"/>
      </w:pPr>
      <w:r w:rsidRPr="002C7DC4">
        <w:rPr>
          <w:color w:val="000000" w:themeColor="text1"/>
          <w:szCs w:val="18"/>
        </w:rPr>
        <w:t>If an Internet information service provider discovers that information distributed on its website falls within the scope of the Prohibited Content, it shall promptly terminate the distribution, keep relevant records, and report to the relevant authorities</w:t>
      </w:r>
      <w:r w:rsidRPr="002C7DC4">
        <w:rPr>
          <w:rFonts w:cs="Arial"/>
          <w:color w:val="000000" w:themeColor="text1"/>
          <w:szCs w:val="18"/>
        </w:rPr>
        <w:t>.</w:t>
      </w:r>
    </w:p>
    <w:p w14:paraId="17690C53" w14:textId="77777777" w:rsidR="00B6694A" w:rsidRDefault="00073EB4" w:rsidP="00B6694A">
      <w:pPr>
        <w:keepNext/>
        <w:spacing w:before="240"/>
        <w:rPr>
          <w:color w:val="000000" w:themeColor="text1"/>
          <w:sz w:val="18"/>
          <w:szCs w:val="18"/>
        </w:rPr>
      </w:pPr>
      <w:r w:rsidRPr="00E75EA3">
        <w:rPr>
          <w:color w:val="000000" w:themeColor="text1"/>
          <w:sz w:val="18"/>
          <w:szCs w:val="18"/>
        </w:rPr>
        <w:t xml:space="preserve">Customer </w:t>
      </w:r>
      <w:r w:rsidR="00814F68" w:rsidRPr="00E75EA3">
        <w:rPr>
          <w:color w:val="000000" w:themeColor="text1"/>
          <w:sz w:val="18"/>
          <w:szCs w:val="18"/>
        </w:rPr>
        <w:t>further agree</w:t>
      </w:r>
      <w:r w:rsidRPr="00E75EA3">
        <w:rPr>
          <w:color w:val="000000" w:themeColor="text1"/>
          <w:sz w:val="18"/>
          <w:szCs w:val="18"/>
        </w:rPr>
        <w:t>s</w:t>
      </w:r>
      <w:r w:rsidR="00814F68" w:rsidRPr="00E75EA3">
        <w:rPr>
          <w:color w:val="000000" w:themeColor="text1"/>
          <w:sz w:val="18"/>
          <w:szCs w:val="18"/>
        </w:rPr>
        <w:t>:</w:t>
      </w:r>
    </w:p>
    <w:p w14:paraId="4D94E183" w14:textId="77777777" w:rsidR="00B6694A" w:rsidRPr="00B6694A" w:rsidRDefault="00814F68" w:rsidP="00201184">
      <w:pPr>
        <w:pStyle w:val="ListParagraph"/>
        <w:keepNext/>
        <w:numPr>
          <w:ilvl w:val="0"/>
          <w:numId w:val="15"/>
        </w:numPr>
        <w:spacing w:before="240"/>
        <w:rPr>
          <w:rFonts w:eastAsiaTheme="minorHAnsi"/>
          <w:color w:val="000000" w:themeColor="text1"/>
          <w:sz w:val="18"/>
          <w:szCs w:val="18"/>
        </w:rPr>
      </w:pPr>
      <w:r w:rsidRPr="00B6694A">
        <w:rPr>
          <w:color w:val="000000" w:themeColor="text1"/>
          <w:sz w:val="18"/>
          <w:szCs w:val="18"/>
        </w:rPr>
        <w:t xml:space="preserve">If the business or organization </w:t>
      </w:r>
      <w:r w:rsidR="00073EB4" w:rsidRPr="00B6694A">
        <w:rPr>
          <w:color w:val="000000" w:themeColor="text1"/>
          <w:sz w:val="18"/>
          <w:szCs w:val="18"/>
        </w:rPr>
        <w:t>Customer</w:t>
      </w:r>
      <w:r w:rsidRPr="00B6694A">
        <w:rPr>
          <w:color w:val="000000" w:themeColor="text1"/>
          <w:sz w:val="18"/>
          <w:szCs w:val="18"/>
        </w:rPr>
        <w:t xml:space="preserve"> operate</w:t>
      </w:r>
      <w:r w:rsidR="00857788" w:rsidRPr="00B6694A">
        <w:rPr>
          <w:color w:val="000000" w:themeColor="text1"/>
          <w:sz w:val="18"/>
          <w:szCs w:val="18"/>
        </w:rPr>
        <w:t>s</w:t>
      </w:r>
      <w:r w:rsidRPr="00B6694A">
        <w:rPr>
          <w:color w:val="000000" w:themeColor="text1"/>
          <w:sz w:val="18"/>
          <w:szCs w:val="18"/>
        </w:rPr>
        <w:t xml:space="preserve"> by using the </w:t>
      </w:r>
      <w:r w:rsidR="00390F66" w:rsidRPr="00B6694A">
        <w:rPr>
          <w:color w:val="000000" w:themeColor="text1"/>
          <w:sz w:val="18"/>
          <w:szCs w:val="18"/>
        </w:rPr>
        <w:t xml:space="preserve">Online </w:t>
      </w:r>
      <w:r w:rsidRPr="00B6694A">
        <w:rPr>
          <w:color w:val="000000" w:themeColor="text1"/>
          <w:sz w:val="18"/>
          <w:szCs w:val="18"/>
        </w:rPr>
        <w:t xml:space="preserve">Services is subject to permit or approval by related governmental authorities, </w:t>
      </w:r>
      <w:r w:rsidR="00073EB4" w:rsidRPr="00B6694A">
        <w:rPr>
          <w:color w:val="000000" w:themeColor="text1"/>
          <w:sz w:val="18"/>
          <w:szCs w:val="18"/>
        </w:rPr>
        <w:t>Customer</w:t>
      </w:r>
      <w:r w:rsidRPr="00B6694A">
        <w:rPr>
          <w:rFonts w:eastAsia="Times New Roman" w:cs="Arial"/>
          <w:color w:val="000000" w:themeColor="text1"/>
          <w:sz w:val="18"/>
          <w:szCs w:val="18"/>
        </w:rPr>
        <w:t xml:space="preserve"> will obtain such related permi</w:t>
      </w:r>
      <w:r w:rsidRPr="00B6694A">
        <w:rPr>
          <w:rFonts w:cs="Arial"/>
          <w:color w:val="000000" w:themeColor="text1"/>
          <w:sz w:val="18"/>
          <w:szCs w:val="18"/>
        </w:rPr>
        <w:t>t</w:t>
      </w:r>
      <w:r w:rsidRPr="00B6694A">
        <w:rPr>
          <w:rFonts w:eastAsia="Times New Roman" w:cs="Arial"/>
          <w:color w:val="000000" w:themeColor="text1"/>
          <w:sz w:val="18"/>
          <w:szCs w:val="18"/>
        </w:rPr>
        <w:t xml:space="preserve"> or approval, including </w:t>
      </w:r>
      <w:r w:rsidRPr="00B6694A">
        <w:rPr>
          <w:rFonts w:cs="Arial"/>
          <w:color w:val="000000" w:themeColor="text1"/>
          <w:sz w:val="18"/>
          <w:szCs w:val="18"/>
        </w:rPr>
        <w:t>without limitation:</w:t>
      </w:r>
    </w:p>
    <w:p w14:paraId="33E7F420" w14:textId="77777777" w:rsidR="00B6694A" w:rsidRPr="00B6694A" w:rsidRDefault="00814F68" w:rsidP="00201184">
      <w:pPr>
        <w:pStyle w:val="ListParagraph"/>
        <w:keepNext/>
        <w:numPr>
          <w:ilvl w:val="1"/>
          <w:numId w:val="15"/>
        </w:numPr>
        <w:spacing w:before="240"/>
        <w:rPr>
          <w:rFonts w:eastAsiaTheme="minorHAnsi"/>
          <w:color w:val="000000" w:themeColor="text1"/>
          <w:sz w:val="18"/>
          <w:szCs w:val="18"/>
        </w:rPr>
      </w:pPr>
      <w:r w:rsidRPr="00B6694A">
        <w:rPr>
          <w:rFonts w:cs="Arial"/>
          <w:color w:val="000000" w:themeColor="text1"/>
          <w:sz w:val="18"/>
          <w:szCs w:val="18"/>
        </w:rPr>
        <w:t>i</w:t>
      </w:r>
      <w:r w:rsidRPr="00B6694A">
        <w:rPr>
          <w:rFonts w:eastAsia="Times New Roman" w:cs="Arial"/>
          <w:color w:val="000000" w:themeColor="text1"/>
          <w:sz w:val="18"/>
          <w:szCs w:val="18"/>
        </w:rPr>
        <w:t xml:space="preserve">f </w:t>
      </w:r>
      <w:r w:rsidR="00073EB4" w:rsidRPr="00B6694A">
        <w:rPr>
          <w:rFonts w:eastAsia="Times New Roman" w:cs="Arial"/>
          <w:color w:val="000000" w:themeColor="text1"/>
          <w:sz w:val="18"/>
          <w:szCs w:val="18"/>
        </w:rPr>
        <w:t>Customer’s</w:t>
      </w:r>
      <w:r w:rsidRPr="00B6694A">
        <w:rPr>
          <w:rFonts w:eastAsia="Times New Roman" w:cs="Arial"/>
          <w:color w:val="000000" w:themeColor="text1"/>
          <w:sz w:val="18"/>
          <w:szCs w:val="18"/>
        </w:rPr>
        <w:t xml:space="preserve"> website provides non-operational </w:t>
      </w:r>
      <w:r w:rsidRPr="00B6694A">
        <w:rPr>
          <w:rFonts w:cs="Arial"/>
          <w:color w:val="000000" w:themeColor="text1"/>
          <w:sz w:val="18"/>
          <w:szCs w:val="18"/>
        </w:rPr>
        <w:t>I</w:t>
      </w:r>
      <w:r w:rsidRPr="00B6694A">
        <w:rPr>
          <w:rFonts w:eastAsia="Times New Roman" w:cs="Arial"/>
          <w:color w:val="000000" w:themeColor="text1"/>
          <w:sz w:val="18"/>
          <w:szCs w:val="18"/>
        </w:rPr>
        <w:t>nternet information services,</w:t>
      </w:r>
      <w:r w:rsidRPr="00B6694A">
        <w:rPr>
          <w:rFonts w:eastAsia="Times New Roman" w:cs="Arial"/>
          <w:sz w:val="18"/>
          <w:szCs w:val="18"/>
        </w:rPr>
        <w:t xml:space="preserve"> </w:t>
      </w:r>
      <w:r w:rsidR="00073EB4" w:rsidRPr="00B6694A">
        <w:rPr>
          <w:sz w:val="18"/>
          <w:szCs w:val="18"/>
        </w:rPr>
        <w:t>Customer</w:t>
      </w:r>
      <w:r w:rsidRPr="00B6694A">
        <w:rPr>
          <w:rFonts w:eastAsia="Times New Roman" w:cs="Arial"/>
          <w:sz w:val="18"/>
          <w:szCs w:val="18"/>
        </w:rPr>
        <w:t xml:space="preserve"> </w:t>
      </w:r>
      <w:r w:rsidRPr="00B6694A">
        <w:rPr>
          <w:rFonts w:cs="Arial"/>
          <w:color w:val="000000" w:themeColor="text1"/>
          <w:sz w:val="18"/>
          <w:szCs w:val="18"/>
        </w:rPr>
        <w:t>will</w:t>
      </w:r>
      <w:r w:rsidRPr="00B6694A">
        <w:rPr>
          <w:rFonts w:eastAsia="Times New Roman" w:cs="Arial"/>
          <w:color w:val="000000" w:themeColor="text1"/>
          <w:sz w:val="18"/>
          <w:szCs w:val="18"/>
        </w:rPr>
        <w:t xml:space="preserve"> </w:t>
      </w:r>
      <w:r w:rsidRPr="00B6694A">
        <w:rPr>
          <w:rFonts w:cs="Arial"/>
          <w:color w:val="000000" w:themeColor="text1"/>
          <w:sz w:val="18"/>
          <w:szCs w:val="18"/>
        </w:rPr>
        <w:t xml:space="preserve">make the filing </w:t>
      </w:r>
      <w:r w:rsidRPr="00B6694A">
        <w:rPr>
          <w:rFonts w:eastAsia="Times New Roman" w:cs="Arial"/>
          <w:color w:val="000000" w:themeColor="text1"/>
          <w:sz w:val="18"/>
          <w:szCs w:val="18"/>
        </w:rPr>
        <w:t>for the non-operational website</w:t>
      </w:r>
      <w:r w:rsidRPr="00B6694A">
        <w:rPr>
          <w:rFonts w:cs="Arial"/>
          <w:color w:val="000000" w:themeColor="text1"/>
          <w:sz w:val="18"/>
          <w:szCs w:val="18"/>
        </w:rPr>
        <w:t xml:space="preserve"> with</w:t>
      </w:r>
      <w:r w:rsidRPr="00B6694A">
        <w:rPr>
          <w:rFonts w:eastAsia="Times New Roman" w:cs="Arial"/>
          <w:color w:val="000000" w:themeColor="text1"/>
          <w:sz w:val="18"/>
          <w:szCs w:val="18"/>
        </w:rPr>
        <w:t xml:space="preserve"> the </w:t>
      </w:r>
      <w:r w:rsidRPr="00B6694A">
        <w:rPr>
          <w:rFonts w:cs="Arial"/>
          <w:color w:val="000000" w:themeColor="text1"/>
          <w:sz w:val="18"/>
          <w:szCs w:val="18"/>
        </w:rPr>
        <w:t>governmental authority; and</w:t>
      </w:r>
    </w:p>
    <w:p w14:paraId="4C8DFE65" w14:textId="4F1D58E4" w:rsidR="00814F68" w:rsidRPr="00B6694A" w:rsidRDefault="00814F68" w:rsidP="00201184">
      <w:pPr>
        <w:pStyle w:val="ListParagraph"/>
        <w:keepNext/>
        <w:numPr>
          <w:ilvl w:val="1"/>
          <w:numId w:val="15"/>
        </w:numPr>
        <w:spacing w:before="240"/>
        <w:rPr>
          <w:rFonts w:eastAsiaTheme="minorHAnsi"/>
          <w:color w:val="000000" w:themeColor="text1"/>
          <w:sz w:val="18"/>
          <w:szCs w:val="18"/>
        </w:rPr>
      </w:pPr>
      <w:r w:rsidRPr="00B6694A">
        <w:rPr>
          <w:rFonts w:cs="Arial"/>
          <w:color w:val="000000" w:themeColor="text1"/>
          <w:sz w:val="18"/>
          <w:szCs w:val="18"/>
        </w:rPr>
        <w:t>i</w:t>
      </w:r>
      <w:r w:rsidRPr="00B6694A">
        <w:rPr>
          <w:rFonts w:eastAsia="Times New Roman" w:cs="Arial"/>
          <w:color w:val="000000" w:themeColor="text1"/>
          <w:sz w:val="18"/>
          <w:szCs w:val="18"/>
        </w:rPr>
        <w:t xml:space="preserve">f </w:t>
      </w:r>
      <w:r w:rsidR="00073EB4" w:rsidRPr="00B6694A">
        <w:rPr>
          <w:rFonts w:eastAsia="Times New Roman" w:cs="Arial"/>
          <w:color w:val="000000" w:themeColor="text1"/>
          <w:sz w:val="18"/>
          <w:szCs w:val="18"/>
        </w:rPr>
        <w:t>Customer‘s</w:t>
      </w:r>
      <w:r w:rsidRPr="00B6694A">
        <w:rPr>
          <w:rFonts w:eastAsia="Times New Roman" w:cs="Arial"/>
          <w:color w:val="000000" w:themeColor="text1"/>
          <w:sz w:val="18"/>
          <w:szCs w:val="18"/>
        </w:rPr>
        <w:t xml:space="preserve"> website provides operational </w:t>
      </w:r>
      <w:r w:rsidRPr="00B6694A">
        <w:rPr>
          <w:rFonts w:cs="Arial"/>
          <w:color w:val="000000" w:themeColor="text1"/>
          <w:sz w:val="18"/>
          <w:szCs w:val="18"/>
        </w:rPr>
        <w:t>I</w:t>
      </w:r>
      <w:r w:rsidRPr="00B6694A">
        <w:rPr>
          <w:rFonts w:eastAsia="Times New Roman" w:cs="Arial"/>
          <w:color w:val="000000" w:themeColor="text1"/>
          <w:sz w:val="18"/>
          <w:szCs w:val="18"/>
        </w:rPr>
        <w:t xml:space="preserve">nternet information services, </w:t>
      </w:r>
      <w:r w:rsidR="00473241" w:rsidRPr="00B6694A">
        <w:rPr>
          <w:color w:val="000000" w:themeColor="text1"/>
          <w:sz w:val="18"/>
          <w:szCs w:val="18"/>
        </w:rPr>
        <w:t>Customer</w:t>
      </w:r>
      <w:r w:rsidR="00554325" w:rsidRPr="00B6694A">
        <w:rPr>
          <w:color w:val="000000" w:themeColor="text1"/>
          <w:sz w:val="18"/>
          <w:szCs w:val="18"/>
        </w:rPr>
        <w:t xml:space="preserve"> </w:t>
      </w:r>
      <w:r w:rsidRPr="00B6694A">
        <w:rPr>
          <w:rFonts w:eastAsia="Times New Roman" w:cs="Arial"/>
          <w:color w:val="000000" w:themeColor="text1"/>
          <w:sz w:val="18"/>
          <w:szCs w:val="18"/>
        </w:rPr>
        <w:t xml:space="preserve">will obtain the </w:t>
      </w:r>
      <w:r w:rsidRPr="00B6694A">
        <w:rPr>
          <w:rFonts w:cs="Arial"/>
          <w:color w:val="000000" w:themeColor="text1"/>
          <w:sz w:val="18"/>
          <w:szCs w:val="18"/>
        </w:rPr>
        <w:t>VAT permit</w:t>
      </w:r>
      <w:r w:rsidRPr="00B6694A">
        <w:rPr>
          <w:rFonts w:eastAsia="Times New Roman" w:cs="Arial"/>
          <w:color w:val="000000" w:themeColor="text1"/>
          <w:sz w:val="18"/>
          <w:szCs w:val="18"/>
        </w:rPr>
        <w:t xml:space="preserve"> for operational website from the </w:t>
      </w:r>
      <w:r w:rsidRPr="00B6694A">
        <w:rPr>
          <w:rFonts w:cs="Arial"/>
          <w:color w:val="000000" w:themeColor="text1"/>
          <w:sz w:val="18"/>
          <w:szCs w:val="18"/>
        </w:rPr>
        <w:t>governmental authority.</w:t>
      </w:r>
    </w:p>
    <w:p w14:paraId="7E653929" w14:textId="55B093AD" w:rsidR="00814F68" w:rsidRPr="003548A6" w:rsidRDefault="00814F68" w:rsidP="00201184">
      <w:pPr>
        <w:pStyle w:val="ListParagraph"/>
        <w:numPr>
          <w:ilvl w:val="0"/>
          <w:numId w:val="7"/>
        </w:numPr>
        <w:tabs>
          <w:tab w:val="clear" w:pos="720"/>
        </w:tabs>
        <w:spacing w:before="120" w:after="0" w:line="240" w:lineRule="auto"/>
        <w:ind w:hanging="360"/>
        <w:jc w:val="both"/>
        <w:rPr>
          <w:color w:val="000000" w:themeColor="text1"/>
          <w:sz w:val="18"/>
          <w:szCs w:val="18"/>
        </w:rPr>
      </w:pPr>
      <w:r w:rsidRPr="003548A6">
        <w:rPr>
          <w:color w:val="000000" w:themeColor="text1"/>
          <w:sz w:val="18"/>
          <w:szCs w:val="18"/>
        </w:rPr>
        <w:t xml:space="preserve">If </w:t>
      </w:r>
      <w:r w:rsidR="00473241" w:rsidRPr="003548A6">
        <w:rPr>
          <w:color w:val="000000" w:themeColor="text1"/>
          <w:sz w:val="18"/>
          <w:szCs w:val="18"/>
        </w:rPr>
        <w:t>Customer</w:t>
      </w:r>
      <w:r w:rsidR="00473241" w:rsidRPr="003548A6" w:rsidDel="00473241">
        <w:rPr>
          <w:color w:val="000000" w:themeColor="text1"/>
          <w:sz w:val="18"/>
          <w:szCs w:val="18"/>
        </w:rPr>
        <w:t xml:space="preserve"> </w:t>
      </w:r>
      <w:r w:rsidR="00473241" w:rsidRPr="003548A6">
        <w:rPr>
          <w:color w:val="000000" w:themeColor="text1"/>
          <w:sz w:val="18"/>
          <w:szCs w:val="18"/>
        </w:rPr>
        <w:t>is</w:t>
      </w:r>
      <w:r w:rsidR="00554325" w:rsidRPr="003548A6">
        <w:rPr>
          <w:color w:val="000000" w:themeColor="text1"/>
          <w:sz w:val="18"/>
          <w:szCs w:val="18"/>
        </w:rPr>
        <w:t xml:space="preserve"> </w:t>
      </w:r>
      <w:r w:rsidRPr="003548A6">
        <w:rPr>
          <w:color w:val="000000" w:themeColor="text1"/>
          <w:sz w:val="18"/>
          <w:szCs w:val="18"/>
        </w:rPr>
        <w:t xml:space="preserve">an Internet information service provider using </w:t>
      </w:r>
      <w:r w:rsidR="00390F66" w:rsidRPr="003548A6">
        <w:rPr>
          <w:color w:val="000000" w:themeColor="text1"/>
          <w:sz w:val="18"/>
          <w:szCs w:val="18"/>
        </w:rPr>
        <w:t xml:space="preserve">Online </w:t>
      </w:r>
      <w:r w:rsidRPr="003548A6">
        <w:rPr>
          <w:color w:val="000000" w:themeColor="text1"/>
          <w:sz w:val="18"/>
          <w:szCs w:val="18"/>
        </w:rPr>
        <w:t xml:space="preserve">Services, </w:t>
      </w:r>
      <w:r w:rsidR="00473241" w:rsidRPr="003548A6">
        <w:rPr>
          <w:color w:val="000000" w:themeColor="text1"/>
          <w:sz w:val="18"/>
          <w:szCs w:val="18"/>
        </w:rPr>
        <w:t>Customer</w:t>
      </w:r>
      <w:r w:rsidRPr="003548A6">
        <w:rPr>
          <w:color w:val="000000" w:themeColor="text1"/>
          <w:sz w:val="18"/>
          <w:szCs w:val="18"/>
        </w:rPr>
        <w:t xml:space="preserve"> will keep records of the information provided, time of publishing and the Internet address or domain name, and assist in providing such information when inquired by related government authorities in accordance with applicable laws.</w:t>
      </w:r>
    </w:p>
    <w:p w14:paraId="0C4EDD3F" w14:textId="6F7E4E37" w:rsidR="00814F68" w:rsidRPr="00E75EA3" w:rsidRDefault="00473241" w:rsidP="009C6F7E">
      <w:pPr>
        <w:spacing w:before="240"/>
        <w:rPr>
          <w:rFonts w:eastAsiaTheme="minorHAnsi"/>
          <w:color w:val="000000" w:themeColor="text1"/>
          <w:sz w:val="18"/>
          <w:szCs w:val="18"/>
        </w:rPr>
      </w:pPr>
      <w:r w:rsidRPr="003548A6">
        <w:rPr>
          <w:color w:val="000000" w:themeColor="text1"/>
          <w:sz w:val="18"/>
          <w:szCs w:val="18"/>
        </w:rPr>
        <w:t>Customer</w:t>
      </w:r>
      <w:r w:rsidRPr="003548A6" w:rsidDel="00473241">
        <w:rPr>
          <w:color w:val="000000" w:themeColor="text1"/>
          <w:sz w:val="18"/>
          <w:szCs w:val="18"/>
        </w:rPr>
        <w:t xml:space="preserve"> </w:t>
      </w:r>
      <w:r w:rsidR="00814F68" w:rsidRPr="003548A6">
        <w:rPr>
          <w:color w:val="000000" w:themeColor="text1"/>
          <w:sz w:val="18"/>
          <w:szCs w:val="18"/>
        </w:rPr>
        <w:t xml:space="preserve">will provide </w:t>
      </w:r>
      <w:r w:rsidRPr="003548A6">
        <w:rPr>
          <w:color w:val="000000" w:themeColor="text1"/>
          <w:sz w:val="18"/>
          <w:szCs w:val="18"/>
        </w:rPr>
        <w:t xml:space="preserve">Customer’s </w:t>
      </w:r>
      <w:r w:rsidR="00814F68" w:rsidRPr="003548A6">
        <w:rPr>
          <w:color w:val="000000" w:themeColor="text1"/>
          <w:sz w:val="18"/>
          <w:szCs w:val="18"/>
        </w:rPr>
        <w:t xml:space="preserve">real identity and contact information in registering for the </w:t>
      </w:r>
      <w:r w:rsidR="00435B9E" w:rsidRPr="003548A6">
        <w:rPr>
          <w:color w:val="000000" w:themeColor="text1"/>
          <w:sz w:val="18"/>
          <w:szCs w:val="18"/>
        </w:rPr>
        <w:t xml:space="preserve">Online </w:t>
      </w:r>
      <w:r w:rsidR="00814F68" w:rsidRPr="003548A6">
        <w:rPr>
          <w:color w:val="000000" w:themeColor="text1"/>
          <w:sz w:val="18"/>
          <w:szCs w:val="18"/>
        </w:rPr>
        <w:t xml:space="preserve">Services and promptly update that information in the </w:t>
      </w:r>
      <w:r w:rsidR="00B25760" w:rsidRPr="003548A6">
        <w:rPr>
          <w:color w:val="000000" w:themeColor="text1"/>
          <w:sz w:val="18"/>
          <w:szCs w:val="18"/>
        </w:rPr>
        <w:t>p</w:t>
      </w:r>
      <w:r w:rsidR="00814F68" w:rsidRPr="003548A6">
        <w:rPr>
          <w:color w:val="000000" w:themeColor="text1"/>
          <w:sz w:val="18"/>
          <w:szCs w:val="18"/>
        </w:rPr>
        <w:t xml:space="preserve">ortal </w:t>
      </w:r>
      <w:r w:rsidR="00B25760" w:rsidRPr="003548A6">
        <w:rPr>
          <w:sz w:val="18"/>
          <w:szCs w:val="18"/>
        </w:rPr>
        <w:t>for the Online Service</w:t>
      </w:r>
      <w:r w:rsidR="00B25760" w:rsidRPr="003548A6">
        <w:rPr>
          <w:color w:val="000000" w:themeColor="text1"/>
          <w:sz w:val="18"/>
          <w:szCs w:val="18"/>
        </w:rPr>
        <w:t xml:space="preserve"> </w:t>
      </w:r>
      <w:r w:rsidR="00814F68" w:rsidRPr="003548A6">
        <w:rPr>
          <w:color w:val="000000" w:themeColor="text1"/>
          <w:sz w:val="18"/>
          <w:szCs w:val="18"/>
        </w:rPr>
        <w:t xml:space="preserve">if it changes.  </w:t>
      </w:r>
      <w:r w:rsidR="3E641078" w:rsidRPr="11C13464">
        <w:rPr>
          <w:color w:val="000000" w:themeColor="text1"/>
          <w:sz w:val="18"/>
          <w:szCs w:val="18"/>
        </w:rPr>
        <w:t>21Vianet</w:t>
      </w:r>
      <w:r w:rsidR="36E9A7A1" w:rsidRPr="11C13464">
        <w:rPr>
          <w:color w:val="000000" w:themeColor="text1"/>
          <w:sz w:val="18"/>
          <w:szCs w:val="18"/>
        </w:rPr>
        <w:t xml:space="preserve"> </w:t>
      </w:r>
      <w:r w:rsidR="4227A0F2" w:rsidRPr="11C13464">
        <w:rPr>
          <w:color w:val="000000" w:themeColor="text1"/>
          <w:sz w:val="18"/>
          <w:szCs w:val="18"/>
        </w:rPr>
        <w:t>will</w:t>
      </w:r>
      <w:r w:rsidR="00814F68" w:rsidRPr="003548A6">
        <w:rPr>
          <w:color w:val="000000" w:themeColor="text1"/>
          <w:sz w:val="18"/>
          <w:szCs w:val="18"/>
        </w:rPr>
        <w:t xml:space="preserve"> use this information to contact </w:t>
      </w:r>
      <w:r w:rsidRPr="003548A6">
        <w:rPr>
          <w:color w:val="000000" w:themeColor="text1"/>
          <w:sz w:val="18"/>
          <w:szCs w:val="18"/>
        </w:rPr>
        <w:t>Customer</w:t>
      </w:r>
      <w:r w:rsidR="00814F68" w:rsidRPr="003548A6">
        <w:rPr>
          <w:color w:val="000000" w:themeColor="text1"/>
          <w:sz w:val="18"/>
          <w:szCs w:val="18"/>
        </w:rPr>
        <w:t xml:space="preserve"> as detailed in the Privacy Statement. </w:t>
      </w:r>
      <w:r w:rsidRPr="003548A6">
        <w:rPr>
          <w:color w:val="000000" w:themeColor="text1"/>
          <w:sz w:val="18"/>
          <w:szCs w:val="18"/>
        </w:rPr>
        <w:t xml:space="preserve">Customer </w:t>
      </w:r>
      <w:r w:rsidR="00814F68" w:rsidRPr="003548A6">
        <w:rPr>
          <w:color w:val="000000" w:themeColor="text1"/>
          <w:sz w:val="18"/>
          <w:szCs w:val="18"/>
        </w:rPr>
        <w:t>warrant</w:t>
      </w:r>
      <w:r w:rsidRPr="003548A6">
        <w:rPr>
          <w:color w:val="000000" w:themeColor="text1"/>
          <w:sz w:val="18"/>
          <w:szCs w:val="18"/>
        </w:rPr>
        <w:t>s</w:t>
      </w:r>
      <w:r w:rsidR="00814F68" w:rsidRPr="003548A6">
        <w:rPr>
          <w:color w:val="000000" w:themeColor="text1"/>
          <w:sz w:val="18"/>
          <w:szCs w:val="18"/>
        </w:rPr>
        <w:t xml:space="preserve"> that the information </w:t>
      </w:r>
      <w:r w:rsidRPr="003548A6">
        <w:rPr>
          <w:color w:val="000000" w:themeColor="text1"/>
          <w:sz w:val="18"/>
          <w:szCs w:val="18"/>
        </w:rPr>
        <w:t>Customer</w:t>
      </w:r>
      <w:r w:rsidR="00814F68" w:rsidRPr="003548A6">
        <w:rPr>
          <w:color w:val="000000" w:themeColor="text1"/>
          <w:sz w:val="18"/>
          <w:szCs w:val="18"/>
        </w:rPr>
        <w:t xml:space="preserve"> provide</w:t>
      </w:r>
      <w:r w:rsidR="00E05D20" w:rsidRPr="003548A6">
        <w:rPr>
          <w:color w:val="000000" w:themeColor="text1"/>
          <w:sz w:val="18"/>
          <w:szCs w:val="18"/>
        </w:rPr>
        <w:t>s</w:t>
      </w:r>
      <w:r w:rsidR="00814F68" w:rsidRPr="003548A6">
        <w:rPr>
          <w:color w:val="000000" w:themeColor="text1"/>
          <w:sz w:val="18"/>
          <w:szCs w:val="18"/>
        </w:rPr>
        <w:t xml:space="preserve"> is true, complete and valid, and </w:t>
      </w:r>
      <w:r w:rsidRPr="003548A6">
        <w:rPr>
          <w:color w:val="000000" w:themeColor="text1"/>
          <w:sz w:val="18"/>
          <w:szCs w:val="18"/>
        </w:rPr>
        <w:t>Customer</w:t>
      </w:r>
      <w:r w:rsidRPr="003548A6" w:rsidDel="00473241">
        <w:rPr>
          <w:color w:val="000000" w:themeColor="text1"/>
          <w:sz w:val="18"/>
          <w:szCs w:val="18"/>
        </w:rPr>
        <w:t xml:space="preserve"> </w:t>
      </w:r>
      <w:r w:rsidRPr="003548A6">
        <w:rPr>
          <w:color w:val="000000" w:themeColor="text1"/>
          <w:sz w:val="18"/>
          <w:szCs w:val="18"/>
        </w:rPr>
        <w:t xml:space="preserve">is </w:t>
      </w:r>
      <w:r w:rsidR="00814F68" w:rsidRPr="003548A6">
        <w:rPr>
          <w:color w:val="000000" w:themeColor="text1"/>
          <w:sz w:val="18"/>
          <w:szCs w:val="18"/>
        </w:rPr>
        <w:t>wholly responsible for the consequences if it is not.</w:t>
      </w:r>
    </w:p>
    <w:p w14:paraId="4D30B32A" w14:textId="0FAF5413" w:rsidR="00E613B5" w:rsidRPr="00E75EA3" w:rsidRDefault="00E613B5" w:rsidP="00306A6D">
      <w:pPr>
        <w:pStyle w:val="ProductList-Body"/>
      </w:pPr>
    </w:p>
    <w:p w14:paraId="66221BFD" w14:textId="25FD1757" w:rsidR="00AD5F09" w:rsidRPr="00E75EA3" w:rsidRDefault="008B6C64" w:rsidP="1A67E690">
      <w:pPr>
        <w:pStyle w:val="ProductList-SubSubSectionHeading"/>
        <w:outlineLvl w:val="1"/>
      </w:pPr>
      <w:bookmarkStart w:id="54" w:name="_Toc29979176"/>
      <w:bookmarkStart w:id="55" w:name="_Toc59181868"/>
      <w:r w:rsidRPr="00E75EA3">
        <w:t>Other</w:t>
      </w:r>
      <w:bookmarkEnd w:id="54"/>
      <w:bookmarkEnd w:id="55"/>
    </w:p>
    <w:p w14:paraId="550B6004" w14:textId="52F09A40" w:rsidR="00A0314A" w:rsidRPr="00E75EA3" w:rsidRDefault="00A0314A" w:rsidP="00306A6D">
      <w:pPr>
        <w:pStyle w:val="ProductList-Body"/>
      </w:pPr>
    </w:p>
    <w:p w14:paraId="47C9B2AC" w14:textId="77777777" w:rsidR="0084654B" w:rsidRPr="003548A6" w:rsidRDefault="0084654B" w:rsidP="0084654B">
      <w:pPr>
        <w:pStyle w:val="ProductList-Body"/>
        <w:ind w:left="180"/>
        <w:outlineLvl w:val="2"/>
        <w:rPr>
          <w:color w:val="0072C6"/>
        </w:rPr>
      </w:pPr>
      <w:bookmarkStart w:id="56" w:name="_Toc487134000"/>
      <w:r w:rsidRPr="003548A6">
        <w:rPr>
          <w:b/>
          <w:color w:val="0072C6"/>
        </w:rPr>
        <w:t>Non-21Vianet Products</w:t>
      </w:r>
    </w:p>
    <w:p w14:paraId="6A71F9B7" w14:textId="34168E3A" w:rsidR="00C64CBB" w:rsidRDefault="0084654B" w:rsidP="00C91713">
      <w:pPr>
        <w:pStyle w:val="ProductList-Body"/>
        <w:ind w:left="158"/>
      </w:pPr>
      <w:r w:rsidRPr="003548A6">
        <w:t xml:space="preserve">21Vianet may make Non-21Vianet Products available to Customer through Customer’s use of the Online Services (such as through a store or gallery, or as search results. If Customer installs or uses any Non-21Vianet Product with an Online Service, Customer may not do so in any way that would subject 21Vianet’s or 21Vianet licensor’s intellectual property or technology to obligations beyond those expressly included in </w:t>
      </w:r>
      <w:r w:rsidR="00B40D5B" w:rsidRPr="003548A6">
        <w:t xml:space="preserve">the 21Vianet </w:t>
      </w:r>
      <w:r w:rsidRPr="003548A6">
        <w:t>Customer</w:t>
      </w:r>
      <w:r w:rsidR="00124BD1" w:rsidRPr="003548A6">
        <w:t xml:space="preserve"> </w:t>
      </w:r>
      <w:r w:rsidR="00B40D5B" w:rsidRPr="003548A6">
        <w:t>A</w:t>
      </w:r>
      <w:r w:rsidRPr="003548A6">
        <w:t xml:space="preserve">greement. For Customer’s convenience, 21Vianet may include charges for certain Non-21Vianet Product as part of Customer’s bill for Online Services. 21Vianet, however, assumes no responsibility or liability whatsoever for any Non-21vianet Product. Customer is solely responsible for any Non-21Vianet Product that it installs or uses with an Online Service or acquires or manages through an online store. Customer’s use of any Non-21Vianet Product shall be governed by the license, service, and/or privacy terms between Customer and the publisher of the Non-21Vianet Product (if any). </w:t>
      </w:r>
      <w:bookmarkEnd w:id="49"/>
      <w:bookmarkEnd w:id="56"/>
    </w:p>
    <w:p w14:paraId="3BF89769" w14:textId="77777777" w:rsidR="001105BD" w:rsidRDefault="001105BD" w:rsidP="00C91713">
      <w:pPr>
        <w:pStyle w:val="ProductList-Body"/>
        <w:ind w:left="158"/>
      </w:pPr>
    </w:p>
    <w:p w14:paraId="69961FA1" w14:textId="77777777" w:rsidR="001105BD" w:rsidRPr="0006694D" w:rsidRDefault="001105BD" w:rsidP="00B51DFE">
      <w:pPr>
        <w:pStyle w:val="ProductList-Body"/>
        <w:ind w:left="180"/>
        <w:outlineLvl w:val="2"/>
        <w:rPr>
          <w:b/>
          <w:color w:val="0072C6"/>
        </w:rPr>
      </w:pPr>
      <w:bookmarkStart w:id="57" w:name="GeneralTerms_Previews"/>
      <w:r w:rsidRPr="0006694D">
        <w:rPr>
          <w:b/>
          <w:color w:val="0072C6"/>
        </w:rPr>
        <w:t>Previews</w:t>
      </w:r>
    </w:p>
    <w:bookmarkEnd w:id="57"/>
    <w:p w14:paraId="3F485588" w14:textId="77777777" w:rsidR="001105BD" w:rsidRDefault="001105BD" w:rsidP="001105BD">
      <w:pPr>
        <w:pStyle w:val="ProductList-Body"/>
        <w:ind w:left="180"/>
      </w:pPr>
      <w:r>
        <w:t>PREVIEWS ARE PROVIDED "AS-IS," "WITH ALL FAULTS," AND "AS AVAILABLE," as described herein. Previews may not be covered by customer support. We may change or discontinue Previews at any time without notice. We may also choose not to make a Preview service generally commercially available</w:t>
      </w:r>
      <w:r w:rsidRPr="00604079">
        <w:t>.</w:t>
      </w:r>
      <w:r>
        <w:t xml:space="preserve"> </w:t>
      </w:r>
    </w:p>
    <w:p w14:paraId="5506076A" w14:textId="77777777" w:rsidR="001105BD" w:rsidRDefault="001105BD" w:rsidP="001105BD">
      <w:pPr>
        <w:pStyle w:val="ProductList-Body"/>
        <w:ind w:left="180"/>
      </w:pPr>
    </w:p>
    <w:p w14:paraId="63575282" w14:textId="77777777" w:rsidR="001105BD" w:rsidRDefault="001105BD" w:rsidP="001105BD">
      <w:pPr>
        <w:pStyle w:val="ProductList-Body"/>
        <w:ind w:left="180"/>
      </w:pPr>
      <w:r>
        <w:t xml:space="preserve">Unless otherwise noted in a separate agreement, Previews are not included in the SLA for the corresponding Online Service.  </w:t>
      </w:r>
    </w:p>
    <w:p w14:paraId="28053FBC" w14:textId="77777777" w:rsidR="001105BD" w:rsidRDefault="001105BD" w:rsidP="001105BD">
      <w:pPr>
        <w:pStyle w:val="ProductList-Body"/>
        <w:ind w:left="180"/>
      </w:pPr>
    </w:p>
    <w:p w14:paraId="6C6AE876" w14:textId="15B4AE0C" w:rsidR="001105BD" w:rsidRDefault="001105BD" w:rsidP="001105BD">
      <w:pPr>
        <w:pStyle w:val="ProductList-Body"/>
        <w:ind w:left="180"/>
      </w:pPr>
      <w:r>
        <w:t xml:space="preserve">Providing “Feedback” (suggestions, comments, feedback, ideas, or know-how, in any form) to </w:t>
      </w:r>
      <w:r w:rsidR="00B2756A">
        <w:t>21Vianet</w:t>
      </w:r>
      <w:r>
        <w:t xml:space="preserve"> about Preview services is voluntary.  </w:t>
      </w:r>
      <w:r w:rsidR="00B2756A">
        <w:t>21Vianet</w:t>
      </w:r>
      <w:r>
        <w:t xml:space="preserve"> is under no obligation to post or use any Feedback. By providing Feedback to </w:t>
      </w:r>
      <w:r w:rsidR="00B2756A">
        <w:t>21Vianet</w:t>
      </w:r>
      <w:r>
        <w:t xml:space="preserve">, Customer (and anyone providing Feedback through Customer) irrevocably and perpetually grant to </w:t>
      </w:r>
      <w:r w:rsidR="00B2756A">
        <w:t>21Vianet</w:t>
      </w:r>
      <w:r>
        <w:t xml:space="preserve"> and its Affiliates, under all of its (and their) owned or controlled intellectual property rights, a worldwide, non-exclusive, fully paid-up, royalty-free, transferable, sub-licensable right and license to make, use, reproduce, prepare derivative works based upon, distribute, publicly perform, publicly display, transmit, and otherwise commercialize the Feedback </w:t>
      </w:r>
      <w:r>
        <w:lastRenderedPageBreak/>
        <w:t xml:space="preserve">(including by combining or interfacing products, services or technologies that depend on or incorporate Feedback with other products, services or technologies of </w:t>
      </w:r>
      <w:r w:rsidR="00B2756A">
        <w:t>21Vianet</w:t>
      </w:r>
      <w:r>
        <w:t xml:space="preserve"> or others),  without attribution  in any way and for any purpose.</w:t>
      </w:r>
    </w:p>
    <w:p w14:paraId="5C64D68D" w14:textId="77777777" w:rsidR="001105BD" w:rsidRDefault="001105BD" w:rsidP="001105BD">
      <w:pPr>
        <w:pStyle w:val="ProductList-Body"/>
        <w:ind w:left="180"/>
      </w:pPr>
      <w:r>
        <w:t xml:space="preserve"> </w:t>
      </w:r>
    </w:p>
    <w:p w14:paraId="2AA3D103" w14:textId="38BBA2D6" w:rsidR="001105BD" w:rsidRPr="003548A6" w:rsidRDefault="001105BD" w:rsidP="00B51DFE">
      <w:pPr>
        <w:pStyle w:val="ProductList-Body"/>
        <w:keepNext/>
        <w:ind w:left="158"/>
      </w:pPr>
      <w:r>
        <w:t xml:space="preserve">Customer warrants that 1) it will not provide Feedback that is subject to a license requiring </w:t>
      </w:r>
      <w:r w:rsidR="007049DE">
        <w:t>21Vianet</w:t>
      </w:r>
      <w:r>
        <w:t xml:space="preserve"> to license anything to third parties because </w:t>
      </w:r>
      <w:r w:rsidR="007049DE">
        <w:t>21Vianet</w:t>
      </w:r>
      <w:r>
        <w:t xml:space="preserve"> exercises any of the above rights in Customer’s Feedback; and 2) it owns or otherwise controls all of the rights to such Feedback and that no such Feedback is subject to any third-party rights (including any personality or publicity rights).</w:t>
      </w:r>
    </w:p>
    <w:p w14:paraId="55F21570" w14:textId="2F63D6A9" w:rsidR="00306A6D" w:rsidRPr="00E75EA3" w:rsidRDefault="00C64CBB" w:rsidP="00626CA1">
      <w:pPr>
        <w:pStyle w:val="ProductList-Body"/>
        <w:spacing w:before="240"/>
        <w:ind w:left="180"/>
        <w:outlineLvl w:val="2"/>
        <w:rPr>
          <w:color w:val="0072C6"/>
        </w:rPr>
      </w:pPr>
      <w:bookmarkStart w:id="58" w:name="_Toc487134008"/>
      <w:bookmarkStart w:id="59" w:name="CompetitiveBenchmarking"/>
      <w:r w:rsidRPr="003548A6">
        <w:rPr>
          <w:b/>
          <w:color w:val="0072C6"/>
        </w:rPr>
        <w:t>Competitive Benchmarking</w:t>
      </w:r>
      <w:bookmarkEnd w:id="58"/>
      <w:bookmarkEnd w:id="59"/>
    </w:p>
    <w:p w14:paraId="7953DB1C" w14:textId="3AFF753C" w:rsidR="00306A6D" w:rsidRPr="00E75EA3" w:rsidRDefault="00C64CBB" w:rsidP="001B402C">
      <w:pPr>
        <w:pStyle w:val="ProductList-Body"/>
        <w:ind w:left="158"/>
      </w:pPr>
      <w:r w:rsidRPr="00E75EA3">
        <w:t>If Customer offers a service competitive to an Online Service, by using the Online Service, Customer agrees to waive any restrictions on competitive use and benchmark testing in the terms governing its competitive service. If Customer does not intend to waive such restrictions in its terms of use, Customer is not allowed to use the Online Service.</w:t>
      </w:r>
    </w:p>
    <w:p w14:paraId="5B4C399B" w14:textId="77777777" w:rsidR="00730B3A" w:rsidRPr="00E75EA3" w:rsidRDefault="00730B3A" w:rsidP="00A914BF">
      <w:pPr>
        <w:pStyle w:val="ProductList-Body"/>
        <w:sectPr w:rsidR="00730B3A" w:rsidRPr="00E75EA3" w:rsidSect="00A61B2A">
          <w:footerReference w:type="default" r:id="rId20"/>
          <w:footerReference w:type="first" r:id="rId21"/>
          <w:pgSz w:w="12240" w:h="15840"/>
          <w:pgMar w:top="1440" w:right="720" w:bottom="1440" w:left="720" w:header="720" w:footer="720" w:gutter="0"/>
          <w:cols w:space="720"/>
          <w:titlePg/>
          <w:docGrid w:linePitch="360"/>
        </w:sectPr>
      </w:pPr>
      <w:bookmarkStart w:id="60" w:name="_Toc487134010"/>
    </w:p>
    <w:p w14:paraId="38E381EB" w14:textId="77777777" w:rsidR="00FD5CB1" w:rsidRDefault="00FD5CB1" w:rsidP="00626CA1">
      <w:pPr>
        <w:pStyle w:val="ProductList-Body"/>
        <w:spacing w:before="240"/>
        <w:ind w:left="180"/>
        <w:outlineLvl w:val="2"/>
        <w:rPr>
          <w:b/>
          <w:bCs/>
          <w:color w:val="0072C6"/>
        </w:rPr>
      </w:pPr>
      <w:bookmarkStart w:id="61" w:name="GeneralTerms_GovCustomers"/>
      <w:bookmarkStart w:id="62" w:name="PrivacyandSecurityTerms"/>
      <w:r>
        <w:rPr>
          <w:b/>
          <w:bCs/>
          <w:color w:val="0072C6"/>
        </w:rPr>
        <w:t>Government Customers</w:t>
      </w:r>
    </w:p>
    <w:bookmarkEnd w:id="61"/>
    <w:p w14:paraId="3482C09A" w14:textId="2A2E8E2F" w:rsidR="001214C1" w:rsidRPr="00E75EA3" w:rsidRDefault="00FD5CB1" w:rsidP="00B51DFE">
      <w:pPr>
        <w:pStyle w:val="ProductList-Body"/>
        <w:ind w:left="180"/>
      </w:pPr>
      <w:r w:rsidRPr="00E2173E" w:rsidDel="00D72F9D">
        <w:t xml:space="preserve">If Customer is a government entity, </w:t>
      </w:r>
      <w:r w:rsidR="004C3E53">
        <w:rPr>
          <w:rFonts w:hint="eastAsia"/>
          <w:lang w:eastAsia="zh-CN"/>
        </w:rPr>
        <w:t>i</w:t>
      </w:r>
      <w:r w:rsidDel="00D72F9D">
        <w:t xml:space="preserve">n compliance with applicable laws and regulations, </w:t>
      </w:r>
      <w:r w:rsidR="0049662A">
        <w:t>21V</w:t>
      </w:r>
      <w:r w:rsidR="00982752">
        <w:t>ianet</w:t>
      </w:r>
      <w:r w:rsidDel="00D72F9D">
        <w:t xml:space="preserve"> and Customer acknowledge that the </w:t>
      </w:r>
      <w:r>
        <w:t>Online Services</w:t>
      </w:r>
      <w:r w:rsidDel="00D72F9D">
        <w:t xml:space="preserve"> are for the sole benefit and use of Customer and not provided for the personal use or benefit of any individual government employee.</w:t>
      </w:r>
      <w:r w:rsidR="001214C1" w:rsidRPr="00E75EA3">
        <w:br w:type="page"/>
      </w:r>
    </w:p>
    <w:p w14:paraId="1CD8F75B" w14:textId="77777777" w:rsidR="0077719E" w:rsidRPr="00E75EA3" w:rsidRDefault="0077719E" w:rsidP="00201184">
      <w:pPr>
        <w:pStyle w:val="ProductList-Body"/>
        <w:numPr>
          <w:ilvl w:val="0"/>
          <w:numId w:val="8"/>
        </w:numPr>
        <w:tabs>
          <w:tab w:val="num" w:pos="360"/>
        </w:tabs>
        <w:sectPr w:rsidR="0077719E" w:rsidRPr="00E75EA3" w:rsidSect="00881735">
          <w:headerReference w:type="even" r:id="rId22"/>
          <w:headerReference w:type="default" r:id="rId23"/>
          <w:footerReference w:type="even" r:id="rId24"/>
          <w:footerReference w:type="default" r:id="rId25"/>
          <w:headerReference w:type="first" r:id="rId26"/>
          <w:footerReference w:type="first" r:id="rId27"/>
          <w:type w:val="continuous"/>
          <w:pgSz w:w="12240" w:h="15840"/>
          <w:pgMar w:top="1440" w:right="720" w:bottom="1440" w:left="720" w:header="720" w:footer="720" w:gutter="0"/>
          <w:cols w:space="720"/>
          <w:titlePg/>
          <w:docGrid w:linePitch="360"/>
        </w:sectPr>
      </w:pPr>
      <w:bookmarkStart w:id="63" w:name="_Toc29979177"/>
    </w:p>
    <w:p w14:paraId="75CD0C33" w14:textId="7650F69B" w:rsidR="004D27A6" w:rsidRPr="00E75EA3" w:rsidRDefault="00C77D51" w:rsidP="005E2584">
      <w:pPr>
        <w:pStyle w:val="ProductList-SectionHeading"/>
        <w:tabs>
          <w:tab w:val="center" w:pos="5400"/>
        </w:tabs>
        <w:outlineLvl w:val="0"/>
      </w:pPr>
      <w:bookmarkStart w:id="64" w:name="_Toc59181869"/>
      <w:r w:rsidRPr="00E75EA3">
        <w:lastRenderedPageBreak/>
        <w:t>Data Protection</w:t>
      </w:r>
      <w:r w:rsidR="000E6ED8" w:rsidRPr="00E75EA3">
        <w:t xml:space="preserve"> Terms</w:t>
      </w:r>
      <w:bookmarkEnd w:id="60"/>
      <w:bookmarkEnd w:id="62"/>
      <w:bookmarkEnd w:id="63"/>
      <w:bookmarkEnd w:id="64"/>
    </w:p>
    <w:p w14:paraId="226D79D7" w14:textId="5EE6C3EF" w:rsidR="00881735" w:rsidRPr="00E75EA3" w:rsidRDefault="00881735" w:rsidP="00C91713">
      <w:pPr>
        <w:pStyle w:val="ProductList-Body"/>
        <w:spacing w:after="120"/>
      </w:pPr>
      <w:r w:rsidRPr="00E75EA3">
        <w:t>This section of the Online Services Terms includes the following subsections:</w:t>
      </w:r>
    </w:p>
    <w:p w14:paraId="4718405E" w14:textId="77777777" w:rsidR="00881735" w:rsidRPr="00E75EA3" w:rsidRDefault="00881735" w:rsidP="00201184">
      <w:pPr>
        <w:pStyle w:val="ProductList-Body"/>
        <w:numPr>
          <w:ilvl w:val="0"/>
          <w:numId w:val="8"/>
        </w:numPr>
        <w:tabs>
          <w:tab w:val="num" w:pos="360"/>
        </w:tabs>
      </w:pPr>
      <w:bookmarkStart w:id="65" w:name="_Toc487134012"/>
      <w:r w:rsidRPr="00E75EA3">
        <w:t>Scope</w:t>
      </w:r>
      <w:bookmarkEnd w:id="65"/>
    </w:p>
    <w:p w14:paraId="086A4246" w14:textId="77777777" w:rsidR="00881735" w:rsidRPr="00E75EA3" w:rsidRDefault="00881735" w:rsidP="00201184">
      <w:pPr>
        <w:pStyle w:val="ProductList-Body"/>
        <w:numPr>
          <w:ilvl w:val="0"/>
          <w:numId w:val="8"/>
        </w:numPr>
        <w:tabs>
          <w:tab w:val="num" w:pos="360"/>
        </w:tabs>
      </w:pPr>
      <w:r w:rsidRPr="00E75EA3">
        <w:t>Processing of Customer Data; Ownership</w:t>
      </w:r>
    </w:p>
    <w:p w14:paraId="6F7D2F06" w14:textId="77777777" w:rsidR="00881735" w:rsidRPr="00E75EA3" w:rsidRDefault="00881735" w:rsidP="00201184">
      <w:pPr>
        <w:pStyle w:val="ProductList-Body"/>
        <w:numPr>
          <w:ilvl w:val="0"/>
          <w:numId w:val="8"/>
        </w:numPr>
        <w:tabs>
          <w:tab w:val="num" w:pos="360"/>
        </w:tabs>
      </w:pPr>
      <w:r w:rsidRPr="00E75EA3">
        <w:t>Disclosure of Customer Data</w:t>
      </w:r>
    </w:p>
    <w:p w14:paraId="3081F0D7" w14:textId="77777777" w:rsidR="00881735" w:rsidRPr="00E75EA3" w:rsidRDefault="00881735" w:rsidP="00201184">
      <w:pPr>
        <w:pStyle w:val="ProductList-Body"/>
        <w:numPr>
          <w:ilvl w:val="0"/>
          <w:numId w:val="8"/>
        </w:numPr>
        <w:tabs>
          <w:tab w:val="num" w:pos="360"/>
        </w:tabs>
      </w:pPr>
      <w:r w:rsidRPr="00E75EA3">
        <w:t>Processing of Personal Data; GDPR</w:t>
      </w:r>
    </w:p>
    <w:p w14:paraId="04014518" w14:textId="77777777" w:rsidR="00881735" w:rsidRPr="00E75EA3" w:rsidRDefault="00881735" w:rsidP="00201184">
      <w:pPr>
        <w:pStyle w:val="ProductList-Body"/>
        <w:numPr>
          <w:ilvl w:val="0"/>
          <w:numId w:val="8"/>
        </w:numPr>
        <w:tabs>
          <w:tab w:val="num" w:pos="360"/>
        </w:tabs>
      </w:pPr>
      <w:r w:rsidRPr="00E75EA3">
        <w:t>Data Security</w:t>
      </w:r>
    </w:p>
    <w:p w14:paraId="3FC46D28" w14:textId="77777777" w:rsidR="00881735" w:rsidRPr="00E75EA3" w:rsidRDefault="00881735" w:rsidP="00201184">
      <w:pPr>
        <w:pStyle w:val="ProductList-Body"/>
        <w:numPr>
          <w:ilvl w:val="0"/>
          <w:numId w:val="8"/>
        </w:numPr>
        <w:tabs>
          <w:tab w:val="num" w:pos="360"/>
        </w:tabs>
      </w:pPr>
      <w:r w:rsidRPr="00E75EA3">
        <w:t>Security Incident Notification</w:t>
      </w:r>
    </w:p>
    <w:p w14:paraId="6D9C5D49" w14:textId="33D492B8" w:rsidR="00881735" w:rsidRPr="00004AFD" w:rsidRDefault="00881735" w:rsidP="00201184">
      <w:pPr>
        <w:pStyle w:val="ProductList-Body"/>
        <w:numPr>
          <w:ilvl w:val="0"/>
          <w:numId w:val="8"/>
        </w:numPr>
        <w:tabs>
          <w:tab w:val="num" w:pos="360"/>
        </w:tabs>
      </w:pPr>
      <w:r w:rsidRPr="00004AFD">
        <w:t xml:space="preserve">Data </w:t>
      </w:r>
      <w:r w:rsidR="003C1E5C" w:rsidRPr="00004AFD">
        <w:t>Location</w:t>
      </w:r>
    </w:p>
    <w:p w14:paraId="22B3BDD8" w14:textId="77777777" w:rsidR="00881735" w:rsidRPr="00E75EA3" w:rsidRDefault="00881735" w:rsidP="00201184">
      <w:pPr>
        <w:pStyle w:val="ProductList-Body"/>
        <w:numPr>
          <w:ilvl w:val="0"/>
          <w:numId w:val="8"/>
        </w:numPr>
        <w:tabs>
          <w:tab w:val="num" w:pos="360"/>
        </w:tabs>
      </w:pPr>
      <w:r w:rsidRPr="00E75EA3">
        <w:t>Data Retention and Deletion</w:t>
      </w:r>
    </w:p>
    <w:p w14:paraId="6486D8EA" w14:textId="77777777" w:rsidR="00881735" w:rsidRPr="00E75EA3" w:rsidRDefault="00881735" w:rsidP="00201184">
      <w:pPr>
        <w:pStyle w:val="ProductList-Body"/>
        <w:numPr>
          <w:ilvl w:val="0"/>
          <w:numId w:val="8"/>
        </w:numPr>
        <w:tabs>
          <w:tab w:val="num" w:pos="360"/>
        </w:tabs>
      </w:pPr>
      <w:r w:rsidRPr="00E75EA3">
        <w:t>Processor Confidentiality Commitment</w:t>
      </w:r>
    </w:p>
    <w:p w14:paraId="243C73DC" w14:textId="77777777" w:rsidR="00881735" w:rsidRPr="00E75EA3" w:rsidRDefault="00881735" w:rsidP="00201184">
      <w:pPr>
        <w:pStyle w:val="ProductList-Body"/>
        <w:numPr>
          <w:ilvl w:val="0"/>
          <w:numId w:val="8"/>
        </w:numPr>
        <w:tabs>
          <w:tab w:val="num" w:pos="360"/>
        </w:tabs>
      </w:pPr>
      <w:r w:rsidRPr="00E75EA3">
        <w:t xml:space="preserve">Notice and Controls on Use of </w:t>
      </w:r>
      <w:proofErr w:type="spellStart"/>
      <w:r w:rsidRPr="00E75EA3">
        <w:t>Subprocessors</w:t>
      </w:r>
      <w:proofErr w:type="spellEnd"/>
    </w:p>
    <w:p w14:paraId="4A1ACFDE" w14:textId="014C1F7C" w:rsidR="00881735" w:rsidRPr="00E75EA3" w:rsidRDefault="00881735" w:rsidP="00201184">
      <w:pPr>
        <w:pStyle w:val="ProductList-Body"/>
        <w:numPr>
          <w:ilvl w:val="0"/>
          <w:numId w:val="8"/>
        </w:numPr>
        <w:tabs>
          <w:tab w:val="num" w:pos="360"/>
        </w:tabs>
      </w:pPr>
      <w:r w:rsidRPr="00E75EA3">
        <w:t xml:space="preserve">How to Contact </w:t>
      </w:r>
      <w:r w:rsidR="00492300" w:rsidRPr="00E75EA3">
        <w:t>21Vianet</w:t>
      </w:r>
    </w:p>
    <w:p w14:paraId="01A549A0" w14:textId="77777777" w:rsidR="00881735" w:rsidRPr="00E75EA3" w:rsidRDefault="00881735" w:rsidP="00201184">
      <w:pPr>
        <w:pStyle w:val="ProductList-Body"/>
        <w:numPr>
          <w:ilvl w:val="0"/>
          <w:numId w:val="8"/>
        </w:numPr>
        <w:tabs>
          <w:tab w:val="num" w:pos="360"/>
        </w:tabs>
      </w:pPr>
      <w:r w:rsidRPr="00E75EA3">
        <w:t>Appendix A – Core Online Services</w:t>
      </w:r>
    </w:p>
    <w:p w14:paraId="08F3616C" w14:textId="77777777" w:rsidR="000A27E4" w:rsidRDefault="000A27E4" w:rsidP="00800097">
      <w:pPr>
        <w:pStyle w:val="ProductList-Body"/>
        <w:sectPr w:rsidR="000A27E4" w:rsidSect="00285866">
          <w:footerReference w:type="default" r:id="rId28"/>
          <w:footerReference w:type="first" r:id="rId29"/>
          <w:pgSz w:w="12240" w:h="15840"/>
          <w:pgMar w:top="1440" w:right="720" w:bottom="1440" w:left="720" w:header="720" w:footer="720" w:gutter="0"/>
          <w:cols w:space="720"/>
          <w:titlePg/>
          <w:docGrid w:linePitch="360"/>
        </w:sectPr>
      </w:pPr>
    </w:p>
    <w:p w14:paraId="63CB356D" w14:textId="0DC99204" w:rsidR="00F77036" w:rsidRPr="00E75EA3" w:rsidRDefault="00F77036" w:rsidP="00800097">
      <w:pPr>
        <w:pStyle w:val="ProductList-Body"/>
      </w:pPr>
    </w:p>
    <w:p w14:paraId="1296936B" w14:textId="0543A326" w:rsidR="006F2E8D" w:rsidRPr="003548A6" w:rsidRDefault="0041310B" w:rsidP="1A67E690">
      <w:pPr>
        <w:pStyle w:val="ProductList-SubSubSectionHeading"/>
        <w:outlineLvl w:val="1"/>
      </w:pPr>
      <w:bookmarkStart w:id="66" w:name="_Toc29979178"/>
      <w:bookmarkStart w:id="67" w:name="_Toc59181870"/>
      <w:r w:rsidRPr="003548A6">
        <w:t>Scope</w:t>
      </w:r>
      <w:bookmarkEnd w:id="66"/>
      <w:bookmarkEnd w:id="67"/>
    </w:p>
    <w:p w14:paraId="6720FC8E" w14:textId="3807485C" w:rsidR="00F77036" w:rsidRPr="003548A6" w:rsidRDefault="00F77036" w:rsidP="1A67E690">
      <w:pPr>
        <w:pStyle w:val="ProductList-Body"/>
      </w:pPr>
      <w:r w:rsidRPr="003548A6">
        <w:t>The terms in this section</w:t>
      </w:r>
      <w:r w:rsidR="00BF6BCD" w:rsidRPr="003548A6">
        <w:t xml:space="preserve"> (“Data Protection Terms”)</w:t>
      </w:r>
      <w:r w:rsidRPr="003548A6">
        <w:t xml:space="preserve"> apply to all Online Services except </w:t>
      </w:r>
      <w:r w:rsidR="006B05AC" w:rsidRPr="003548A6">
        <w:t xml:space="preserve"> Azure Stack,</w:t>
      </w:r>
      <w:r w:rsidR="00C44309" w:rsidRPr="003548A6">
        <w:t xml:space="preserve"> Microsoft Genomics, </w:t>
      </w:r>
      <w:r w:rsidRPr="003548A6">
        <w:t>which are governed by the privacy and security terms in</w:t>
      </w:r>
      <w:r w:rsidR="00DA224E" w:rsidRPr="003548A6">
        <w:t xml:space="preserve"> the applicable </w:t>
      </w:r>
      <w:hyperlink w:anchor="OnlineServiceSpecificTerms" w:history="1">
        <w:r w:rsidR="00AE69BA" w:rsidRPr="003548A6">
          <w:rPr>
            <w:rStyle w:val="Hyperlink"/>
          </w:rPr>
          <w:t>Online Service-</w:t>
        </w:r>
        <w:r w:rsidR="00C12875" w:rsidRPr="003548A6">
          <w:rPr>
            <w:rStyle w:val="Hyperlink"/>
          </w:rPr>
          <w:t>S</w:t>
        </w:r>
        <w:r w:rsidR="00AE69BA" w:rsidRPr="003548A6">
          <w:rPr>
            <w:rStyle w:val="Hyperlink"/>
          </w:rPr>
          <w:t>pecific Terms</w:t>
        </w:r>
      </w:hyperlink>
      <w:r w:rsidRPr="003548A6">
        <w:t>.</w:t>
      </w:r>
    </w:p>
    <w:p w14:paraId="3F018434" w14:textId="77777777" w:rsidR="00BD60F6" w:rsidRPr="003548A6" w:rsidRDefault="00BD60F6" w:rsidP="00BD60F6">
      <w:pPr>
        <w:pStyle w:val="ProductList-Body"/>
      </w:pPr>
    </w:p>
    <w:p w14:paraId="11D93E6D" w14:textId="6586B902" w:rsidR="00A37FC3" w:rsidRPr="003548A6" w:rsidRDefault="00A37FC3" w:rsidP="1A67E690">
      <w:pPr>
        <w:pStyle w:val="ProductList-Body"/>
      </w:pPr>
      <w:r w:rsidRPr="003548A6">
        <w:t xml:space="preserve">Previews may employ lesser or different privacy and security measures than those typically present in the Online Services. Unless otherwise noted, Previews are not included in the SLA for the corresponding Online Service, and Customer should not use Previews to process Personal Data or other data that is subject to legal or regulatory compliance requirements.  The following terms in this section (“Data Protection Terms”) do not apply to Previews:  Processing of Personal Data; GDPR, </w:t>
      </w:r>
      <w:r w:rsidR="006D3C78" w:rsidRPr="003548A6">
        <w:t xml:space="preserve">and </w:t>
      </w:r>
      <w:r w:rsidRPr="003548A6">
        <w:t>Data Security.</w:t>
      </w:r>
    </w:p>
    <w:p w14:paraId="7C74750A" w14:textId="1ABAEF61" w:rsidR="006D3C78" w:rsidRPr="003548A6" w:rsidRDefault="006D3C78" w:rsidP="1A67E690">
      <w:pPr>
        <w:pStyle w:val="ProductList-Body"/>
      </w:pPr>
    </w:p>
    <w:p w14:paraId="456686CF" w14:textId="39C03396" w:rsidR="0041310B" w:rsidRPr="003548A6" w:rsidRDefault="00481392" w:rsidP="1A67E690">
      <w:pPr>
        <w:pStyle w:val="ProductList-SubSubSectionHeading"/>
        <w:outlineLvl w:val="1"/>
      </w:pPr>
      <w:bookmarkStart w:id="68" w:name="_Toc29979179"/>
      <w:bookmarkStart w:id="69" w:name="_Toc59181871"/>
      <w:r w:rsidRPr="003548A6">
        <w:t>Processing o</w:t>
      </w:r>
      <w:r w:rsidR="00C94E0D" w:rsidRPr="003548A6">
        <w:t>f</w:t>
      </w:r>
      <w:r w:rsidRPr="003548A6">
        <w:t xml:space="preserve"> Customer Data; Ownership</w:t>
      </w:r>
      <w:bookmarkEnd w:id="68"/>
      <w:bookmarkEnd w:id="69"/>
    </w:p>
    <w:p w14:paraId="60C50476" w14:textId="1ABF9F94" w:rsidR="00F77036" w:rsidRPr="003548A6" w:rsidRDefault="00F77036" w:rsidP="00F77036">
      <w:pPr>
        <w:pStyle w:val="ProductList-Body"/>
      </w:pPr>
      <w:r w:rsidRPr="003548A6">
        <w:t xml:space="preserve">Customer Data </w:t>
      </w:r>
      <w:r w:rsidR="003C35CD" w:rsidRPr="003548A6">
        <w:t xml:space="preserve">will be </w:t>
      </w:r>
      <w:r w:rsidR="003C35CD" w:rsidRPr="003548A6" w:rsidDel="00C94E0D">
        <w:t xml:space="preserve">used </w:t>
      </w:r>
      <w:r w:rsidR="005E3643" w:rsidRPr="003548A6">
        <w:t>or otherwise</w:t>
      </w:r>
      <w:r w:rsidR="003C35CD" w:rsidRPr="003548A6">
        <w:t xml:space="preserve"> </w:t>
      </w:r>
      <w:r w:rsidR="00C94E0D" w:rsidRPr="003548A6">
        <w:t xml:space="preserve">processed </w:t>
      </w:r>
      <w:r w:rsidR="003C35CD" w:rsidRPr="003548A6">
        <w:t xml:space="preserve">only </w:t>
      </w:r>
      <w:r w:rsidRPr="003548A6">
        <w:t xml:space="preserve">to provide </w:t>
      </w:r>
      <w:r w:rsidR="003C35CD" w:rsidRPr="003548A6">
        <w:t xml:space="preserve">Customer </w:t>
      </w:r>
      <w:r w:rsidRPr="003548A6">
        <w:t xml:space="preserve">the Online Services </w:t>
      </w:r>
      <w:r w:rsidR="00DB4C09" w:rsidRPr="003548A6">
        <w:t>including</w:t>
      </w:r>
      <w:r w:rsidRPr="003548A6">
        <w:t xml:space="preserve"> purpose</w:t>
      </w:r>
      <w:r w:rsidR="003C35CD" w:rsidRPr="003548A6">
        <w:t>s co</w:t>
      </w:r>
      <w:r w:rsidR="00DB4C09" w:rsidRPr="003548A6">
        <w:t>mpatible</w:t>
      </w:r>
      <w:r w:rsidR="003C35CD" w:rsidRPr="003548A6">
        <w:t xml:space="preserve"> with providing those services</w:t>
      </w:r>
      <w:r w:rsidRPr="003548A6">
        <w:t>.</w:t>
      </w:r>
      <w:r w:rsidR="009C6951" w:rsidRPr="003548A6">
        <w:t xml:space="preserve"> </w:t>
      </w:r>
      <w:r w:rsidR="006F0661" w:rsidRPr="003548A6">
        <w:t xml:space="preserve">21Vianet </w:t>
      </w:r>
      <w:r w:rsidRPr="003548A6">
        <w:t xml:space="preserve">will not </w:t>
      </w:r>
      <w:r w:rsidRPr="003548A6" w:rsidDel="00C94E0D">
        <w:t>use</w:t>
      </w:r>
      <w:r w:rsidR="005E3643" w:rsidRPr="003548A6">
        <w:t xml:space="preserve"> or otherwise </w:t>
      </w:r>
      <w:r w:rsidR="00C94E0D" w:rsidRPr="003548A6">
        <w:t xml:space="preserve">process </w:t>
      </w:r>
      <w:r w:rsidRPr="003548A6">
        <w:t xml:space="preserve">Customer Data or derive information from it for </w:t>
      </w:r>
      <w:r w:rsidR="003C35CD" w:rsidRPr="003548A6">
        <w:t xml:space="preserve">any </w:t>
      </w:r>
      <w:r w:rsidRPr="003548A6">
        <w:t>advertising or similar commercial purposes.</w:t>
      </w:r>
      <w:r w:rsidR="003C35CD" w:rsidRPr="003548A6">
        <w:t xml:space="preserve"> As between the parties, Customer retains all right, title and interest in and to Customer Data.</w:t>
      </w:r>
      <w:r w:rsidR="00866323" w:rsidRPr="003548A6">
        <w:t xml:space="preserve"> </w:t>
      </w:r>
      <w:r w:rsidR="006F0661" w:rsidRPr="003548A6">
        <w:t xml:space="preserve">21Vianet </w:t>
      </w:r>
      <w:r w:rsidR="003C35CD" w:rsidRPr="003548A6">
        <w:t xml:space="preserve">acquires no rights in Customer Data, other than the rights Customer grants to </w:t>
      </w:r>
      <w:r w:rsidR="006F0661" w:rsidRPr="003548A6">
        <w:t xml:space="preserve">21Vianet </w:t>
      </w:r>
      <w:r w:rsidR="003C35CD" w:rsidRPr="003548A6">
        <w:t>to provide the Online Services to Customer.</w:t>
      </w:r>
      <w:r w:rsidR="00866323" w:rsidRPr="003548A6">
        <w:t xml:space="preserve"> </w:t>
      </w:r>
      <w:r w:rsidR="003C35CD" w:rsidRPr="003548A6">
        <w:t xml:space="preserve">This paragraph does not affect </w:t>
      </w:r>
      <w:r w:rsidR="005048F4" w:rsidRPr="003548A6">
        <w:t>21Vianet’s</w:t>
      </w:r>
      <w:r w:rsidR="003C35CD" w:rsidRPr="003548A6">
        <w:t xml:space="preserve"> rights in software or services</w:t>
      </w:r>
      <w:r w:rsidR="005048F4" w:rsidRPr="003548A6">
        <w:t xml:space="preserve"> 21Vianet</w:t>
      </w:r>
      <w:r w:rsidR="003C35CD" w:rsidRPr="003548A6">
        <w:t xml:space="preserve"> licenses to Customer.</w:t>
      </w:r>
    </w:p>
    <w:p w14:paraId="2E7FEF9A" w14:textId="76161D18" w:rsidR="00EE6A6E" w:rsidRPr="003548A6" w:rsidRDefault="00EE6A6E" w:rsidP="00B21476">
      <w:pPr>
        <w:pStyle w:val="ProductList-Body"/>
      </w:pPr>
    </w:p>
    <w:p w14:paraId="1435CC3A" w14:textId="71CA3393" w:rsidR="005A06FD" w:rsidRPr="003548A6" w:rsidRDefault="005A06FD" w:rsidP="00C91713">
      <w:pPr>
        <w:pStyle w:val="ProductList-SubSubSectionHeading"/>
        <w:outlineLvl w:val="1"/>
      </w:pPr>
      <w:bookmarkStart w:id="70" w:name="_Toc487134014"/>
      <w:bookmarkStart w:id="71" w:name="_Toc29979180"/>
      <w:bookmarkStart w:id="72" w:name="_Toc59181872"/>
      <w:r w:rsidRPr="003548A6">
        <w:t>Disclosure of Customer Data</w:t>
      </w:r>
      <w:bookmarkEnd w:id="70"/>
      <w:r w:rsidR="0013329F" w:rsidRPr="0013329F">
        <w:t xml:space="preserve"> </w:t>
      </w:r>
      <w:r w:rsidR="0013329F">
        <w:t>and Personal Data</w:t>
      </w:r>
      <w:bookmarkEnd w:id="71"/>
      <w:bookmarkEnd w:id="72"/>
    </w:p>
    <w:p w14:paraId="7BA1ED11" w14:textId="114619BF" w:rsidR="00607DF7" w:rsidRPr="00E75EA3" w:rsidRDefault="00257FF3" w:rsidP="00F824AC">
      <w:pPr>
        <w:pStyle w:val="ProductList-Body"/>
        <w:spacing w:after="120"/>
      </w:pPr>
      <w:r w:rsidRPr="003548A6">
        <w:t>21Vianet</w:t>
      </w:r>
      <w:r w:rsidR="00F77036" w:rsidRPr="003548A6">
        <w:t xml:space="preserve"> will not disclose Customer Data </w:t>
      </w:r>
      <w:r w:rsidR="0035795A">
        <w:t xml:space="preserve">or Personal Data </w:t>
      </w:r>
      <w:r w:rsidR="00F77036" w:rsidRPr="003548A6">
        <w:t xml:space="preserve">outside </w:t>
      </w:r>
      <w:r w:rsidR="00FA6248" w:rsidRPr="003548A6">
        <w:t xml:space="preserve">of </w:t>
      </w:r>
      <w:r w:rsidR="008720C4" w:rsidRPr="003548A6">
        <w:t>21Vianet</w:t>
      </w:r>
      <w:r w:rsidR="00F77036" w:rsidRPr="003548A6">
        <w:t xml:space="preserve"> or its </w:t>
      </w:r>
      <w:r w:rsidR="009B313F" w:rsidRPr="003548A6">
        <w:t xml:space="preserve">affiliates, suppliers, or </w:t>
      </w:r>
      <w:r w:rsidR="009B313F" w:rsidRPr="00DE38C9">
        <w:t>subcontractors</w:t>
      </w:r>
      <w:r w:rsidR="00F77036" w:rsidRPr="003548A6">
        <w:t xml:space="preserve"> except (1)</w:t>
      </w:r>
      <w:r w:rsidR="001844E3" w:rsidRPr="003548A6">
        <w:t> </w:t>
      </w:r>
      <w:r w:rsidR="00F77036" w:rsidRPr="003548A6">
        <w:t>as Customer directs, (2)</w:t>
      </w:r>
      <w:r w:rsidR="001844E3" w:rsidRPr="003548A6">
        <w:t> </w:t>
      </w:r>
      <w:r w:rsidR="00F77036" w:rsidRPr="003548A6">
        <w:t>as described in the OST</w:t>
      </w:r>
      <w:r w:rsidR="00700254" w:rsidRPr="00700254">
        <w:t xml:space="preserve"> </w:t>
      </w:r>
      <w:r w:rsidR="00700254">
        <w:t>or the Privacy Statement</w:t>
      </w:r>
      <w:r w:rsidR="00F77036" w:rsidRPr="003548A6">
        <w:t>, or (</w:t>
      </w:r>
      <w:r w:rsidR="001844E3" w:rsidRPr="003548A6">
        <w:t>3</w:t>
      </w:r>
      <w:r w:rsidR="00F77036" w:rsidRPr="003548A6">
        <w:t>)</w:t>
      </w:r>
      <w:r w:rsidR="001844E3" w:rsidRPr="003548A6">
        <w:t> </w:t>
      </w:r>
      <w:r w:rsidR="00F77036" w:rsidRPr="003548A6">
        <w:t>as required by law</w:t>
      </w:r>
      <w:r w:rsidR="00234ABD">
        <w:t>s and regulations</w:t>
      </w:r>
      <w:r w:rsidR="00F77036" w:rsidRPr="003548A6">
        <w:t>.</w:t>
      </w:r>
      <w:r w:rsidR="00F77036" w:rsidRPr="00E75EA3">
        <w:t xml:space="preserve"> </w:t>
      </w:r>
    </w:p>
    <w:p w14:paraId="18B909EA" w14:textId="7B935813" w:rsidR="00F77036" w:rsidRPr="00E75EA3" w:rsidRDefault="008720C4" w:rsidP="00F824AC">
      <w:pPr>
        <w:pStyle w:val="ProductList-Body"/>
        <w:spacing w:after="120"/>
      </w:pPr>
      <w:r w:rsidRPr="00E75EA3">
        <w:t xml:space="preserve">21Vianet </w:t>
      </w:r>
      <w:r w:rsidR="00F77036" w:rsidRPr="00E75EA3">
        <w:t xml:space="preserve">will not disclose Customer Data </w:t>
      </w:r>
      <w:r w:rsidR="00C62F9E">
        <w:t xml:space="preserve">or Personal Data </w:t>
      </w:r>
      <w:r w:rsidR="00F77036" w:rsidRPr="00E75EA3">
        <w:t>to law enforcement</w:t>
      </w:r>
      <w:r w:rsidR="003D6606" w:rsidRPr="00E75EA3">
        <w:t xml:space="preserve"> unless required by law</w:t>
      </w:r>
      <w:r w:rsidR="00F641FD">
        <w:t>s and regulations</w:t>
      </w:r>
      <w:r w:rsidR="00F77036" w:rsidRPr="00E75EA3">
        <w:t xml:space="preserve">. </w:t>
      </w:r>
      <w:r w:rsidR="001844E3" w:rsidRPr="00E75EA3">
        <w:t xml:space="preserve">If </w:t>
      </w:r>
      <w:r w:rsidR="00F77036" w:rsidRPr="00E75EA3">
        <w:t>law enforcement contact</w:t>
      </w:r>
      <w:r w:rsidR="001844E3" w:rsidRPr="00E75EA3">
        <w:t>s</w:t>
      </w:r>
      <w:r w:rsidR="00F77036" w:rsidRPr="00E75EA3">
        <w:t xml:space="preserve"> </w:t>
      </w:r>
      <w:r w:rsidRPr="00E75EA3">
        <w:t xml:space="preserve">21Vianet </w:t>
      </w:r>
      <w:r w:rsidR="00F77036" w:rsidRPr="00E75EA3">
        <w:t>with a demand for Customer Data</w:t>
      </w:r>
      <w:r w:rsidR="00A1089A" w:rsidRPr="00A1089A">
        <w:t xml:space="preserve"> </w:t>
      </w:r>
      <w:r w:rsidR="00A1089A">
        <w:t>or Personal Data</w:t>
      </w:r>
      <w:r w:rsidR="00F77036" w:rsidRPr="00E75EA3">
        <w:t xml:space="preserve">, </w:t>
      </w:r>
      <w:r w:rsidRPr="00E75EA3">
        <w:t xml:space="preserve">21Vianet </w:t>
      </w:r>
      <w:r w:rsidR="00F77036" w:rsidRPr="00E75EA3">
        <w:t xml:space="preserve">will </w:t>
      </w:r>
      <w:r w:rsidR="00F77036" w:rsidRPr="003548A6">
        <w:t>attempt to redirect the law enforcement agency to request that data directly from Customer. If compelled to disclose Customer Data</w:t>
      </w:r>
      <w:r w:rsidR="00A1089A" w:rsidRPr="00A1089A">
        <w:t xml:space="preserve"> </w:t>
      </w:r>
      <w:r w:rsidR="00A1089A">
        <w:t>or Personal Data</w:t>
      </w:r>
      <w:r w:rsidR="00EE6A6E" w:rsidRPr="003548A6">
        <w:t xml:space="preserve"> </w:t>
      </w:r>
      <w:r w:rsidR="00F77036" w:rsidRPr="003548A6">
        <w:t xml:space="preserve">to law enforcement, </w:t>
      </w:r>
      <w:r w:rsidR="00D628D3" w:rsidRPr="003548A6">
        <w:t xml:space="preserve">21Vianet </w:t>
      </w:r>
      <w:r w:rsidR="00F77036" w:rsidRPr="003548A6">
        <w:t xml:space="preserve">will </w:t>
      </w:r>
      <w:r w:rsidR="00D246ED" w:rsidRPr="003548A6">
        <w:t>use commercially reasonable</w:t>
      </w:r>
      <w:r w:rsidR="00D246ED" w:rsidRPr="00E75EA3">
        <w:t xml:space="preserve"> efforts to </w:t>
      </w:r>
      <w:r w:rsidR="00F77036" w:rsidRPr="00E75EA3">
        <w:t>notify Customer and provide a copy of the demand</w:t>
      </w:r>
      <w:r w:rsidR="003D6606" w:rsidRPr="00E75EA3">
        <w:t xml:space="preserve"> unless legally prohibited from doing so</w:t>
      </w:r>
      <w:r w:rsidR="00F77036" w:rsidRPr="00E75EA3">
        <w:t>.</w:t>
      </w:r>
    </w:p>
    <w:p w14:paraId="0DBE1B9F" w14:textId="609E40BC" w:rsidR="00F77036" w:rsidRPr="00E75EA3" w:rsidRDefault="00F77036" w:rsidP="00F824AC">
      <w:pPr>
        <w:pStyle w:val="ProductList-Body"/>
        <w:spacing w:after="120"/>
      </w:pPr>
      <w:r w:rsidRPr="00E75EA3">
        <w:t xml:space="preserve">Upon receipt of any other </w:t>
      </w:r>
      <w:r w:rsidR="00057E88" w:rsidRPr="00E75EA3">
        <w:t>third-party</w:t>
      </w:r>
      <w:r w:rsidRPr="00E75EA3">
        <w:t xml:space="preserve"> request for Customer Data</w:t>
      </w:r>
      <w:r w:rsidR="00A1089A" w:rsidRPr="00A1089A">
        <w:t xml:space="preserve"> </w:t>
      </w:r>
      <w:r w:rsidR="00A1089A">
        <w:t>or Personal Data</w:t>
      </w:r>
      <w:r w:rsidRPr="00E75EA3">
        <w:t xml:space="preserve">, </w:t>
      </w:r>
      <w:r w:rsidR="00D246ED" w:rsidRPr="00E75EA3">
        <w:t xml:space="preserve">21Vianet </w:t>
      </w:r>
      <w:r w:rsidRPr="00E75EA3">
        <w:t>will promptly notify Customer unless prohibited by law</w:t>
      </w:r>
      <w:r w:rsidR="002C094A">
        <w:t>s and regulations</w:t>
      </w:r>
      <w:r w:rsidRPr="00E75EA3">
        <w:t>.</w:t>
      </w:r>
      <w:r w:rsidR="009C6951" w:rsidRPr="00E75EA3">
        <w:t xml:space="preserve"> </w:t>
      </w:r>
      <w:r w:rsidR="007D32E1" w:rsidRPr="00E75EA3">
        <w:t xml:space="preserve">21Vianet </w:t>
      </w:r>
      <w:r w:rsidRPr="00E75EA3">
        <w:t>will reject the request</w:t>
      </w:r>
      <w:r w:rsidR="0078183A" w:rsidRPr="00E75EA3">
        <w:t xml:space="preserve"> unless required by law</w:t>
      </w:r>
      <w:r w:rsidR="002C094A">
        <w:t>s and regulations</w:t>
      </w:r>
      <w:r w:rsidR="0078183A" w:rsidRPr="00E75EA3">
        <w:t xml:space="preserve"> to comply</w:t>
      </w:r>
      <w:r w:rsidRPr="00E75EA3">
        <w:t>.</w:t>
      </w:r>
      <w:r w:rsidR="009C6951" w:rsidRPr="00E75EA3">
        <w:t xml:space="preserve"> </w:t>
      </w:r>
      <w:r w:rsidRPr="00E75EA3">
        <w:t xml:space="preserve">If the request is valid, </w:t>
      </w:r>
      <w:r w:rsidR="007D32E1" w:rsidRPr="00E75EA3">
        <w:t xml:space="preserve">21Vianet </w:t>
      </w:r>
      <w:r w:rsidRPr="00E75EA3">
        <w:t xml:space="preserve">will attempt to redirect the third party to request the </w:t>
      </w:r>
      <w:r w:rsidR="0078183A" w:rsidRPr="00E75EA3">
        <w:t>d</w:t>
      </w:r>
      <w:r w:rsidRPr="00E75EA3">
        <w:t>ata</w:t>
      </w:r>
      <w:r w:rsidR="0078183A" w:rsidRPr="00E75EA3">
        <w:t xml:space="preserve"> directly</w:t>
      </w:r>
      <w:r w:rsidRPr="00E75EA3">
        <w:t xml:space="preserve"> from Customer.</w:t>
      </w:r>
    </w:p>
    <w:p w14:paraId="51364C6C" w14:textId="1D23F2E6" w:rsidR="00F77036" w:rsidRPr="00E75EA3" w:rsidRDefault="00055CC9" w:rsidP="00AE69BA">
      <w:pPr>
        <w:pStyle w:val="ProductList-Body"/>
        <w:spacing w:after="120"/>
      </w:pPr>
      <w:r w:rsidRPr="00E75EA3">
        <w:t xml:space="preserve">21Vianet </w:t>
      </w:r>
      <w:r w:rsidR="00F77036" w:rsidRPr="00E75EA3">
        <w:t>will not provide any third party: (</w:t>
      </w:r>
      <w:r w:rsidR="0078183A" w:rsidRPr="00E75EA3">
        <w:t>a</w:t>
      </w:r>
      <w:r w:rsidR="00F77036" w:rsidRPr="00E75EA3">
        <w:t>)</w:t>
      </w:r>
      <w:r w:rsidR="0078183A" w:rsidRPr="00E75EA3">
        <w:t> </w:t>
      </w:r>
      <w:r w:rsidR="00F77036" w:rsidRPr="00E75EA3">
        <w:t>direct, indirect, blanket or unfettered access to Customer Data</w:t>
      </w:r>
      <w:r w:rsidR="002C094A" w:rsidRPr="002C094A">
        <w:t xml:space="preserve"> </w:t>
      </w:r>
      <w:r w:rsidR="002C094A">
        <w:t>or Personal Data</w:t>
      </w:r>
      <w:r w:rsidR="00F77036" w:rsidRPr="00E75EA3">
        <w:t>; (</w:t>
      </w:r>
      <w:r w:rsidR="0078183A" w:rsidRPr="00E75EA3">
        <w:t>b</w:t>
      </w:r>
      <w:r w:rsidR="00F77036" w:rsidRPr="00E75EA3">
        <w:t>)</w:t>
      </w:r>
      <w:r w:rsidR="0078183A" w:rsidRPr="00E75EA3">
        <w:t> </w:t>
      </w:r>
      <w:r w:rsidR="003C35CD" w:rsidRPr="00E75EA3">
        <w:t xml:space="preserve">platform </w:t>
      </w:r>
      <w:r w:rsidR="00F77036" w:rsidRPr="00E75EA3">
        <w:t>encryption keys used to secure Customer Data</w:t>
      </w:r>
      <w:r w:rsidR="00063700" w:rsidRPr="00063700">
        <w:t xml:space="preserve"> </w:t>
      </w:r>
      <w:r w:rsidR="00063700">
        <w:t>or Personal Data</w:t>
      </w:r>
      <w:r w:rsidR="00F77036" w:rsidRPr="00E75EA3">
        <w:t xml:space="preserve"> or the ability to break such encryption; or (</w:t>
      </w:r>
      <w:r w:rsidR="0078183A" w:rsidRPr="00E75EA3">
        <w:t>c</w:t>
      </w:r>
      <w:r w:rsidR="00F77036" w:rsidRPr="00E75EA3">
        <w:t>)</w:t>
      </w:r>
      <w:r w:rsidR="0078183A" w:rsidRPr="00E75EA3">
        <w:t> </w:t>
      </w:r>
      <w:r w:rsidR="00F77036" w:rsidRPr="00E75EA3">
        <w:t>access to Customer Data</w:t>
      </w:r>
      <w:r w:rsidR="00063700" w:rsidRPr="00063700">
        <w:t xml:space="preserve"> </w:t>
      </w:r>
      <w:r w:rsidR="00063700">
        <w:t>or Personal Data</w:t>
      </w:r>
      <w:r w:rsidR="00F77036" w:rsidRPr="00E75EA3">
        <w:t xml:space="preserve"> if </w:t>
      </w:r>
      <w:r w:rsidR="00492300" w:rsidRPr="00E75EA3">
        <w:t xml:space="preserve">21Vianet </w:t>
      </w:r>
      <w:r w:rsidR="00F77036" w:rsidRPr="00E75EA3">
        <w:t xml:space="preserve">is aware that </w:t>
      </w:r>
      <w:r w:rsidR="0078183A" w:rsidRPr="00E75EA3">
        <w:t xml:space="preserve">the </w:t>
      </w:r>
      <w:r w:rsidR="00F77036" w:rsidRPr="00E75EA3">
        <w:t xml:space="preserve">data is </w:t>
      </w:r>
      <w:r w:rsidR="0078183A" w:rsidRPr="00E75EA3">
        <w:t xml:space="preserve">to be </w:t>
      </w:r>
      <w:r w:rsidR="00F77036" w:rsidRPr="00E75EA3">
        <w:t xml:space="preserve">used for purposes other than those stated in the </w:t>
      </w:r>
      <w:r w:rsidR="0078183A" w:rsidRPr="00E75EA3">
        <w:t xml:space="preserve">third party’s </w:t>
      </w:r>
      <w:r w:rsidR="00F77036" w:rsidRPr="00E75EA3">
        <w:t>request.</w:t>
      </w:r>
      <w:r w:rsidR="009C6951" w:rsidRPr="00E75EA3">
        <w:t xml:space="preserve"> </w:t>
      </w:r>
    </w:p>
    <w:p w14:paraId="2B1EA4C6" w14:textId="76BD570C" w:rsidR="00F77036" w:rsidRPr="00E75EA3" w:rsidRDefault="00F77036" w:rsidP="00F77036">
      <w:pPr>
        <w:pStyle w:val="ProductList-Body"/>
      </w:pPr>
      <w:r w:rsidRPr="00E75EA3">
        <w:t xml:space="preserve">In support of the above, </w:t>
      </w:r>
      <w:r w:rsidR="00055CC9" w:rsidRPr="00E75EA3">
        <w:t xml:space="preserve">21Vianet </w:t>
      </w:r>
      <w:r w:rsidRPr="00E75EA3">
        <w:t xml:space="preserve">may provide Customer’s basic contact information to the third party. </w:t>
      </w:r>
    </w:p>
    <w:p w14:paraId="1EB5835E" w14:textId="1C017284" w:rsidR="000B7DA3" w:rsidRPr="00E75EA3" w:rsidRDefault="000B7DA3" w:rsidP="00F77036">
      <w:pPr>
        <w:pStyle w:val="ProductList-Body"/>
      </w:pPr>
    </w:p>
    <w:p w14:paraId="500CDE61" w14:textId="7B8879C7" w:rsidR="00B92918" w:rsidRPr="00E75EA3" w:rsidRDefault="00B92918" w:rsidP="1A67E690">
      <w:pPr>
        <w:pStyle w:val="ProductList-SubSubSectionHeading"/>
        <w:outlineLvl w:val="1"/>
      </w:pPr>
      <w:bookmarkStart w:id="73" w:name="_Toc29979181"/>
      <w:bookmarkStart w:id="74" w:name="_Toc59181873"/>
      <w:r w:rsidRPr="00E75EA3">
        <w:t>Processing of Personal Data; GDPR</w:t>
      </w:r>
      <w:bookmarkEnd w:id="73"/>
      <w:bookmarkEnd w:id="74"/>
    </w:p>
    <w:p w14:paraId="5E0BB18D" w14:textId="0E66F45F" w:rsidR="00AA65F9" w:rsidRPr="00E75EA3" w:rsidRDefault="004F4FE7" w:rsidP="00205026">
      <w:pPr>
        <w:pStyle w:val="ProductList-Body"/>
      </w:pPr>
      <w:r w:rsidRPr="00E75EA3">
        <w:t xml:space="preserve">Personal Data provided to </w:t>
      </w:r>
      <w:r w:rsidR="00E57957" w:rsidRPr="00E75EA3">
        <w:t>21Vianet</w:t>
      </w:r>
      <w:r w:rsidRPr="00E75EA3">
        <w:t xml:space="preserve"> by, or on behalf of, Customer through use of the Online Service is also Customer Data. Pseudonymized identifiers may also be generated through Customer’s use of the Online Services and are also Personal Data. </w:t>
      </w:r>
      <w:r w:rsidR="00AA65F9" w:rsidRPr="00E75EA3">
        <w:t xml:space="preserve">To the extent </w:t>
      </w:r>
      <w:r w:rsidR="00E57957" w:rsidRPr="00E75EA3">
        <w:t>21Vianet</w:t>
      </w:r>
      <w:r w:rsidR="00AA65F9" w:rsidRPr="00E75EA3">
        <w:t xml:space="preserve"> is a processor or </w:t>
      </w:r>
      <w:proofErr w:type="spellStart"/>
      <w:r w:rsidR="00AA65F9" w:rsidRPr="00E75EA3">
        <w:t>subprocessor</w:t>
      </w:r>
      <w:proofErr w:type="spellEnd"/>
      <w:r w:rsidR="00AA65F9" w:rsidRPr="00E75EA3">
        <w:t xml:space="preserve"> of Personal Data subject to the GDPR, the GDPR Terms in Attachment 4 govern that processing and the parties also agree to the following terms in this sub-section (“Processing of Personal Data</w:t>
      </w:r>
      <w:r w:rsidRPr="00E75EA3">
        <w:t>; GDPR</w:t>
      </w:r>
      <w:r w:rsidR="00AA65F9" w:rsidRPr="00E75EA3">
        <w:t>”):</w:t>
      </w:r>
    </w:p>
    <w:p w14:paraId="7E92E26E" w14:textId="7997E3B9" w:rsidR="00B92918" w:rsidRPr="00E75EA3" w:rsidRDefault="00B92918" w:rsidP="00F77036">
      <w:pPr>
        <w:pStyle w:val="ProductList-Body"/>
      </w:pPr>
    </w:p>
    <w:p w14:paraId="34038606" w14:textId="01D2A9CC" w:rsidR="000B3F63" w:rsidRPr="003548A6" w:rsidRDefault="000B3F63">
      <w:pPr>
        <w:pStyle w:val="ProductList-Body"/>
        <w:ind w:left="180"/>
        <w:outlineLvl w:val="2"/>
        <w:rPr>
          <w:b/>
          <w:color w:val="0072C6"/>
        </w:rPr>
      </w:pPr>
      <w:r w:rsidRPr="003548A6">
        <w:rPr>
          <w:b/>
          <w:bCs/>
          <w:color w:val="0072C6"/>
        </w:rPr>
        <w:t>Processor and Controller Roles and Responsibilities</w:t>
      </w:r>
    </w:p>
    <w:p w14:paraId="3BE16913" w14:textId="64073FF7" w:rsidR="00660C01" w:rsidRPr="003548A6" w:rsidRDefault="00660C01" w:rsidP="00205026">
      <w:pPr>
        <w:pStyle w:val="ProductList-Body"/>
        <w:ind w:left="158"/>
      </w:pPr>
      <w:r w:rsidRPr="003548A6">
        <w:lastRenderedPageBreak/>
        <w:t xml:space="preserve">Customer and </w:t>
      </w:r>
      <w:r w:rsidR="00E57957" w:rsidRPr="003548A6">
        <w:t>21Vianet</w:t>
      </w:r>
      <w:r w:rsidRPr="003548A6">
        <w:t xml:space="preserve"> agree that Customer is the controller of Personal Data and </w:t>
      </w:r>
      <w:r w:rsidR="00E57957" w:rsidRPr="003548A6">
        <w:t>21Vianet</w:t>
      </w:r>
      <w:r w:rsidRPr="003548A6">
        <w:t xml:space="preserve"> is the processor of such data, except when (a) Customer acts as a processor of Personal Data, in which case </w:t>
      </w:r>
      <w:r w:rsidR="00E57957" w:rsidRPr="003548A6">
        <w:t>21Vianet</w:t>
      </w:r>
      <w:r w:rsidRPr="003548A6">
        <w:t xml:space="preserve"> is a </w:t>
      </w:r>
      <w:proofErr w:type="spellStart"/>
      <w:r w:rsidRPr="003548A6">
        <w:t>subprocessor</w:t>
      </w:r>
      <w:proofErr w:type="spellEnd"/>
      <w:r w:rsidRPr="003548A6">
        <w:t xml:space="preserve"> or (b) stated otherwise in the Online Service-specific terms. </w:t>
      </w:r>
      <w:r w:rsidR="00E57957" w:rsidRPr="003548A6">
        <w:t>21Vianet</w:t>
      </w:r>
      <w:r w:rsidRPr="003548A6">
        <w:t xml:space="preserve"> will process Personal Data only on documented instructions from Customer. Customer agrees that its</w:t>
      </w:r>
      <w:r w:rsidR="007B0410" w:rsidRPr="003548A6">
        <w:t xml:space="preserve"> </w:t>
      </w:r>
      <w:r w:rsidR="00BE221B" w:rsidRPr="003548A6">
        <w:t>21Vianet C</w:t>
      </w:r>
      <w:r w:rsidR="003325F0" w:rsidRPr="003548A6">
        <w:t>ustomer</w:t>
      </w:r>
      <w:r w:rsidRPr="003548A6">
        <w:t xml:space="preserve"> </w:t>
      </w:r>
      <w:r w:rsidR="00BE221B" w:rsidRPr="003548A6">
        <w:t>A</w:t>
      </w:r>
      <w:r w:rsidRPr="003548A6">
        <w:t xml:space="preserve">greement (including the OST) along with Customer’s use and configuration of features in the Online Services </w:t>
      </w:r>
      <w:r w:rsidR="0025110C" w:rsidRPr="003548A6">
        <w:t>is</w:t>
      </w:r>
      <w:r w:rsidRPr="003548A6">
        <w:t xml:space="preserve"> Customer’s complete and final documented instructions to </w:t>
      </w:r>
      <w:r w:rsidR="00E57957" w:rsidRPr="003548A6">
        <w:t>21Vianet</w:t>
      </w:r>
      <w:r w:rsidRPr="003548A6">
        <w:t xml:space="preserve"> for the processing of Personal Data. Any additional or alternate instructions must be agreed to according to the process for amending </w:t>
      </w:r>
      <w:r w:rsidR="00E058FD" w:rsidRPr="003548A6">
        <w:t>the 21Vianet C</w:t>
      </w:r>
      <w:r w:rsidR="00FD4EDA" w:rsidRPr="003548A6">
        <w:t xml:space="preserve">ustomer </w:t>
      </w:r>
      <w:r w:rsidR="00811EF8" w:rsidRPr="003548A6">
        <w:t>Agreement.</w:t>
      </w:r>
      <w:r w:rsidR="0067082B" w:rsidRPr="003548A6">
        <w:t xml:space="preserve"> </w:t>
      </w:r>
      <w:r w:rsidRPr="003548A6">
        <w:t xml:space="preserve">In any instance where the GDPR applies and Customer is a processor, Customer warrants to </w:t>
      </w:r>
      <w:r w:rsidR="00E57957" w:rsidRPr="003548A6">
        <w:t>21Vianet</w:t>
      </w:r>
      <w:r w:rsidRPr="003548A6">
        <w:t xml:space="preserve"> that Customer’s instructions, including appointment of </w:t>
      </w:r>
      <w:r w:rsidR="00E57957" w:rsidRPr="003548A6">
        <w:t>21Vianet</w:t>
      </w:r>
      <w:r w:rsidRPr="003548A6">
        <w:t xml:space="preserve"> as a processor or </w:t>
      </w:r>
      <w:proofErr w:type="spellStart"/>
      <w:r w:rsidRPr="003548A6">
        <w:t>subprocessor</w:t>
      </w:r>
      <w:proofErr w:type="spellEnd"/>
      <w:r w:rsidRPr="003548A6">
        <w:t>, have been authorized by the relevant controller.</w:t>
      </w:r>
    </w:p>
    <w:p w14:paraId="79A09573" w14:textId="6E7925F4" w:rsidR="00205026" w:rsidRPr="003548A6" w:rsidRDefault="00205026" w:rsidP="00205026">
      <w:pPr>
        <w:pStyle w:val="ProductList-Body"/>
        <w:ind w:left="158"/>
      </w:pPr>
    </w:p>
    <w:p w14:paraId="46D389F3" w14:textId="3657FE35" w:rsidR="00205026" w:rsidRPr="003548A6" w:rsidRDefault="00205026">
      <w:pPr>
        <w:pStyle w:val="ProductList-Body"/>
        <w:ind w:left="180"/>
        <w:outlineLvl w:val="2"/>
        <w:rPr>
          <w:b/>
          <w:color w:val="0072C6"/>
        </w:rPr>
      </w:pPr>
      <w:r w:rsidRPr="003548A6">
        <w:rPr>
          <w:b/>
          <w:bCs/>
          <w:color w:val="0072C6"/>
        </w:rPr>
        <w:t>Process</w:t>
      </w:r>
      <w:r w:rsidR="003655CB" w:rsidRPr="003548A6">
        <w:rPr>
          <w:b/>
          <w:bCs/>
          <w:color w:val="0072C6"/>
        </w:rPr>
        <w:t>ing Details</w:t>
      </w:r>
    </w:p>
    <w:p w14:paraId="1A8484B1" w14:textId="77777777" w:rsidR="002C6359" w:rsidRPr="003548A6" w:rsidRDefault="002C6359" w:rsidP="1A67E690">
      <w:pPr>
        <w:pStyle w:val="ProductList-Body"/>
        <w:ind w:left="158"/>
      </w:pPr>
      <w:r w:rsidRPr="003548A6">
        <w:t>The parties acknowledge and agree that:</w:t>
      </w:r>
    </w:p>
    <w:p w14:paraId="68E330B2" w14:textId="77777777" w:rsidR="002C6359" w:rsidRPr="003548A6" w:rsidRDefault="002C6359" w:rsidP="00201184">
      <w:pPr>
        <w:pStyle w:val="ProductList-Body"/>
        <w:numPr>
          <w:ilvl w:val="0"/>
          <w:numId w:val="9"/>
        </w:numPr>
        <w:tabs>
          <w:tab w:val="clear" w:pos="158"/>
          <w:tab w:val="clear" w:pos="720"/>
        </w:tabs>
        <w:ind w:left="900" w:hanging="360"/>
      </w:pPr>
      <w:r w:rsidRPr="003548A6">
        <w:t>The subject-matter of the processing is limited to Personal Data within the scope of the GDPR;</w:t>
      </w:r>
    </w:p>
    <w:p w14:paraId="6ED017EB" w14:textId="6C080E7C" w:rsidR="002C6359" w:rsidRPr="003548A6" w:rsidRDefault="002C6359" w:rsidP="00201184">
      <w:pPr>
        <w:pStyle w:val="ProductList-Body"/>
        <w:numPr>
          <w:ilvl w:val="0"/>
          <w:numId w:val="9"/>
        </w:numPr>
        <w:tabs>
          <w:tab w:val="clear" w:pos="158"/>
          <w:tab w:val="clear" w:pos="720"/>
        </w:tabs>
        <w:ind w:left="900" w:hanging="360"/>
      </w:pPr>
      <w:r w:rsidRPr="003548A6">
        <w:t>The duration of the processing shall be for the duration of the Customer’s right to use the Online Service and until all Personal Data is deleted or returned in accordance with Customer instructions or the terms of the OST;</w:t>
      </w:r>
    </w:p>
    <w:p w14:paraId="40328ADB" w14:textId="5D0254E8" w:rsidR="002C6359" w:rsidRPr="003548A6" w:rsidRDefault="002C6359" w:rsidP="00201184">
      <w:pPr>
        <w:pStyle w:val="ProductList-Body"/>
        <w:numPr>
          <w:ilvl w:val="0"/>
          <w:numId w:val="9"/>
        </w:numPr>
        <w:tabs>
          <w:tab w:val="clear" w:pos="158"/>
          <w:tab w:val="clear" w:pos="720"/>
        </w:tabs>
        <w:ind w:left="900" w:hanging="360"/>
      </w:pPr>
      <w:r w:rsidRPr="003548A6">
        <w:t xml:space="preserve">The nature and purpose of the processing shall be to provide the Online Service pursuant to </w:t>
      </w:r>
      <w:r w:rsidR="00E058FD" w:rsidRPr="003548A6">
        <w:t xml:space="preserve">the 21Vianet </w:t>
      </w:r>
      <w:r w:rsidR="00734214" w:rsidRPr="003548A6">
        <w:t>C</w:t>
      </w:r>
      <w:r w:rsidR="00283163" w:rsidRPr="003548A6">
        <w:t>ustomer</w:t>
      </w:r>
      <w:r w:rsidRPr="003548A6">
        <w:t xml:space="preserve"> </w:t>
      </w:r>
      <w:r w:rsidR="00734214" w:rsidRPr="003548A6">
        <w:t>A</w:t>
      </w:r>
      <w:r w:rsidRPr="003548A6">
        <w:t>greement;</w:t>
      </w:r>
    </w:p>
    <w:p w14:paraId="6E05D064" w14:textId="2690A965" w:rsidR="002C6359" w:rsidRPr="003548A6" w:rsidRDefault="002C6359" w:rsidP="00201184">
      <w:pPr>
        <w:pStyle w:val="ProductList-Body"/>
        <w:numPr>
          <w:ilvl w:val="0"/>
          <w:numId w:val="9"/>
        </w:numPr>
        <w:tabs>
          <w:tab w:val="clear" w:pos="158"/>
          <w:tab w:val="clear" w:pos="720"/>
        </w:tabs>
        <w:ind w:left="900" w:hanging="360"/>
      </w:pPr>
      <w:r w:rsidRPr="003548A6">
        <w:t>The types of Personal Data processed by the Online Service include those expressly identified in Article 4 of the GDPR; and</w:t>
      </w:r>
    </w:p>
    <w:p w14:paraId="38B1EED0" w14:textId="1BE5DD9B" w:rsidR="00205026" w:rsidRPr="003548A6" w:rsidRDefault="002C6359" w:rsidP="00201184">
      <w:pPr>
        <w:pStyle w:val="ProductList-Body"/>
        <w:numPr>
          <w:ilvl w:val="0"/>
          <w:numId w:val="9"/>
        </w:numPr>
        <w:tabs>
          <w:tab w:val="clear" w:pos="158"/>
          <w:tab w:val="clear" w:pos="720"/>
        </w:tabs>
        <w:ind w:left="922" w:hanging="382"/>
      </w:pPr>
      <w:r w:rsidRPr="003548A6">
        <w:t>The categories of data subjects are Customer’s representatives and end users, such as employees, contractors, collaborators, and customers.</w:t>
      </w:r>
    </w:p>
    <w:p w14:paraId="647ED0C2" w14:textId="77777777" w:rsidR="003530F1" w:rsidRPr="003548A6" w:rsidRDefault="003530F1" w:rsidP="00661C51">
      <w:pPr>
        <w:pStyle w:val="ProductList-Body"/>
      </w:pPr>
    </w:p>
    <w:p w14:paraId="3C206BE0" w14:textId="213218A8" w:rsidR="006B4B51" w:rsidRPr="00E75EA3" w:rsidRDefault="003530F1">
      <w:pPr>
        <w:pStyle w:val="ProductList-Body"/>
        <w:ind w:left="180"/>
        <w:outlineLvl w:val="2"/>
        <w:rPr>
          <w:b/>
          <w:color w:val="0072C6"/>
        </w:rPr>
      </w:pPr>
      <w:r w:rsidRPr="003548A6">
        <w:rPr>
          <w:b/>
          <w:bCs/>
          <w:color w:val="0072C6"/>
        </w:rPr>
        <w:t>Data Subject Rights; Assistance with Requests</w:t>
      </w:r>
    </w:p>
    <w:p w14:paraId="166858B9" w14:textId="15C608B8" w:rsidR="006B4B51" w:rsidRPr="00E75EA3" w:rsidRDefault="00E57957" w:rsidP="008C074D">
      <w:pPr>
        <w:pStyle w:val="ProductList-Body"/>
        <w:ind w:left="180"/>
      </w:pPr>
      <w:r w:rsidRPr="00E75EA3">
        <w:t>21Vianet</w:t>
      </w:r>
      <w:r w:rsidR="00A911D0" w:rsidRPr="00E75EA3">
        <w:t xml:space="preserve"> will make available to Customer in a manner consistent with the functionality of the </w:t>
      </w:r>
      <w:r w:rsidR="008579EF" w:rsidRPr="00E75EA3">
        <w:t>Online Service</w:t>
      </w:r>
      <w:r w:rsidR="00A911D0" w:rsidRPr="00E75EA3">
        <w:t xml:space="preserve"> and </w:t>
      </w:r>
      <w:r w:rsidRPr="00E75EA3">
        <w:t>21Vianet</w:t>
      </w:r>
      <w:r w:rsidR="00A911D0" w:rsidRPr="00E75EA3">
        <w:t>’s role as a processor Personal Data of data subjects and the ability to fulfill data subject requests to exercise their rights under the GDPR.</w:t>
      </w:r>
      <w:r w:rsidR="007E0556" w:rsidRPr="00E75EA3">
        <w:t xml:space="preserve"> </w:t>
      </w:r>
      <w:r w:rsidRPr="00E75EA3">
        <w:t>21Vianet</w:t>
      </w:r>
      <w:r w:rsidR="007E0556" w:rsidRPr="00E75EA3">
        <w:t xml:space="preserve"> shall comply with reasonable requests by Customer to assist with Customer’s response to such a data subject request.</w:t>
      </w:r>
      <w:r w:rsidR="00A911D0" w:rsidRPr="00E75EA3">
        <w:t xml:space="preserve"> If </w:t>
      </w:r>
      <w:r w:rsidRPr="00E75EA3">
        <w:t>21Vianet</w:t>
      </w:r>
      <w:r w:rsidR="00A911D0" w:rsidRPr="00E75EA3">
        <w:t xml:space="preserve"> receives a request from Customer’s data subject to exercise one or more of its rights under the GDPR in connection with an Online Service for which </w:t>
      </w:r>
      <w:r w:rsidRPr="00E75EA3">
        <w:t>21Vianet</w:t>
      </w:r>
      <w:r w:rsidR="00A911D0" w:rsidRPr="00E75EA3">
        <w:t xml:space="preserve"> is a data processor or </w:t>
      </w:r>
      <w:proofErr w:type="spellStart"/>
      <w:r w:rsidR="00A911D0" w:rsidRPr="00E75EA3">
        <w:t>subprocessor</w:t>
      </w:r>
      <w:proofErr w:type="spellEnd"/>
      <w:r w:rsidR="00A911D0" w:rsidRPr="00E75EA3">
        <w:t xml:space="preserve">, </w:t>
      </w:r>
      <w:r w:rsidRPr="00E75EA3">
        <w:t>21Vianet</w:t>
      </w:r>
      <w:r w:rsidR="00A911D0" w:rsidRPr="00E75EA3">
        <w:t xml:space="preserve"> will redirect the data subject to make its request directly to Customer. Customer will be responsible for responding to any such request including, where necessary, by using the functionality of the Online Service. </w:t>
      </w:r>
      <w:r w:rsidRPr="00E75EA3">
        <w:t>21Vianet</w:t>
      </w:r>
      <w:r w:rsidR="00A911D0" w:rsidRPr="00E75EA3">
        <w:t xml:space="preserve"> shall comply with reasonable requests by Customer to assist with Customer’s response to such a data subject request.</w:t>
      </w:r>
    </w:p>
    <w:p w14:paraId="576EAB6C" w14:textId="4ABB307F" w:rsidR="008C074D" w:rsidRPr="00E75EA3" w:rsidRDefault="008C074D" w:rsidP="008C074D">
      <w:pPr>
        <w:pStyle w:val="ProductList-Body"/>
        <w:ind w:left="180"/>
      </w:pPr>
    </w:p>
    <w:p w14:paraId="3A5A5B6C" w14:textId="08331649" w:rsidR="008C074D" w:rsidRPr="00E75EA3" w:rsidRDefault="008C074D">
      <w:pPr>
        <w:pStyle w:val="ProductList-Body"/>
        <w:ind w:left="180"/>
        <w:outlineLvl w:val="2"/>
        <w:rPr>
          <w:b/>
          <w:color w:val="0072C6"/>
        </w:rPr>
      </w:pPr>
      <w:r w:rsidRPr="00E75EA3">
        <w:rPr>
          <w:b/>
          <w:bCs/>
          <w:color w:val="0072C6"/>
        </w:rPr>
        <w:t>Records of Processing Activities</w:t>
      </w:r>
    </w:p>
    <w:p w14:paraId="19CA25C6" w14:textId="69492EB1" w:rsidR="008C074D" w:rsidRPr="00E75EA3" w:rsidRDefault="00E57957" w:rsidP="1A67E690">
      <w:pPr>
        <w:pStyle w:val="ProductList-Body"/>
        <w:ind w:left="158"/>
      </w:pPr>
      <w:r w:rsidRPr="00E75EA3">
        <w:t>21Vianet</w:t>
      </w:r>
      <w:r w:rsidR="008C074D" w:rsidRPr="00E75EA3">
        <w:t xml:space="preserve"> shall maintain all records required by Article 30(2) of the GDPR and, to the extent applicable to the processing of Personal Data on behalf of Customer, make them available to Customer upon request.</w:t>
      </w:r>
    </w:p>
    <w:p w14:paraId="0A406709" w14:textId="77777777" w:rsidR="008C074D" w:rsidRPr="00E75EA3" w:rsidRDefault="008C074D" w:rsidP="00661C51">
      <w:pPr>
        <w:pStyle w:val="ProductList-Body"/>
        <w:ind w:left="180"/>
      </w:pPr>
    </w:p>
    <w:p w14:paraId="0587D6A9" w14:textId="33F93C21" w:rsidR="00EF5075" w:rsidRPr="00E75EA3" w:rsidRDefault="00EF5075" w:rsidP="1A67E690">
      <w:pPr>
        <w:pStyle w:val="ProductList-SubSubSectionHeading"/>
        <w:outlineLvl w:val="1"/>
      </w:pPr>
      <w:bookmarkStart w:id="75" w:name="_Toc29979182"/>
      <w:bookmarkStart w:id="76" w:name="_Toc59181874"/>
      <w:r w:rsidRPr="00E75EA3">
        <w:t>Data Security</w:t>
      </w:r>
      <w:bookmarkEnd w:id="75"/>
      <w:bookmarkEnd w:id="76"/>
    </w:p>
    <w:p w14:paraId="53082B63" w14:textId="6D8C5C4B" w:rsidR="000B3F63" w:rsidRPr="00E75EA3" w:rsidRDefault="000B3F63" w:rsidP="00F77036">
      <w:pPr>
        <w:pStyle w:val="ProductList-Body"/>
      </w:pPr>
    </w:p>
    <w:p w14:paraId="5B02BCE5" w14:textId="6FCADAE7" w:rsidR="00782460" w:rsidRPr="00E75EA3" w:rsidRDefault="00782460">
      <w:pPr>
        <w:pStyle w:val="ProductList-Body"/>
        <w:ind w:left="180"/>
        <w:outlineLvl w:val="2"/>
        <w:rPr>
          <w:b/>
          <w:color w:val="0072C6"/>
        </w:rPr>
      </w:pPr>
      <w:r w:rsidRPr="00E75EA3">
        <w:rPr>
          <w:b/>
          <w:bCs/>
          <w:color w:val="0072C6"/>
        </w:rPr>
        <w:t>Security Practices and Policies</w:t>
      </w:r>
    </w:p>
    <w:p w14:paraId="255D30EB" w14:textId="60086316" w:rsidR="0034267B" w:rsidRPr="003548A6" w:rsidRDefault="00E57957" w:rsidP="00C91713">
      <w:pPr>
        <w:pStyle w:val="ProductList-Body"/>
        <w:ind w:left="158"/>
      </w:pPr>
      <w:bookmarkStart w:id="77" w:name="_Hlk504328104"/>
      <w:r w:rsidRPr="00E75EA3">
        <w:t>21Vianet</w:t>
      </w:r>
      <w:r w:rsidR="0040343C" w:rsidRPr="00E75EA3">
        <w:t xml:space="preserve"> will implement and maintain </w:t>
      </w:r>
      <w:r w:rsidR="00733E72" w:rsidRPr="00E75EA3">
        <w:t xml:space="preserve">appropriate </w:t>
      </w:r>
      <w:r w:rsidR="0040343C" w:rsidRPr="00E75EA3">
        <w:t xml:space="preserve">technical and organizational measures to protect Customer Data and Personal Data.  Those measures shall be set forth in a </w:t>
      </w:r>
      <w:r w:rsidRPr="00E75EA3">
        <w:t>21Vianet</w:t>
      </w:r>
      <w:r w:rsidR="0040343C" w:rsidRPr="00E75EA3">
        <w:t xml:space="preserve"> </w:t>
      </w:r>
      <w:r w:rsidR="0067082B">
        <w:t>online s</w:t>
      </w:r>
      <w:r w:rsidR="0040343C" w:rsidRPr="00E75EA3">
        <w:t xml:space="preserve">ecurity </w:t>
      </w:r>
      <w:r w:rsidR="00897864">
        <w:t>p</w:t>
      </w:r>
      <w:r w:rsidR="0040343C" w:rsidRPr="00E75EA3">
        <w:t xml:space="preserve">olicy. </w:t>
      </w:r>
      <w:r w:rsidRPr="00E75EA3">
        <w:t>21Vianet</w:t>
      </w:r>
      <w:r w:rsidR="0040343C" w:rsidRPr="00E75EA3">
        <w:t xml:space="preserve"> will make that policy available to Customer, along with descriptions of the security controls in place for the Online Service and other information reasonably requested by Customer regarding </w:t>
      </w:r>
      <w:r w:rsidRPr="00E75EA3">
        <w:t>21Vianet</w:t>
      </w:r>
      <w:r w:rsidR="0040343C" w:rsidRPr="00E75EA3">
        <w:t xml:space="preserve"> security </w:t>
      </w:r>
      <w:r w:rsidR="0040343C" w:rsidRPr="003548A6">
        <w:t>practices and policies</w:t>
      </w:r>
      <w:r w:rsidR="004F15B7" w:rsidRPr="003548A6">
        <w:t>.</w:t>
      </w:r>
      <w:r w:rsidR="001850E3" w:rsidRPr="003548A6">
        <w:t xml:space="preserve"> </w:t>
      </w:r>
    </w:p>
    <w:p w14:paraId="4AB015DA" w14:textId="77777777" w:rsidR="00040B7B" w:rsidRPr="003548A6" w:rsidRDefault="00040B7B" w:rsidP="00C91713">
      <w:pPr>
        <w:pStyle w:val="ProductList-Body"/>
        <w:ind w:left="158"/>
      </w:pPr>
    </w:p>
    <w:p w14:paraId="3CBDAA59" w14:textId="5F06CBFC" w:rsidR="00EF5075" w:rsidRDefault="004F15B7" w:rsidP="00C56768">
      <w:pPr>
        <w:pStyle w:val="ProductList-Body"/>
        <w:ind w:left="158"/>
      </w:pPr>
      <w:r w:rsidRPr="003548A6">
        <w:t xml:space="preserve">In addition, those measures shall comply with the requirements set forth in ISO 27001, ISO 27002, and ISO 27018. </w:t>
      </w:r>
      <w:bookmarkEnd w:id="77"/>
      <w:r w:rsidR="00137CFE" w:rsidRPr="003548A6">
        <w:t>21Vianet will not eliminate ISO 27001, ISO 27002, ISO 27018, unless it is no longer used in the industry and it is replaced with a successor (if any).</w:t>
      </w:r>
    </w:p>
    <w:p w14:paraId="22CC68C0" w14:textId="77777777" w:rsidR="003548A6" w:rsidRPr="003548A6" w:rsidRDefault="003548A6" w:rsidP="00C56768">
      <w:pPr>
        <w:pStyle w:val="ProductList-Body"/>
        <w:ind w:left="158"/>
      </w:pPr>
    </w:p>
    <w:p w14:paraId="0D8BE903" w14:textId="3B8260E8" w:rsidR="004F15B7" w:rsidRPr="003548A6" w:rsidRDefault="00494998">
      <w:pPr>
        <w:pStyle w:val="ProductList-Body"/>
        <w:ind w:left="180"/>
        <w:outlineLvl w:val="2"/>
        <w:rPr>
          <w:b/>
          <w:color w:val="0072C6"/>
        </w:rPr>
      </w:pPr>
      <w:r w:rsidRPr="003548A6">
        <w:rPr>
          <w:b/>
          <w:bCs/>
          <w:color w:val="0072C6"/>
        </w:rPr>
        <w:t>Customer Responsibilities</w:t>
      </w:r>
    </w:p>
    <w:p w14:paraId="43B3DE68" w14:textId="048D6399" w:rsidR="00200B28" w:rsidRPr="00E75EA3" w:rsidRDefault="00200B28" w:rsidP="1A67E690">
      <w:pPr>
        <w:pStyle w:val="ProductList-Body"/>
        <w:ind w:left="158"/>
      </w:pPr>
      <w:r w:rsidRPr="003548A6">
        <w:t>Customer is solely responsible for making an independent determination</w:t>
      </w:r>
      <w:r w:rsidRPr="00E75EA3">
        <w:t xml:space="preserve"> as to whether </w:t>
      </w:r>
      <w:r w:rsidR="00130C7D" w:rsidRPr="00E75EA3">
        <w:t>the technical and organizational measures for an Online Service</w:t>
      </w:r>
      <w:r w:rsidRPr="00E75EA3">
        <w:t xml:space="preserve"> meets Customer’s requirements, including any of its security obligations under the GDPR or other applicable data protection laws and regulations. Customer acknowledges and agrees that (taking into account the state of the art, the costs of implementation, and the nature, scope, context and purposes of the processing of its Personal Data as well as the risks to individuals) the security practices and policies implemented and maintained by </w:t>
      </w:r>
      <w:r w:rsidR="00E57957" w:rsidRPr="00E75EA3">
        <w:t>21Vianet</w:t>
      </w:r>
      <w:r w:rsidRPr="00E75EA3">
        <w:t xml:space="preserve"> provide a level of security appropriate to the risk with respect to its Personal Data. Customer is responsible for implementing and maintaining privacy protections and security measures for components that Customer provides or controls (such as devices within a Microsoft Azure customer’s virtual machine or application).</w:t>
      </w:r>
    </w:p>
    <w:p w14:paraId="13CC7BF3" w14:textId="44BE67A7" w:rsidR="00200B28" w:rsidRPr="00E75EA3" w:rsidRDefault="00200B28" w:rsidP="00200B28">
      <w:pPr>
        <w:pStyle w:val="ProductList-Body"/>
      </w:pPr>
    </w:p>
    <w:p w14:paraId="7E196FF6" w14:textId="4499C4FB" w:rsidR="00200B28" w:rsidRPr="00E75EA3" w:rsidRDefault="00257FE1">
      <w:pPr>
        <w:pStyle w:val="ProductList-Body"/>
        <w:ind w:left="180"/>
        <w:outlineLvl w:val="2"/>
        <w:rPr>
          <w:b/>
          <w:color w:val="0072C6"/>
        </w:rPr>
      </w:pPr>
      <w:r w:rsidRPr="00E75EA3">
        <w:rPr>
          <w:b/>
          <w:bCs/>
          <w:color w:val="0072C6"/>
        </w:rPr>
        <w:t>Auditing Compliance</w:t>
      </w:r>
    </w:p>
    <w:p w14:paraId="58C2D8D0" w14:textId="2B83D02A" w:rsidR="000252EF" w:rsidRPr="00E75EA3" w:rsidRDefault="00E57957" w:rsidP="1A67E690">
      <w:pPr>
        <w:pStyle w:val="ProductList-Body"/>
        <w:ind w:left="158"/>
      </w:pPr>
      <w:r w:rsidRPr="00E75EA3">
        <w:t>21Vianet</w:t>
      </w:r>
      <w:r w:rsidR="000252EF" w:rsidRPr="00E75EA3">
        <w:t xml:space="preserve"> will conduct audits of the security of the computers, computing environment and physical data centers that it uses in processing Customer Data</w:t>
      </w:r>
      <w:r w:rsidR="00CC7EE1" w:rsidRPr="00E75EA3">
        <w:t xml:space="preserve"> and Personal Data,</w:t>
      </w:r>
      <w:r w:rsidR="000252EF" w:rsidRPr="00E75EA3">
        <w:t xml:space="preserve"> as follows:</w:t>
      </w:r>
    </w:p>
    <w:p w14:paraId="46048352" w14:textId="56B5FBA1" w:rsidR="000252EF" w:rsidRPr="00E75EA3" w:rsidRDefault="004458EB" w:rsidP="00201184">
      <w:pPr>
        <w:pStyle w:val="ProductList-Body"/>
        <w:numPr>
          <w:ilvl w:val="0"/>
          <w:numId w:val="3"/>
        </w:numPr>
        <w:ind w:left="608" w:hanging="270"/>
      </w:pPr>
      <w:r w:rsidRPr="00E75EA3">
        <w:t xml:space="preserve">Where </w:t>
      </w:r>
      <w:r w:rsidR="00CC7EE1" w:rsidRPr="00E75EA3">
        <w:t xml:space="preserve">a </w:t>
      </w:r>
      <w:r w:rsidR="000252EF" w:rsidRPr="00E75EA3">
        <w:t>standard or framework provides for audits, an audit of such control standard or framework will be initiated at least annually.</w:t>
      </w:r>
    </w:p>
    <w:p w14:paraId="280A6168" w14:textId="669A0874" w:rsidR="004F4BBB" w:rsidRPr="00E75EA3" w:rsidRDefault="000252EF" w:rsidP="00201184">
      <w:pPr>
        <w:pStyle w:val="ProductList-Body"/>
        <w:numPr>
          <w:ilvl w:val="0"/>
          <w:numId w:val="3"/>
        </w:numPr>
        <w:ind w:left="608" w:hanging="270"/>
      </w:pPr>
      <w:r w:rsidRPr="00E75EA3">
        <w:t>Each audit will be performed according to the standards and rules of the regulatory or accreditation body for each applicable control standard or framework.</w:t>
      </w:r>
    </w:p>
    <w:p w14:paraId="5A26B908" w14:textId="7AD5AA74" w:rsidR="00B436B3" w:rsidRPr="00E75EA3" w:rsidRDefault="000252EF" w:rsidP="00201184">
      <w:pPr>
        <w:pStyle w:val="ProductList-Body"/>
        <w:numPr>
          <w:ilvl w:val="0"/>
          <w:numId w:val="3"/>
        </w:numPr>
        <w:ind w:left="608" w:hanging="270"/>
      </w:pPr>
      <w:r w:rsidRPr="00E75EA3">
        <w:lastRenderedPageBreak/>
        <w:t xml:space="preserve">Each audit will be performed by qualified, independent, third party security auditors at </w:t>
      </w:r>
      <w:r w:rsidR="00E57957" w:rsidRPr="00E75EA3">
        <w:t>21Vianet</w:t>
      </w:r>
      <w:r w:rsidRPr="00E75EA3">
        <w:t>’s selection and expense.</w:t>
      </w:r>
    </w:p>
    <w:p w14:paraId="79C86ABF" w14:textId="2B3206E1" w:rsidR="003D1071" w:rsidRPr="00E75EA3" w:rsidRDefault="003D1071" w:rsidP="00C91713">
      <w:pPr>
        <w:pStyle w:val="ProductList-Body"/>
        <w:ind w:left="158"/>
        <w:rPr>
          <w:strike/>
        </w:rPr>
      </w:pPr>
    </w:p>
    <w:p w14:paraId="393EA953" w14:textId="112BCFD9" w:rsidR="003D1071" w:rsidRPr="00E75EA3" w:rsidRDefault="00010D92" w:rsidP="00C91713">
      <w:pPr>
        <w:pStyle w:val="ProductList-Body"/>
        <w:ind w:left="158"/>
      </w:pPr>
      <w:r w:rsidRPr="00E75EA3">
        <w:t xml:space="preserve">If Customer requests, </w:t>
      </w:r>
      <w:r w:rsidR="00E57957" w:rsidRPr="00E75EA3">
        <w:t>21Vianet</w:t>
      </w:r>
      <w:r w:rsidRPr="00E75EA3">
        <w:t xml:space="preserve"> will provide Customer with each </w:t>
      </w:r>
      <w:r w:rsidR="00E57957" w:rsidRPr="00E75EA3">
        <w:t>21Vianet</w:t>
      </w:r>
      <w:r w:rsidRPr="00E75EA3">
        <w:t xml:space="preserve"> Audit Report. </w:t>
      </w:r>
      <w:r w:rsidR="003D1071" w:rsidRPr="00E75EA3">
        <w:t xml:space="preserve">The </w:t>
      </w:r>
      <w:r w:rsidR="00E57957" w:rsidRPr="00E75EA3">
        <w:t>21Vianet</w:t>
      </w:r>
      <w:r w:rsidR="003D1071" w:rsidRPr="00E75EA3">
        <w:t xml:space="preserve"> Audit Report will be subject to non-disclosure and distribution limitations of </w:t>
      </w:r>
      <w:r w:rsidR="00E57957" w:rsidRPr="00E75EA3">
        <w:t>21Vianet</w:t>
      </w:r>
      <w:r w:rsidR="003D1071" w:rsidRPr="00E75EA3">
        <w:t xml:space="preserve"> and the auditor.</w:t>
      </w:r>
    </w:p>
    <w:p w14:paraId="146DCEE4" w14:textId="42C8BC01" w:rsidR="008E338D" w:rsidRPr="00E75EA3" w:rsidRDefault="008E338D" w:rsidP="00C91713">
      <w:pPr>
        <w:pStyle w:val="ProductList-Body"/>
        <w:ind w:left="158"/>
      </w:pPr>
    </w:p>
    <w:p w14:paraId="29E13C05" w14:textId="7BE32BD8" w:rsidR="00126B6F" w:rsidRPr="00E75EA3" w:rsidRDefault="00126B6F" w:rsidP="1A67E690">
      <w:pPr>
        <w:pStyle w:val="ProductList-Body"/>
        <w:ind w:left="158"/>
      </w:pPr>
      <w:r w:rsidRPr="00E75EA3">
        <w:t xml:space="preserve">If Customer has entered into the Standard Contractual Clauses with </w:t>
      </w:r>
      <w:r w:rsidR="00E57957" w:rsidRPr="00E75EA3">
        <w:t>21Vianet</w:t>
      </w:r>
      <w:r w:rsidRPr="00E75EA3">
        <w:t xml:space="preserve"> or if the GDPR Terms apply, then Customer agrees to exercise its audit right by instructing </w:t>
      </w:r>
      <w:r w:rsidR="00E57957" w:rsidRPr="00E75EA3">
        <w:t>21Vianet</w:t>
      </w:r>
      <w:r w:rsidRPr="00E75EA3">
        <w:t xml:space="preserve"> to execute the audit as described in this section of the OST.  If Customer desires to change this instruction, then Customer has the right to do so as set forth in the Standard Contractual Clauses and GDPR Terms, which change shall be requested in writing.</w:t>
      </w:r>
    </w:p>
    <w:p w14:paraId="4D9F1010" w14:textId="77777777" w:rsidR="00126B6F" w:rsidRPr="00E75EA3" w:rsidRDefault="00126B6F" w:rsidP="00C91713">
      <w:pPr>
        <w:pStyle w:val="ProductList-Body"/>
        <w:ind w:left="158"/>
      </w:pPr>
    </w:p>
    <w:p w14:paraId="35D4D754" w14:textId="19023478" w:rsidR="008E338D" w:rsidRPr="00E75EA3" w:rsidRDefault="008E338D" w:rsidP="00C91713">
      <w:pPr>
        <w:pStyle w:val="ProductList-Body"/>
        <w:ind w:left="158"/>
      </w:pPr>
      <w:r w:rsidRPr="00E75EA3">
        <w:t>If the Standard Contractual Clauses apply, then this section is in addition to Clause 5 paragraph f and Clause 12 paragraph 2 of the Standard Contractual Clauses.</w:t>
      </w:r>
    </w:p>
    <w:p w14:paraId="04A3976B" w14:textId="076556B7" w:rsidR="003E5207" w:rsidRPr="00E75EA3" w:rsidRDefault="003E5207" w:rsidP="000252EF">
      <w:pPr>
        <w:pStyle w:val="ProductList-Body"/>
        <w:ind w:left="158"/>
      </w:pPr>
    </w:p>
    <w:p w14:paraId="55BC69CB" w14:textId="11EFF442" w:rsidR="003E5207" w:rsidRPr="00E75EA3" w:rsidRDefault="003E5207" w:rsidP="1A67E690">
      <w:pPr>
        <w:pStyle w:val="ProductList-Body"/>
        <w:ind w:left="158"/>
      </w:pPr>
      <w:r w:rsidRPr="00E75EA3">
        <w:t>Nothing in this section of the OST varies or modifies the Standard Contractual Clauses or the GDPR Terms or affects any supervisory authority’s or data subject’s rights under the Standard Contractual Clauses or GDPR.</w:t>
      </w:r>
      <w:r w:rsidR="00EF63E5">
        <w:t xml:space="preserve"> </w:t>
      </w:r>
      <w:r w:rsidR="00AA37A9" w:rsidRPr="00AA37A9">
        <w:rPr>
          <w:rFonts w:eastAsia="Times New Roman" w:cs="Segoe UI"/>
          <w:color w:val="1A1A1A"/>
          <w:szCs w:val="18"/>
        </w:rPr>
        <w:t>21Vianet</w:t>
      </w:r>
      <w:r w:rsidR="00EF63E5">
        <w:rPr>
          <w:rFonts w:eastAsia="Times New Roman" w:cs="Segoe UI"/>
          <w:color w:val="1A1A1A"/>
          <w:szCs w:val="18"/>
        </w:rPr>
        <w:t xml:space="preserve"> </w:t>
      </w:r>
      <w:r w:rsidR="00FF6392" w:rsidRPr="00E75EA3">
        <w:t>is an intended third-party beneficiary of this section.</w:t>
      </w:r>
    </w:p>
    <w:p w14:paraId="3D25B89C" w14:textId="15A9E55E" w:rsidR="005867EA" w:rsidRPr="00E75EA3" w:rsidRDefault="005867EA" w:rsidP="00C91713">
      <w:pPr>
        <w:pStyle w:val="ProductList-Body"/>
        <w:ind w:left="158"/>
      </w:pPr>
    </w:p>
    <w:p w14:paraId="3E8261B6" w14:textId="712174E5" w:rsidR="005867EA" w:rsidRPr="00E75EA3" w:rsidRDefault="005867EA" w:rsidP="00C91713">
      <w:pPr>
        <w:pStyle w:val="ProductList-SubSubSectionHeading"/>
        <w:outlineLvl w:val="1"/>
      </w:pPr>
      <w:bookmarkStart w:id="78" w:name="_Toc29979183"/>
      <w:bookmarkStart w:id="79" w:name="_Toc59181875"/>
      <w:r w:rsidRPr="00E75EA3">
        <w:t>Security Incident Notification</w:t>
      </w:r>
      <w:bookmarkEnd w:id="78"/>
      <w:bookmarkEnd w:id="79"/>
    </w:p>
    <w:p w14:paraId="2B8E729F" w14:textId="036542A3" w:rsidR="006A7F69" w:rsidRPr="00E75EA3" w:rsidRDefault="00C15846" w:rsidP="1A67E690">
      <w:pPr>
        <w:pStyle w:val="ProductList-Body"/>
      </w:pPr>
      <w:bookmarkStart w:id="80" w:name="_Hlk504328309"/>
      <w:r w:rsidRPr="00E75EA3">
        <w:t xml:space="preserve">If </w:t>
      </w:r>
      <w:r w:rsidR="002858F8" w:rsidRPr="00E75EA3">
        <w:t xml:space="preserve">21Vianet </w:t>
      </w:r>
      <w:r w:rsidRPr="00E75EA3">
        <w:t xml:space="preserve">becomes aware of a breach of security leading to the accidental or unlawful destruction, loss, alteration, unauthorized disclosure of, or access to Customer Data or Personal Data while processed by </w:t>
      </w:r>
      <w:r w:rsidR="002858F8" w:rsidRPr="00E75EA3">
        <w:t xml:space="preserve">21Vianet </w:t>
      </w:r>
      <w:r w:rsidRPr="00E75EA3">
        <w:t>(each a “Security Incident”)</w:t>
      </w:r>
      <w:bookmarkEnd w:id="80"/>
      <w:r w:rsidRPr="00E75EA3">
        <w:t xml:space="preserve">, </w:t>
      </w:r>
      <w:r w:rsidR="002858F8" w:rsidRPr="00E75EA3">
        <w:t xml:space="preserve">21Vianet </w:t>
      </w:r>
      <w:r w:rsidRPr="00E75EA3">
        <w:t>will promptly and without undue delay (1) notify Customer of the Security Incident; (2) investigate the Security Incident and provide Customer with detailed information about the Security Incident; (3) take reasonable steps to mitigate the effects and to minimize any damage resulting from the Security Incident.</w:t>
      </w:r>
    </w:p>
    <w:p w14:paraId="144A151A" w14:textId="5BDC7492" w:rsidR="00D045C1" w:rsidRPr="00E75EA3" w:rsidRDefault="00D045C1" w:rsidP="00C15846">
      <w:pPr>
        <w:pStyle w:val="ProductList-Body"/>
      </w:pPr>
    </w:p>
    <w:p w14:paraId="3370EBFE" w14:textId="5EBA1A64" w:rsidR="00D045C1" w:rsidRPr="00E75EA3" w:rsidRDefault="00D045C1" w:rsidP="1A67E690">
      <w:pPr>
        <w:pStyle w:val="ProductList-Body"/>
      </w:pPr>
      <w:r w:rsidRPr="00E75EA3">
        <w:t xml:space="preserve">Notification(s) of Security Incidents will be delivered to one or more of Customer’s administrators by any means </w:t>
      </w:r>
      <w:r w:rsidR="00A714E2" w:rsidRPr="00E75EA3">
        <w:t xml:space="preserve">21Vianet </w:t>
      </w:r>
      <w:r w:rsidRPr="00E75EA3">
        <w:t>selects, including via email. It is Customer’s sole responsibility to ensure Customer’s administrators maintain accurate contact information on each applicable Online Services portal.</w:t>
      </w:r>
      <w:r w:rsidR="009C711D" w:rsidRPr="00E75EA3">
        <w:t xml:space="preserve"> Customer is solely responsible for complying with its obligations under incident notification laws applicable to Customer and fulfilling any third-party notification obligations related to any Security Incident.</w:t>
      </w:r>
    </w:p>
    <w:p w14:paraId="6DD60074" w14:textId="45DC603F" w:rsidR="004C58C1" w:rsidRPr="00E75EA3" w:rsidRDefault="004C58C1" w:rsidP="00C15846">
      <w:pPr>
        <w:pStyle w:val="ProductList-Body"/>
      </w:pPr>
    </w:p>
    <w:p w14:paraId="32651F56" w14:textId="24934A7E" w:rsidR="004C58C1" w:rsidRPr="00E75EA3" w:rsidRDefault="00E57957" w:rsidP="1A67E690">
      <w:pPr>
        <w:pStyle w:val="ProductList-Body"/>
      </w:pPr>
      <w:r w:rsidRPr="00E75EA3">
        <w:t>21Vianet</w:t>
      </w:r>
      <w:r w:rsidR="004C58C1" w:rsidRPr="00E75EA3">
        <w:t xml:space="preserve"> shall make reasonable efforts to assist Customer in fulfilling Customer’s obligation under GDPR Article 33 or other applicable law or regulation to notify the relevant supervisory authority and data subjects about such Security Incident.</w:t>
      </w:r>
    </w:p>
    <w:p w14:paraId="29BF134A" w14:textId="2253C032" w:rsidR="00557B7D" w:rsidRPr="00E75EA3" w:rsidRDefault="00557B7D" w:rsidP="00C15846">
      <w:pPr>
        <w:pStyle w:val="ProductList-Body"/>
      </w:pPr>
    </w:p>
    <w:p w14:paraId="02010E7E" w14:textId="535BC83F" w:rsidR="00557B7D" w:rsidRPr="00E75EA3" w:rsidRDefault="009F7515" w:rsidP="00C91713">
      <w:pPr>
        <w:pStyle w:val="ProductList-Body"/>
      </w:pPr>
      <w:r w:rsidRPr="00E75EA3">
        <w:t xml:space="preserve">21Vianet’s </w:t>
      </w:r>
      <w:r w:rsidR="00557B7D" w:rsidRPr="00E75EA3">
        <w:t xml:space="preserve">obligation to report or respond to a Security Incident under this section is not an acknowledgement by </w:t>
      </w:r>
      <w:r w:rsidR="00436DF4" w:rsidRPr="00E75EA3">
        <w:t xml:space="preserve">21Vianet </w:t>
      </w:r>
      <w:r w:rsidR="00557B7D" w:rsidRPr="00E75EA3">
        <w:t>of any fault or liability with respect to the Security Incident.</w:t>
      </w:r>
    </w:p>
    <w:p w14:paraId="0A911209" w14:textId="529435D0" w:rsidR="00DE4F17" w:rsidRPr="00E75EA3" w:rsidRDefault="00DE4F17" w:rsidP="00C15846">
      <w:pPr>
        <w:pStyle w:val="ProductList-Body"/>
      </w:pPr>
    </w:p>
    <w:p w14:paraId="1AE1449B" w14:textId="031DF2BB" w:rsidR="00DE4F17" w:rsidRPr="00E75EA3" w:rsidRDefault="00DE4F17" w:rsidP="00627778">
      <w:pPr>
        <w:pStyle w:val="ProductList-Body"/>
      </w:pPr>
      <w:r w:rsidRPr="00E75EA3">
        <w:t xml:space="preserve">Customer must notify </w:t>
      </w:r>
      <w:r w:rsidR="00E57957" w:rsidRPr="00E75EA3">
        <w:t>21Vianet</w:t>
      </w:r>
      <w:r w:rsidRPr="00E75EA3">
        <w:t xml:space="preserve"> promptly about any possible misuse of its accounts or authentication credentials or any security incident related to an Online Service.</w:t>
      </w:r>
    </w:p>
    <w:p w14:paraId="36A78DC8" w14:textId="445C1C4D" w:rsidR="004F15B7" w:rsidRPr="00E75EA3" w:rsidRDefault="004F15B7" w:rsidP="00F77036">
      <w:pPr>
        <w:pStyle w:val="ProductList-Body"/>
      </w:pPr>
    </w:p>
    <w:p w14:paraId="05F9A635" w14:textId="693A440D" w:rsidR="00DE4F17" w:rsidRPr="00E75EA3" w:rsidRDefault="00DE4F17" w:rsidP="1A67E690">
      <w:pPr>
        <w:pStyle w:val="ProductList-SubSubSectionHeading"/>
        <w:outlineLvl w:val="1"/>
      </w:pPr>
      <w:bookmarkStart w:id="81" w:name="_Toc29979184"/>
      <w:bookmarkStart w:id="82" w:name="_Toc59181876"/>
      <w:r w:rsidRPr="00E75EA3">
        <w:t>Data Location</w:t>
      </w:r>
      <w:bookmarkEnd w:id="81"/>
      <w:bookmarkEnd w:id="82"/>
    </w:p>
    <w:p w14:paraId="1CB68E2A" w14:textId="0F1FD7FF" w:rsidR="00DE4F17" w:rsidRPr="00E75EA3" w:rsidRDefault="00DE4F17" w:rsidP="00F77036">
      <w:pPr>
        <w:pStyle w:val="ProductList-Body"/>
      </w:pPr>
    </w:p>
    <w:p w14:paraId="11C0A0AC" w14:textId="4AB1C0FB" w:rsidR="00BD1FF2" w:rsidRPr="00E75EA3" w:rsidRDefault="00BD1FF2" w:rsidP="00BD1FF2">
      <w:pPr>
        <w:pStyle w:val="ProductList-Body"/>
        <w:ind w:left="158"/>
      </w:pPr>
      <w:r w:rsidRPr="00E75EA3">
        <w:t xml:space="preserve">21Vianet will store Customer Data only in China.  </w:t>
      </w:r>
    </w:p>
    <w:p w14:paraId="51DCBFED" w14:textId="3CCAB645" w:rsidR="005738F7" w:rsidRPr="00E75EA3" w:rsidRDefault="005738F7" w:rsidP="007E45A2">
      <w:pPr>
        <w:pStyle w:val="ProductList-Body"/>
        <w:ind w:left="158"/>
      </w:pPr>
    </w:p>
    <w:p w14:paraId="5508BC5B" w14:textId="77777777" w:rsidR="00FB1755" w:rsidRPr="00E75EA3" w:rsidRDefault="00FB1755" w:rsidP="00D32837">
      <w:pPr>
        <w:pStyle w:val="ProductList-Body"/>
        <w:ind w:left="158"/>
      </w:pPr>
    </w:p>
    <w:p w14:paraId="4F402131" w14:textId="288703A0" w:rsidR="004C5D78" w:rsidRPr="00E75EA3" w:rsidRDefault="004C5D78" w:rsidP="1A67E690">
      <w:pPr>
        <w:pStyle w:val="ProductList-SubSubSectionHeading"/>
        <w:outlineLvl w:val="1"/>
      </w:pPr>
      <w:bookmarkStart w:id="83" w:name="_Toc29979185"/>
      <w:bookmarkStart w:id="84" w:name="_Toc59181877"/>
      <w:r w:rsidRPr="00E75EA3">
        <w:t xml:space="preserve">Data </w:t>
      </w:r>
      <w:r w:rsidR="003E265E" w:rsidRPr="00E75EA3">
        <w:t>Retention and Deletion</w:t>
      </w:r>
      <w:bookmarkEnd w:id="83"/>
      <w:bookmarkEnd w:id="84"/>
    </w:p>
    <w:p w14:paraId="6DFA5D91" w14:textId="42975FF4" w:rsidR="00DD547B" w:rsidRPr="00E75EA3" w:rsidRDefault="00DD547B" w:rsidP="1A67E690">
      <w:pPr>
        <w:pStyle w:val="ProductList-Body"/>
      </w:pPr>
      <w:r w:rsidRPr="00E75EA3">
        <w:t>At all times during the term of Customer’s subscription, Customer will have the ability to access, extract and delete Customer Data stored in each Online Service.</w:t>
      </w:r>
    </w:p>
    <w:p w14:paraId="4448F041" w14:textId="77777777" w:rsidR="003C7CFC" w:rsidRPr="00E75EA3" w:rsidRDefault="003C7CFC" w:rsidP="003C7CFC">
      <w:pPr>
        <w:pStyle w:val="ProductList-Body"/>
      </w:pPr>
    </w:p>
    <w:p w14:paraId="5EA2DA8E" w14:textId="1EEAE99B" w:rsidR="00DD547B" w:rsidRPr="00E75EA3" w:rsidRDefault="00DD547B" w:rsidP="1A67E690">
      <w:pPr>
        <w:pStyle w:val="ProductList-Body"/>
      </w:pPr>
      <w:r w:rsidRPr="00E75EA3">
        <w:t xml:space="preserve">Except for free trials services, </w:t>
      </w:r>
      <w:r w:rsidR="00993845" w:rsidRPr="00E75EA3">
        <w:t xml:space="preserve">21Vianet </w:t>
      </w:r>
      <w:r w:rsidRPr="00E75EA3">
        <w:t xml:space="preserve">will retain Customer Data that remains stored in Online Services in a limited function account for 90 days after expiration or termination of Customer’s subscription so that Customer may extract the data. </w:t>
      </w:r>
      <w:r w:rsidR="00F127E7" w:rsidRPr="00E75EA3">
        <w:t>After the 90-day retention period ends, 21Vianet will disable Customer’s account and delete the Customer Data and Personal Data within an additional 90 days,</w:t>
      </w:r>
      <w:r w:rsidR="00D702BC">
        <w:t xml:space="preserve"> </w:t>
      </w:r>
      <w:r w:rsidRPr="00E75EA3">
        <w:t xml:space="preserve">unless </w:t>
      </w:r>
      <w:r w:rsidR="00993845" w:rsidRPr="00E75EA3">
        <w:t xml:space="preserve">21Vianet </w:t>
      </w:r>
      <w:r w:rsidRPr="00E75EA3">
        <w:t>is permitted or required by applicable law to retain such data or authorized in this agreement.</w:t>
      </w:r>
    </w:p>
    <w:p w14:paraId="53AE0EDA" w14:textId="2641FEE1" w:rsidR="00EF0739" w:rsidRPr="00E75EA3" w:rsidRDefault="00EF0739" w:rsidP="00C91713">
      <w:pPr>
        <w:pStyle w:val="ProductList-Body"/>
      </w:pPr>
    </w:p>
    <w:p w14:paraId="7AB574C2" w14:textId="5BCA0220" w:rsidR="008A140C" w:rsidRPr="00E75EA3" w:rsidRDefault="008A140C" w:rsidP="1A67E690">
      <w:pPr>
        <w:pStyle w:val="ProductList-Body"/>
      </w:pPr>
      <w:r w:rsidRPr="00E75EA3">
        <w:t xml:space="preserve">The Online Service may not support retention or extraction of software provided by Customer. </w:t>
      </w:r>
      <w:r w:rsidR="00E75C8C" w:rsidRPr="00E75EA3">
        <w:t xml:space="preserve">21Vianet </w:t>
      </w:r>
      <w:r w:rsidRPr="00E75EA3">
        <w:t xml:space="preserve">has no liability for the deletion of Customer Data </w:t>
      </w:r>
      <w:r w:rsidR="008C538F" w:rsidRPr="00E75EA3">
        <w:t xml:space="preserve">or Personal Data </w:t>
      </w:r>
      <w:r w:rsidRPr="00E75EA3">
        <w:t>as described in this section.</w:t>
      </w:r>
    </w:p>
    <w:p w14:paraId="4CDBC239" w14:textId="664CCCFF" w:rsidR="008A140C" w:rsidRPr="00E75EA3" w:rsidRDefault="008A140C" w:rsidP="00F77036">
      <w:pPr>
        <w:pStyle w:val="ProductList-Body"/>
      </w:pPr>
    </w:p>
    <w:p w14:paraId="4A2213EC" w14:textId="756C928A" w:rsidR="008C538F" w:rsidRPr="00E75EA3" w:rsidRDefault="008C538F" w:rsidP="1A67E690">
      <w:pPr>
        <w:pStyle w:val="ProductList-SubSubSectionHeading"/>
        <w:outlineLvl w:val="1"/>
      </w:pPr>
      <w:bookmarkStart w:id="85" w:name="_Toc29979186"/>
      <w:bookmarkStart w:id="86" w:name="_Toc59181878"/>
      <w:r w:rsidRPr="00E75EA3">
        <w:t>Processor Confidential</w:t>
      </w:r>
      <w:r w:rsidR="003D2BA6" w:rsidRPr="00E75EA3">
        <w:t>ity Commitment</w:t>
      </w:r>
      <w:bookmarkEnd w:id="85"/>
      <w:bookmarkEnd w:id="86"/>
    </w:p>
    <w:p w14:paraId="3B894BB7" w14:textId="6FC07EB5" w:rsidR="008E3D4A" w:rsidRPr="00E75EA3" w:rsidRDefault="00E57957" w:rsidP="008E3D4A">
      <w:pPr>
        <w:pStyle w:val="ProductList-Body"/>
      </w:pPr>
      <w:r w:rsidRPr="00E75EA3">
        <w:t>21Vianet</w:t>
      </w:r>
      <w:r w:rsidR="008E3D4A" w:rsidRPr="00E75EA3">
        <w:t xml:space="preserve"> will ensure that its personnel engaged in the processing of Customer Data and Personal Data </w:t>
      </w:r>
      <w:r w:rsidR="00C3253C" w:rsidRPr="00E75EA3">
        <w:t>(</w:t>
      </w:r>
      <w:proofErr w:type="spellStart"/>
      <w:r w:rsidR="00C3253C" w:rsidRPr="00E75EA3">
        <w:t>i</w:t>
      </w:r>
      <w:proofErr w:type="spellEnd"/>
      <w:r w:rsidR="00C3253C" w:rsidRPr="00E75EA3">
        <w:t xml:space="preserve">) </w:t>
      </w:r>
      <w:r w:rsidR="008E3D4A" w:rsidRPr="00E75EA3">
        <w:t>will process such data only on instruction</w:t>
      </w:r>
      <w:r w:rsidR="0067137B" w:rsidRPr="00E75EA3">
        <w:t>s</w:t>
      </w:r>
      <w:r w:rsidR="008E3D4A" w:rsidRPr="00E75EA3">
        <w:t xml:space="preserve"> from Customer, and (ii)</w:t>
      </w:r>
      <w:r w:rsidR="0067137B" w:rsidRPr="00E75EA3">
        <w:t xml:space="preserve"> will</w:t>
      </w:r>
      <w:r w:rsidR="008E3D4A" w:rsidRPr="00E75EA3">
        <w:t xml:space="preserve"> be obligated to maintain the confidentiality and security of such data even after their engagement ends.</w:t>
      </w:r>
    </w:p>
    <w:p w14:paraId="2B612DAD" w14:textId="43762CAF" w:rsidR="008C538F" w:rsidRPr="00E75EA3" w:rsidRDefault="008C538F" w:rsidP="00F77036">
      <w:pPr>
        <w:pStyle w:val="ProductList-Body"/>
      </w:pPr>
    </w:p>
    <w:p w14:paraId="4CD8A489" w14:textId="02651338" w:rsidR="00131390" w:rsidRPr="00E75EA3" w:rsidRDefault="00131390" w:rsidP="00131390">
      <w:pPr>
        <w:pStyle w:val="ProductList-SubSubSectionHeading"/>
        <w:outlineLvl w:val="1"/>
      </w:pPr>
      <w:bookmarkStart w:id="87" w:name="_Toc29979187"/>
      <w:bookmarkStart w:id="88" w:name="_Toc59181879"/>
      <w:r w:rsidRPr="00E75EA3">
        <w:t xml:space="preserve">Notice and Controls on use of </w:t>
      </w:r>
      <w:proofErr w:type="spellStart"/>
      <w:r w:rsidRPr="0050689F">
        <w:t>Subprocessors</w:t>
      </w:r>
      <w:bookmarkEnd w:id="87"/>
      <w:bookmarkEnd w:id="88"/>
      <w:proofErr w:type="spellEnd"/>
    </w:p>
    <w:p w14:paraId="0B443C59" w14:textId="71EA9559" w:rsidR="00E743E0" w:rsidRPr="00E75EA3" w:rsidRDefault="00E57957" w:rsidP="001B0C2D">
      <w:pPr>
        <w:pStyle w:val="ProductList-Body"/>
      </w:pPr>
      <w:r w:rsidRPr="00E75EA3">
        <w:rPr>
          <w:szCs w:val="18"/>
        </w:rPr>
        <w:lastRenderedPageBreak/>
        <w:t>21Vianet</w:t>
      </w:r>
      <w:r w:rsidR="00E743E0" w:rsidRPr="00E75EA3">
        <w:rPr>
          <w:szCs w:val="18"/>
        </w:rPr>
        <w:t xml:space="preserve"> may hire </w:t>
      </w:r>
      <w:r w:rsidR="0070061D" w:rsidRPr="00E75EA3">
        <w:rPr>
          <w:szCs w:val="18"/>
        </w:rPr>
        <w:t>third parties</w:t>
      </w:r>
      <w:r w:rsidR="00E743E0" w:rsidRPr="00E75EA3">
        <w:rPr>
          <w:szCs w:val="18"/>
        </w:rPr>
        <w:t xml:space="preserve"> to provide certain limited or ancillary services on its behalf. </w:t>
      </w:r>
      <w:r w:rsidR="00E743E0" w:rsidRPr="00E75EA3">
        <w:t xml:space="preserve">Customer consents to the engagement of </w:t>
      </w:r>
      <w:r w:rsidR="0070061D" w:rsidRPr="00E75EA3">
        <w:t xml:space="preserve">these third parties and </w:t>
      </w:r>
      <w:r w:rsidRPr="00E75EA3">
        <w:t>21Vianet</w:t>
      </w:r>
      <w:r w:rsidR="00E743E0" w:rsidRPr="00E75EA3">
        <w:t xml:space="preserve"> Affiliates as </w:t>
      </w:r>
      <w:proofErr w:type="spellStart"/>
      <w:r w:rsidR="00E743E0" w:rsidRPr="00E75EA3">
        <w:t>Subprocessors</w:t>
      </w:r>
      <w:proofErr w:type="spellEnd"/>
      <w:r w:rsidR="00E743E0" w:rsidRPr="00E75EA3">
        <w:t xml:space="preserve">. The above authorizations will constitute Customer’s prior written consent to the subcontracting by </w:t>
      </w:r>
      <w:r w:rsidRPr="00E75EA3">
        <w:t>21Vianet</w:t>
      </w:r>
      <w:r w:rsidR="00E743E0" w:rsidRPr="00E75EA3">
        <w:t xml:space="preserve"> of the processing of Customer Data and Personal Data if such consent is required under the Standard Contractual Clauses or the GDPR Terms.</w:t>
      </w:r>
    </w:p>
    <w:p w14:paraId="21513F4E" w14:textId="77777777" w:rsidR="00E743E0" w:rsidRPr="00E75EA3" w:rsidRDefault="00E743E0" w:rsidP="001B0C2D">
      <w:pPr>
        <w:pStyle w:val="ProductList-Body"/>
        <w:rPr>
          <w:szCs w:val="18"/>
        </w:rPr>
      </w:pPr>
    </w:p>
    <w:p w14:paraId="3EBFA5B1" w14:textId="15FF467C" w:rsidR="00352886" w:rsidRPr="00E75EA3" w:rsidRDefault="00E57957" w:rsidP="001B0C2D">
      <w:pPr>
        <w:pStyle w:val="ProductList-Body"/>
      </w:pPr>
      <w:r w:rsidRPr="00E75EA3">
        <w:t>21Vianet</w:t>
      </w:r>
      <w:r w:rsidR="007300E4" w:rsidRPr="00E75EA3">
        <w:t xml:space="preserve"> is responsible for its </w:t>
      </w:r>
      <w:proofErr w:type="spellStart"/>
      <w:r w:rsidR="007300E4" w:rsidRPr="00E75EA3">
        <w:t>Subprocessor’s</w:t>
      </w:r>
      <w:proofErr w:type="spellEnd"/>
      <w:r w:rsidR="007300E4" w:rsidRPr="00E75EA3">
        <w:t xml:space="preserve"> compliance with </w:t>
      </w:r>
      <w:r w:rsidRPr="00E75EA3">
        <w:t>21Vianet</w:t>
      </w:r>
      <w:r w:rsidR="007300E4" w:rsidRPr="00E75EA3">
        <w:t xml:space="preserve">’s obligations in the OST. </w:t>
      </w:r>
      <w:r w:rsidRPr="00E75EA3">
        <w:rPr>
          <w:szCs w:val="18"/>
        </w:rPr>
        <w:t>21Vianet</w:t>
      </w:r>
      <w:r w:rsidR="00352886" w:rsidRPr="00E75EA3">
        <w:rPr>
          <w:szCs w:val="18"/>
        </w:rPr>
        <w:t xml:space="preserve"> makes available information</w:t>
      </w:r>
      <w:r w:rsidR="00352886" w:rsidRPr="00E75EA3">
        <w:t xml:space="preserve"> about </w:t>
      </w:r>
      <w:proofErr w:type="spellStart"/>
      <w:r w:rsidR="00352886" w:rsidRPr="00E75EA3">
        <w:t>Subprocessors</w:t>
      </w:r>
      <w:proofErr w:type="spellEnd"/>
      <w:r w:rsidR="00352886" w:rsidRPr="00E75EA3">
        <w:t xml:space="preserve"> </w:t>
      </w:r>
      <w:r w:rsidR="00C75489" w:rsidRPr="00E75EA3">
        <w:t xml:space="preserve">on a </w:t>
      </w:r>
      <w:r w:rsidRPr="00E75EA3">
        <w:t>21Vianet</w:t>
      </w:r>
      <w:r w:rsidR="00C75489" w:rsidRPr="00E75EA3">
        <w:t xml:space="preserve"> website</w:t>
      </w:r>
      <w:r w:rsidR="00352886" w:rsidRPr="00E75EA3">
        <w:t xml:space="preserve">. When engaging any </w:t>
      </w:r>
      <w:proofErr w:type="spellStart"/>
      <w:r w:rsidR="00352886" w:rsidRPr="00E75EA3">
        <w:t>Subprocessor</w:t>
      </w:r>
      <w:proofErr w:type="spellEnd"/>
      <w:r w:rsidR="00352886" w:rsidRPr="00E75EA3">
        <w:t xml:space="preserve">, </w:t>
      </w:r>
      <w:r w:rsidRPr="00E75EA3">
        <w:t>21Vianet</w:t>
      </w:r>
      <w:r w:rsidR="00352886" w:rsidRPr="00E75EA3">
        <w:t xml:space="preserve"> will ensure via a written contract that the </w:t>
      </w:r>
      <w:proofErr w:type="spellStart"/>
      <w:r w:rsidR="00352886" w:rsidRPr="00E75EA3">
        <w:t>Subprocessor</w:t>
      </w:r>
      <w:proofErr w:type="spellEnd"/>
      <w:r w:rsidR="00352886" w:rsidRPr="00E75EA3">
        <w:t xml:space="preserve"> may access and use Customer Data or Personal Data only to deliver the services </w:t>
      </w:r>
      <w:r w:rsidRPr="00E75EA3">
        <w:t>21Vianet</w:t>
      </w:r>
      <w:r w:rsidR="00352886" w:rsidRPr="00E75EA3">
        <w:t xml:space="preserve"> has retained them to provide and is prohibited from using Customer Data or Personal Data for any other purpose. </w:t>
      </w:r>
      <w:r w:rsidRPr="00E75EA3">
        <w:t>21Vianet</w:t>
      </w:r>
      <w:r w:rsidR="00352886" w:rsidRPr="00E75EA3">
        <w:t xml:space="preserve"> will ensure that </w:t>
      </w:r>
      <w:proofErr w:type="spellStart"/>
      <w:r w:rsidR="00352886" w:rsidRPr="00E75EA3">
        <w:t>Subprocessors</w:t>
      </w:r>
      <w:proofErr w:type="spellEnd"/>
      <w:r w:rsidR="00352886" w:rsidRPr="00E75EA3">
        <w:t xml:space="preserve"> are bound by written agreements that require them to provide at least the level of data protection required of </w:t>
      </w:r>
      <w:r w:rsidRPr="00E75EA3">
        <w:t>21Vianet</w:t>
      </w:r>
      <w:r w:rsidR="00352886" w:rsidRPr="00E75EA3">
        <w:t xml:space="preserve"> by the </w:t>
      </w:r>
      <w:r w:rsidR="00E53F58" w:rsidRPr="00E75EA3">
        <w:t>OST</w:t>
      </w:r>
      <w:r w:rsidR="00352886" w:rsidRPr="00E75EA3">
        <w:t>.</w:t>
      </w:r>
    </w:p>
    <w:p w14:paraId="5A04FF56" w14:textId="77777777" w:rsidR="001B0C2D" w:rsidRPr="00E75EA3" w:rsidRDefault="001B0C2D" w:rsidP="000F4852">
      <w:pPr>
        <w:pStyle w:val="ProductList-Body"/>
      </w:pPr>
    </w:p>
    <w:p w14:paraId="291AAF02" w14:textId="79B6ACF3" w:rsidR="001C57D7" w:rsidRPr="007178D6" w:rsidRDefault="001C57D7" w:rsidP="00305435">
      <w:pPr>
        <w:pStyle w:val="ProductList-Body"/>
      </w:pPr>
      <w:r w:rsidRPr="007F56B0">
        <w:t xml:space="preserve">From time to time, </w:t>
      </w:r>
      <w:r w:rsidR="00E57957" w:rsidRPr="007F56B0">
        <w:t>21Vianet</w:t>
      </w:r>
      <w:r w:rsidRPr="007F56B0">
        <w:t xml:space="preserve"> may engage new </w:t>
      </w:r>
      <w:proofErr w:type="spellStart"/>
      <w:r w:rsidRPr="007F56B0">
        <w:t>Subprocessors</w:t>
      </w:r>
      <w:proofErr w:type="spellEnd"/>
      <w:r w:rsidRPr="007F56B0">
        <w:t xml:space="preserve">. </w:t>
      </w:r>
      <w:r w:rsidR="00E57957" w:rsidRPr="007F56B0">
        <w:t>21Vianet</w:t>
      </w:r>
      <w:r w:rsidRPr="007F56B0">
        <w:t xml:space="preserve"> will give Customer notice (by updating the website and provide Customer with a mechanism to obtain notice of that update) of any new </w:t>
      </w:r>
      <w:proofErr w:type="spellStart"/>
      <w:r w:rsidRPr="007F56B0">
        <w:t>Subprocessor</w:t>
      </w:r>
      <w:proofErr w:type="spellEnd"/>
      <w:r w:rsidRPr="007F56B0">
        <w:t xml:space="preserve"> </w:t>
      </w:r>
      <w:r w:rsidR="00762738" w:rsidRPr="007F56B0">
        <w:t xml:space="preserve">at least 14-days </w:t>
      </w:r>
      <w:r w:rsidRPr="007F56B0">
        <w:t xml:space="preserve">in advance of providing that </w:t>
      </w:r>
      <w:proofErr w:type="spellStart"/>
      <w:r w:rsidRPr="007F56B0">
        <w:t>Subprocessor</w:t>
      </w:r>
      <w:proofErr w:type="spellEnd"/>
      <w:r w:rsidRPr="007F56B0">
        <w:t xml:space="preserve"> with access to Customer Data or Personal Data. However, with respect to Core Online Services, </w:t>
      </w:r>
      <w:r w:rsidR="00E57957" w:rsidRPr="007F56B0">
        <w:t>21Vianet</w:t>
      </w:r>
      <w:r w:rsidRPr="007F56B0">
        <w:t xml:space="preserve"> will give Customer notice (by updating the website and provide Customer with a mechanism to obtain notice of that update) of any new </w:t>
      </w:r>
      <w:proofErr w:type="spellStart"/>
      <w:r w:rsidRPr="007F56B0">
        <w:t>Subprocessor</w:t>
      </w:r>
      <w:proofErr w:type="spellEnd"/>
      <w:r w:rsidRPr="007F56B0">
        <w:t xml:space="preserve"> at least 6-months in advance of providing that </w:t>
      </w:r>
      <w:proofErr w:type="spellStart"/>
      <w:r w:rsidRPr="007F56B0">
        <w:t>Subprocessor</w:t>
      </w:r>
      <w:proofErr w:type="spellEnd"/>
      <w:r w:rsidRPr="007F56B0">
        <w:t xml:space="preserve"> with access to Customer Data.</w:t>
      </w:r>
    </w:p>
    <w:p w14:paraId="2A8E46DA" w14:textId="77777777" w:rsidR="00305435" w:rsidRPr="00524DDD" w:rsidRDefault="00305435" w:rsidP="0052776E">
      <w:pPr>
        <w:pStyle w:val="ProductList-Body"/>
      </w:pPr>
    </w:p>
    <w:p w14:paraId="279CFE68" w14:textId="2085D191" w:rsidR="00131390" w:rsidRPr="00E75EA3" w:rsidRDefault="001C57D7" w:rsidP="001C57D7">
      <w:pPr>
        <w:pStyle w:val="ProductList-Body"/>
      </w:pPr>
      <w:r w:rsidRPr="007F56B0">
        <w:t xml:space="preserve">If Customer does not approve of a new </w:t>
      </w:r>
      <w:proofErr w:type="spellStart"/>
      <w:r w:rsidRPr="007F56B0">
        <w:t>Subprocessor</w:t>
      </w:r>
      <w:proofErr w:type="spellEnd"/>
      <w:r w:rsidRPr="007F56B0">
        <w:t xml:space="preserve">, then Customer may terminate any subscription for the affected Online Service without penalty by providing, before the end of the relevant notice period, written notice of termination that includes an explanation of the grounds for non-approval. If the affected Online Service is part of a suite (or similar single purchase of services), then any termination will apply to the entire suite. After termination, </w:t>
      </w:r>
      <w:r w:rsidR="00E57957" w:rsidRPr="007F56B0">
        <w:t>21Vianet</w:t>
      </w:r>
      <w:r w:rsidRPr="007F56B0">
        <w:t xml:space="preserve"> will remove payment obligations for any subscriptions for the terminated Online Service from subsequent invoices to Customer or its reseller.</w:t>
      </w:r>
    </w:p>
    <w:p w14:paraId="464F6631" w14:textId="77777777" w:rsidR="00305435" w:rsidRPr="00E75EA3" w:rsidRDefault="00305435" w:rsidP="001C57D7">
      <w:pPr>
        <w:pStyle w:val="ProductList-Body"/>
      </w:pPr>
    </w:p>
    <w:p w14:paraId="530D7371" w14:textId="39B7E41C" w:rsidR="004049F8" w:rsidRPr="00E75EA3" w:rsidRDefault="004049F8" w:rsidP="1A67E690">
      <w:pPr>
        <w:pStyle w:val="ProductList-SubSubSectionHeading"/>
        <w:outlineLvl w:val="1"/>
      </w:pPr>
      <w:bookmarkStart w:id="89" w:name="_Toc29979188"/>
      <w:bookmarkStart w:id="90" w:name="_Toc59181880"/>
      <w:r w:rsidRPr="00E75EA3">
        <w:t xml:space="preserve">How to Contact </w:t>
      </w:r>
      <w:r w:rsidR="00E57957" w:rsidRPr="00E75EA3">
        <w:t>21Vianet</w:t>
      </w:r>
      <w:bookmarkEnd w:id="89"/>
      <w:bookmarkEnd w:id="90"/>
    </w:p>
    <w:p w14:paraId="3A314166" w14:textId="1C0876B2" w:rsidR="00F77036" w:rsidRPr="00E75EA3" w:rsidRDefault="00F77036" w:rsidP="00F77036">
      <w:pPr>
        <w:pStyle w:val="ProductList-Body"/>
      </w:pPr>
      <w:r w:rsidRPr="00E75EA3">
        <w:t xml:space="preserve">If Customer believes that </w:t>
      </w:r>
      <w:r w:rsidR="009B0B45" w:rsidRPr="00E75EA3">
        <w:t xml:space="preserve">21Vianet </w:t>
      </w:r>
      <w:r w:rsidRPr="00E75EA3">
        <w:t>is not adhering to its privacy or security commitments, Customer may contact customer support</w:t>
      </w:r>
      <w:r w:rsidR="000E7CB8" w:rsidRPr="00E75EA3">
        <w:t xml:space="preserve"> via </w:t>
      </w:r>
      <w:hyperlink r:id="rId30" w:history="1">
        <w:r w:rsidR="001E1CBA" w:rsidRPr="00E9494B">
          <w:rPr>
            <w:rStyle w:val="Hyperlink"/>
          </w:rPr>
          <w:t>https://www.azure.cn/zh-cn/support/contact/</w:t>
        </w:r>
      </w:hyperlink>
      <w:r w:rsidR="000E7CB8" w:rsidRPr="00E75EA3">
        <w:t xml:space="preserve"> or </w:t>
      </w:r>
      <w:r w:rsidR="0051058A" w:rsidRPr="00E75EA3">
        <w:t xml:space="preserve">mail to 21Vianet. </w:t>
      </w:r>
      <w:r w:rsidRPr="00E75EA3">
        <w:t xml:space="preserve"> </w:t>
      </w:r>
      <w:r w:rsidR="00E57957" w:rsidRPr="00E75EA3">
        <w:t>21Vianet</w:t>
      </w:r>
      <w:r w:rsidRPr="00E75EA3">
        <w:t>’s mailing address is:</w:t>
      </w:r>
      <w:r w:rsidR="00AE69BA" w:rsidRPr="00E75EA3">
        <w:t xml:space="preserve"> </w:t>
      </w:r>
    </w:p>
    <w:p w14:paraId="0EA6B8C7" w14:textId="3437EE8A" w:rsidR="00F77036" w:rsidRPr="00E75EA3" w:rsidRDefault="009E6E5D" w:rsidP="00CB5D1C">
      <w:pPr>
        <w:pStyle w:val="ProductList-Body"/>
        <w:spacing w:before="120"/>
        <w:rPr>
          <w:b/>
        </w:rPr>
      </w:pPr>
      <w:r w:rsidRPr="00E75EA3">
        <w:rPr>
          <w:b/>
        </w:rPr>
        <w:t xml:space="preserve">21Vianet </w:t>
      </w:r>
      <w:r w:rsidR="00AB12DA" w:rsidRPr="00E75EA3">
        <w:rPr>
          <w:b/>
        </w:rPr>
        <w:t xml:space="preserve">Cloud Compliance </w:t>
      </w:r>
    </w:p>
    <w:p w14:paraId="6F7FE336" w14:textId="77777777" w:rsidR="000737CD" w:rsidRDefault="009E6E5D" w:rsidP="00706DAD">
      <w:pPr>
        <w:pStyle w:val="ProductList-Body"/>
      </w:pPr>
      <w:r w:rsidRPr="00E75EA3">
        <w:t xml:space="preserve">Shanghai Blue Cloud </w:t>
      </w:r>
      <w:r w:rsidRPr="00CD66AF">
        <w:t>T</w:t>
      </w:r>
      <w:r w:rsidRPr="00E75EA3">
        <w:t xml:space="preserve">echnology Co., Ltd. (“21Vianet”) </w:t>
      </w:r>
    </w:p>
    <w:p w14:paraId="02F1D84E" w14:textId="6C64BBA7" w:rsidR="005E2C51" w:rsidRPr="00E75EA3" w:rsidRDefault="00706DAD" w:rsidP="00706DAD">
      <w:pPr>
        <w:pStyle w:val="ProductList-Body"/>
      </w:pPr>
      <w:r w:rsidRPr="00706DAD">
        <w:t xml:space="preserve">12-14F, Building 6, No.6 </w:t>
      </w:r>
      <w:proofErr w:type="spellStart"/>
      <w:r w:rsidRPr="00706DAD">
        <w:t>Jiuxianqiao</w:t>
      </w:r>
      <w:proofErr w:type="spellEnd"/>
      <w:r w:rsidRPr="00706DAD">
        <w:t xml:space="preserve"> Road, Beijing Electronics Zone, Chaoyang District, Beijing 100015, China</w:t>
      </w:r>
      <w:r w:rsidR="005E2C51" w:rsidRPr="00E75EA3">
        <w:t xml:space="preserve"> </w:t>
      </w:r>
    </w:p>
    <w:p w14:paraId="6E3F9142" w14:textId="0D292F71" w:rsidR="00BD639F" w:rsidRPr="00E75EA3" w:rsidRDefault="00BD639F">
      <w:pPr>
        <w:rPr>
          <w:rFonts w:asciiTheme="majorHAnsi" w:hAnsiTheme="majorHAnsi"/>
          <w:b/>
          <w:sz w:val="28"/>
          <w:lang w:eastAsia="zh-CN"/>
        </w:rPr>
      </w:pPr>
      <w:r w:rsidRPr="00E75EA3">
        <w:br w:type="page"/>
      </w:r>
    </w:p>
    <w:p w14:paraId="1D153D98" w14:textId="03CB80E5" w:rsidR="00E805EA" w:rsidRPr="00E75EA3" w:rsidRDefault="00E805EA" w:rsidP="1A67E690">
      <w:pPr>
        <w:pStyle w:val="ProductList-SectionHeading"/>
        <w:tabs>
          <w:tab w:val="center" w:pos="5400"/>
        </w:tabs>
        <w:spacing w:after="0"/>
        <w:outlineLvl w:val="0"/>
      </w:pPr>
      <w:bookmarkStart w:id="91" w:name="_Toc29979189"/>
      <w:bookmarkStart w:id="92" w:name="_Toc59181881"/>
      <w:bookmarkStart w:id="93" w:name="AppendixA_CoreOnlineServices"/>
      <w:bookmarkStart w:id="94" w:name="_Toc431459514"/>
      <w:bookmarkStart w:id="95" w:name="DataProcessingTerms"/>
      <w:r w:rsidRPr="00E75EA3">
        <w:lastRenderedPageBreak/>
        <w:t>Appendix A – Core Online Services</w:t>
      </w:r>
      <w:bookmarkEnd w:id="91"/>
      <w:bookmarkEnd w:id="92"/>
    </w:p>
    <w:bookmarkEnd w:id="93"/>
    <w:p w14:paraId="618CD64E" w14:textId="77777777" w:rsidR="003A7A27" w:rsidRPr="00E75EA3" w:rsidRDefault="003A7A27" w:rsidP="00E805EA">
      <w:pPr>
        <w:pStyle w:val="ProductList-ClauseHeading"/>
      </w:pPr>
    </w:p>
    <w:p w14:paraId="174E1F58" w14:textId="58307AB3" w:rsidR="003A7A27" w:rsidRPr="00E75EA3" w:rsidRDefault="003A7A27" w:rsidP="1A67E690">
      <w:pPr>
        <w:pStyle w:val="ProductList-Body"/>
      </w:pPr>
      <w:r w:rsidRPr="00E75EA3">
        <w:t>The term “Core Online Services” applies only to the services in the table below, excluding any</w:t>
      </w:r>
      <w:r w:rsidR="002D2492" w:rsidRPr="00E75EA3">
        <w:t xml:space="preserve"> </w:t>
      </w:r>
      <w:r w:rsidRPr="00E75EA3">
        <w:t>Previews</w:t>
      </w:r>
      <w:r w:rsidR="007873D0" w:rsidRPr="00E75EA3">
        <w:t>.</w:t>
      </w:r>
      <w:bookmarkEnd w:id="94"/>
      <w:bookmarkEnd w:id="95"/>
    </w:p>
    <w:p w14:paraId="72AE1A9D" w14:textId="77777777" w:rsidR="000E6ED8" w:rsidRPr="00E75EA3" w:rsidRDefault="000E6ED8" w:rsidP="00A914BF">
      <w:pPr>
        <w:pStyle w:val="ProductList-Body"/>
      </w:pPr>
    </w:p>
    <w:tbl>
      <w:tblPr>
        <w:tblStyle w:val="TableGrid"/>
        <w:tblW w:w="10800" w:type="dxa"/>
        <w:tblInd w:w="-5" w:type="dxa"/>
        <w:tblLayout w:type="fixed"/>
        <w:tblCellMar>
          <w:top w:w="29" w:type="dxa"/>
          <w:left w:w="115" w:type="dxa"/>
          <w:bottom w:w="29" w:type="dxa"/>
          <w:right w:w="115" w:type="dxa"/>
        </w:tblCellMar>
        <w:tblLook w:val="04A0" w:firstRow="1" w:lastRow="0" w:firstColumn="1" w:lastColumn="0" w:noHBand="0" w:noVBand="1"/>
      </w:tblPr>
      <w:tblGrid>
        <w:gridCol w:w="2610"/>
        <w:gridCol w:w="8190"/>
      </w:tblGrid>
      <w:tr w:rsidR="0088164F" w:rsidRPr="00E75EA3" w14:paraId="17EE0C6C" w14:textId="77777777" w:rsidTr="00F17925">
        <w:trPr>
          <w:tblHeader/>
        </w:trPr>
        <w:tc>
          <w:tcPr>
            <w:tcW w:w="10800" w:type="dxa"/>
            <w:gridSpan w:val="2"/>
            <w:shd w:val="clear" w:color="auto" w:fill="0072C6"/>
          </w:tcPr>
          <w:p w14:paraId="34D985C8" w14:textId="35F7C112" w:rsidR="0088164F" w:rsidRPr="00E75EA3" w:rsidRDefault="0088164F" w:rsidP="008E1EAF">
            <w:pPr>
              <w:pStyle w:val="ProductList-Body"/>
              <w:spacing w:before="20" w:after="20"/>
              <w:rPr>
                <w:color w:val="FFFFFF" w:themeColor="background1"/>
                <w:sz w:val="16"/>
                <w:szCs w:val="16"/>
              </w:rPr>
            </w:pPr>
            <w:bookmarkStart w:id="96" w:name="DPTOnlineServicesTable"/>
            <w:r w:rsidRPr="00E75EA3">
              <w:rPr>
                <w:color w:val="FFFFFF" w:themeColor="background1"/>
                <w:sz w:val="16"/>
                <w:szCs w:val="16"/>
              </w:rPr>
              <w:t>Online Service</w:t>
            </w:r>
            <w:r w:rsidR="006B1AEA" w:rsidRPr="00E75EA3">
              <w:rPr>
                <w:color w:val="FFFFFF" w:themeColor="background1"/>
                <w:sz w:val="16"/>
                <w:szCs w:val="16"/>
              </w:rPr>
              <w:t>s</w:t>
            </w:r>
            <w:bookmarkEnd w:id="96"/>
          </w:p>
        </w:tc>
      </w:tr>
      <w:tr w:rsidR="00256427" w:rsidRPr="00E75EA3" w14:paraId="176BA6A2" w14:textId="77777777" w:rsidTr="00F17925">
        <w:tc>
          <w:tcPr>
            <w:tcW w:w="2610" w:type="dxa"/>
            <w:vAlign w:val="center"/>
          </w:tcPr>
          <w:p w14:paraId="225F38A5" w14:textId="65CFCA8B" w:rsidR="00256427" w:rsidRPr="00872690" w:rsidRDefault="004943ED" w:rsidP="006F1BAE">
            <w:pPr>
              <w:pStyle w:val="ProductList-Body"/>
              <w:rPr>
                <w:sz w:val="16"/>
                <w:szCs w:val="16"/>
              </w:rPr>
            </w:pPr>
            <w:r w:rsidRPr="00872690">
              <w:rPr>
                <w:sz w:val="16"/>
                <w:szCs w:val="16"/>
              </w:rPr>
              <w:t>Microsoft Dynamics 365 Core Services</w:t>
            </w:r>
          </w:p>
        </w:tc>
        <w:tc>
          <w:tcPr>
            <w:tcW w:w="8190" w:type="dxa"/>
          </w:tcPr>
          <w:p w14:paraId="3A0CC844" w14:textId="3FAB0C0E" w:rsidR="00256427" w:rsidRPr="00872690" w:rsidRDefault="004943ED" w:rsidP="0012606A">
            <w:pPr>
              <w:pStyle w:val="ProductList-Body"/>
              <w:rPr>
                <w:sz w:val="16"/>
                <w:szCs w:val="16"/>
              </w:rPr>
            </w:pPr>
            <w:r w:rsidRPr="00872690">
              <w:rPr>
                <w:sz w:val="16"/>
                <w:szCs w:val="16"/>
              </w:rPr>
              <w:t xml:space="preserve">The following services, each as a standalone service or as included in a Dynamics 365 branded plan or application: Dynamics 365 Customer Service Enterprise, Dynamics 365 Customer Service Professional, Dynamics 365 Field Service, Dynamics 365 </w:t>
            </w:r>
            <w:r w:rsidR="002A60B4">
              <w:rPr>
                <w:sz w:val="16"/>
                <w:szCs w:val="16"/>
              </w:rPr>
              <w:t>Supply Chain Management, Dynamics 365 Finance</w:t>
            </w:r>
            <w:r w:rsidRPr="00872690">
              <w:rPr>
                <w:sz w:val="16"/>
                <w:szCs w:val="16"/>
              </w:rPr>
              <w:t>, Dynamics 365 Sales Enterprise,</w:t>
            </w:r>
            <w:r w:rsidR="00FF06E8">
              <w:rPr>
                <w:sz w:val="16"/>
                <w:szCs w:val="16"/>
              </w:rPr>
              <w:t xml:space="preserve"> and</w:t>
            </w:r>
            <w:r w:rsidRPr="00872690">
              <w:rPr>
                <w:sz w:val="16"/>
                <w:szCs w:val="16"/>
              </w:rPr>
              <w:t xml:space="preserve"> Dynamics 365 Sales Professional. Dynamics 365 Core Services do not include (1) Dynamics 365 Services supported devices or software, which includes but is not limited to Dynamics 365 for apps, tablets, phones, or any of these; (2) LinkedIn Sales Navigator; or (3) except as expressly defined in the licensing terms for the corresponding service, any other separately-branded service made available with or connected to Dynamics 365 Core Services.</w:t>
            </w:r>
          </w:p>
        </w:tc>
      </w:tr>
      <w:tr w:rsidR="00256427" w:rsidRPr="00E75EA3" w14:paraId="0EEF8014" w14:textId="77777777" w:rsidTr="00F17925">
        <w:tc>
          <w:tcPr>
            <w:tcW w:w="2610" w:type="dxa"/>
            <w:vAlign w:val="center"/>
          </w:tcPr>
          <w:p w14:paraId="17E444BC" w14:textId="77918E10" w:rsidR="00256427" w:rsidRPr="00E75EA3" w:rsidRDefault="00256427" w:rsidP="003B7142">
            <w:pPr>
              <w:pStyle w:val="ProductList-Body"/>
              <w:rPr>
                <w:sz w:val="16"/>
                <w:szCs w:val="16"/>
              </w:rPr>
            </w:pPr>
            <w:r w:rsidRPr="00E75EA3">
              <w:rPr>
                <w:sz w:val="16"/>
                <w:szCs w:val="16"/>
              </w:rPr>
              <w:t>Office 365 Services</w:t>
            </w:r>
          </w:p>
        </w:tc>
        <w:tc>
          <w:tcPr>
            <w:tcW w:w="8190" w:type="dxa"/>
          </w:tcPr>
          <w:p w14:paraId="2B2D9666" w14:textId="1CCAAF13" w:rsidR="00256427" w:rsidRPr="00E75EA3" w:rsidRDefault="000E16D8" w:rsidP="00603B87">
            <w:pPr>
              <w:pStyle w:val="ProductList-Body"/>
              <w:rPr>
                <w:sz w:val="16"/>
                <w:szCs w:val="16"/>
              </w:rPr>
            </w:pPr>
            <w:r w:rsidRPr="00E75EA3">
              <w:rPr>
                <w:sz w:val="16"/>
                <w:szCs w:val="16"/>
              </w:rPr>
              <w:t xml:space="preserve">The following services, each as </w:t>
            </w:r>
            <w:r w:rsidR="001407B5" w:rsidRPr="00E75EA3">
              <w:rPr>
                <w:sz w:val="16"/>
                <w:szCs w:val="16"/>
              </w:rPr>
              <w:t xml:space="preserve">a standalone service or as </w:t>
            </w:r>
            <w:r w:rsidRPr="00E75EA3">
              <w:rPr>
                <w:sz w:val="16"/>
                <w:szCs w:val="16"/>
              </w:rPr>
              <w:t>included in an Office 365-branded plan or suite:</w:t>
            </w:r>
            <w:bookmarkStart w:id="97" w:name="_Hlk498519502"/>
            <w:r w:rsidR="00217252">
              <w:rPr>
                <w:sz w:val="16"/>
                <w:szCs w:val="16"/>
              </w:rPr>
              <w:t xml:space="preserve"> </w:t>
            </w:r>
            <w:r w:rsidR="009714E4">
              <w:rPr>
                <w:sz w:val="16"/>
                <w:szCs w:val="16"/>
              </w:rPr>
              <w:t xml:space="preserve"> </w:t>
            </w:r>
            <w:r w:rsidR="00FA50FC" w:rsidRPr="00717B93">
              <w:rPr>
                <w:sz w:val="16"/>
                <w:szCs w:val="16"/>
              </w:rPr>
              <w:t>E</w:t>
            </w:r>
            <w:r w:rsidR="00FA50FC" w:rsidRPr="00E75EA3">
              <w:rPr>
                <w:sz w:val="16"/>
                <w:szCs w:val="16"/>
              </w:rPr>
              <w:t xml:space="preserve">xchange Online Archiving, Exchange Online Protection, </w:t>
            </w:r>
            <w:r w:rsidR="00256427" w:rsidRPr="00E75EA3">
              <w:rPr>
                <w:sz w:val="16"/>
                <w:szCs w:val="16"/>
              </w:rPr>
              <w:t xml:space="preserve">Exchange Online, </w:t>
            </w:r>
            <w:r w:rsidR="000262B2" w:rsidRPr="00E75EA3">
              <w:rPr>
                <w:sz w:val="16"/>
                <w:szCs w:val="16"/>
              </w:rPr>
              <w:t xml:space="preserve">, </w:t>
            </w:r>
            <w:r w:rsidR="00C90AC2" w:rsidRPr="00E75EA3">
              <w:rPr>
                <w:sz w:val="16"/>
                <w:szCs w:val="16"/>
              </w:rPr>
              <w:t xml:space="preserve">Office 365 </w:t>
            </w:r>
            <w:r w:rsidR="004D53C5" w:rsidRPr="00E75EA3">
              <w:rPr>
                <w:sz w:val="16"/>
                <w:szCs w:val="16"/>
              </w:rPr>
              <w:t xml:space="preserve">Advanced Threat Protection, </w:t>
            </w:r>
            <w:r w:rsidR="00FA50FC" w:rsidRPr="00E75EA3">
              <w:rPr>
                <w:sz w:val="16"/>
                <w:szCs w:val="16"/>
              </w:rPr>
              <w:t xml:space="preserve">Office Online, OneDrive for Business, </w:t>
            </w:r>
            <w:r w:rsidR="00FA50FC" w:rsidRPr="00A76ED1">
              <w:rPr>
                <w:sz w:val="16"/>
                <w:szCs w:val="16"/>
              </w:rPr>
              <w:t>Outlook Customer Manager, Project Online</w:t>
            </w:r>
            <w:r w:rsidR="00A76ED1" w:rsidRPr="004919C8">
              <w:rPr>
                <w:sz w:val="16"/>
                <w:szCs w:val="16"/>
              </w:rPr>
              <w:t xml:space="preserve"> (except Roadmap),</w:t>
            </w:r>
            <w:r w:rsidR="00FA50FC" w:rsidRPr="00A76ED1">
              <w:rPr>
                <w:sz w:val="16"/>
                <w:szCs w:val="16"/>
              </w:rPr>
              <w:t xml:space="preserve"> </w:t>
            </w:r>
            <w:r w:rsidR="00256427" w:rsidRPr="00A76ED1">
              <w:rPr>
                <w:sz w:val="16"/>
                <w:szCs w:val="16"/>
              </w:rPr>
              <w:t xml:space="preserve">SharePoint Online </w:t>
            </w:r>
            <w:r w:rsidR="004C560E">
              <w:rPr>
                <w:sz w:val="16"/>
                <w:szCs w:val="16"/>
              </w:rPr>
              <w:t xml:space="preserve">and </w:t>
            </w:r>
            <w:r w:rsidR="00E0305F" w:rsidRPr="00A76ED1">
              <w:rPr>
                <w:sz w:val="16"/>
                <w:szCs w:val="16"/>
              </w:rPr>
              <w:t>Skype for Business</w:t>
            </w:r>
            <w:r w:rsidR="00256427" w:rsidRPr="00A76ED1">
              <w:rPr>
                <w:sz w:val="16"/>
                <w:szCs w:val="16"/>
              </w:rPr>
              <w:t xml:space="preserve"> Online</w:t>
            </w:r>
            <w:bookmarkEnd w:id="97"/>
            <w:r w:rsidR="00256427" w:rsidRPr="00A76ED1">
              <w:rPr>
                <w:sz w:val="16"/>
                <w:szCs w:val="16"/>
              </w:rPr>
              <w:t>.</w:t>
            </w:r>
            <w:r w:rsidR="00256427" w:rsidRPr="00E75EA3">
              <w:rPr>
                <w:sz w:val="16"/>
                <w:szCs w:val="16"/>
              </w:rPr>
              <w:t xml:space="preserve"> Office 365 Services do not include </w:t>
            </w:r>
            <w:r w:rsidR="00507EDE" w:rsidRPr="00507EDE">
              <w:rPr>
                <w:sz w:val="16"/>
                <w:szCs w:val="16"/>
              </w:rPr>
              <w:t xml:space="preserve">Microsoft 365 Apps for </w:t>
            </w:r>
            <w:r w:rsidR="00773FF0">
              <w:rPr>
                <w:sz w:val="16"/>
                <w:szCs w:val="16"/>
              </w:rPr>
              <w:t>E</w:t>
            </w:r>
            <w:r w:rsidR="00507EDE" w:rsidRPr="00507EDE">
              <w:rPr>
                <w:sz w:val="16"/>
                <w:szCs w:val="16"/>
              </w:rPr>
              <w:t>nterprise</w:t>
            </w:r>
            <w:r w:rsidR="00B70730" w:rsidRPr="00E75EA3">
              <w:rPr>
                <w:sz w:val="16"/>
                <w:szCs w:val="16"/>
              </w:rPr>
              <w:t xml:space="preserve">, </w:t>
            </w:r>
            <w:r w:rsidR="0081293D" w:rsidRPr="00E75EA3">
              <w:rPr>
                <w:sz w:val="16"/>
                <w:szCs w:val="16"/>
              </w:rPr>
              <w:t>PS</w:t>
            </w:r>
            <w:r w:rsidR="00182B14" w:rsidRPr="00E75EA3">
              <w:rPr>
                <w:sz w:val="16"/>
                <w:szCs w:val="16"/>
              </w:rPr>
              <w:t>T</w:t>
            </w:r>
            <w:r w:rsidR="0081293D" w:rsidRPr="00E75EA3">
              <w:rPr>
                <w:sz w:val="16"/>
                <w:szCs w:val="16"/>
              </w:rPr>
              <w:t xml:space="preserve">N Services, </w:t>
            </w:r>
            <w:r w:rsidR="00B70730" w:rsidRPr="00E75EA3">
              <w:rPr>
                <w:sz w:val="16"/>
                <w:szCs w:val="16"/>
              </w:rPr>
              <w:t>any client software,</w:t>
            </w:r>
            <w:r w:rsidR="00256427" w:rsidRPr="00E75EA3">
              <w:rPr>
                <w:sz w:val="16"/>
                <w:szCs w:val="16"/>
              </w:rPr>
              <w:t xml:space="preserve"> or any separately branded service made available with an Office 365-branded plan or suite, such as a Bing or a service branded “for Office 365.”</w:t>
            </w:r>
          </w:p>
        </w:tc>
      </w:tr>
      <w:tr w:rsidR="00256427" w:rsidRPr="00E75EA3" w14:paraId="31232290" w14:textId="77777777" w:rsidTr="00F17925">
        <w:tc>
          <w:tcPr>
            <w:tcW w:w="2610" w:type="dxa"/>
            <w:vAlign w:val="center"/>
          </w:tcPr>
          <w:p w14:paraId="792F0442" w14:textId="1399D4FC" w:rsidR="00256427" w:rsidRPr="00E75EA3" w:rsidRDefault="00256427" w:rsidP="003B7142">
            <w:pPr>
              <w:pStyle w:val="ProductList-Body"/>
              <w:rPr>
                <w:sz w:val="16"/>
                <w:szCs w:val="16"/>
              </w:rPr>
            </w:pPr>
            <w:bookmarkStart w:id="98" w:name="MicrosoftAzureCoreServices"/>
            <w:r w:rsidRPr="00E75EA3">
              <w:rPr>
                <w:sz w:val="16"/>
                <w:szCs w:val="16"/>
              </w:rPr>
              <w:t>Microsoft Azure Core Services</w:t>
            </w:r>
            <w:bookmarkEnd w:id="98"/>
          </w:p>
        </w:tc>
        <w:tc>
          <w:tcPr>
            <w:tcW w:w="8190" w:type="dxa"/>
          </w:tcPr>
          <w:p w14:paraId="1BC35F13" w14:textId="2458BC82" w:rsidR="00256427" w:rsidRPr="00E75EA3" w:rsidRDefault="00427B92" w:rsidP="00D84C42">
            <w:pPr>
              <w:pStyle w:val="ProductList-Body"/>
              <w:rPr>
                <w:sz w:val="16"/>
                <w:szCs w:val="16"/>
              </w:rPr>
            </w:pPr>
            <w:r w:rsidRPr="00E75EA3">
              <w:rPr>
                <w:sz w:val="16"/>
                <w:szCs w:val="16"/>
              </w:rPr>
              <w:t xml:space="preserve">API Management, App Service (API Apps, Mobile Apps, Web Apps), Application Gateway, Automation, </w:t>
            </w:r>
            <w:r w:rsidR="005A64D3" w:rsidRPr="00E75EA3">
              <w:rPr>
                <w:sz w:val="16"/>
                <w:szCs w:val="16"/>
              </w:rPr>
              <w:t xml:space="preserve">Azure </w:t>
            </w:r>
            <w:r w:rsidR="008E0AAA" w:rsidRPr="00E75EA3">
              <w:rPr>
                <w:sz w:val="16"/>
                <w:szCs w:val="16"/>
              </w:rPr>
              <w:t xml:space="preserve">Active </w:t>
            </w:r>
            <w:r w:rsidR="008E0AAA" w:rsidRPr="00A76ED1">
              <w:rPr>
                <w:sz w:val="16"/>
                <w:szCs w:val="16"/>
              </w:rPr>
              <w:t xml:space="preserve">Directory, </w:t>
            </w:r>
            <w:r w:rsidR="00F47C57">
              <w:rPr>
                <w:sz w:val="16"/>
                <w:szCs w:val="16"/>
              </w:rPr>
              <w:t xml:space="preserve">Azure Cache for Redis, </w:t>
            </w:r>
            <w:r w:rsidR="005A6270" w:rsidRPr="00A76ED1">
              <w:rPr>
                <w:sz w:val="16"/>
                <w:szCs w:val="16"/>
              </w:rPr>
              <w:t xml:space="preserve">Azure Cosmos </w:t>
            </w:r>
            <w:r w:rsidRPr="00A76ED1">
              <w:rPr>
                <w:sz w:val="16"/>
                <w:szCs w:val="16"/>
              </w:rPr>
              <w:t xml:space="preserve">DB </w:t>
            </w:r>
            <w:r w:rsidR="005A6270" w:rsidRPr="00A76ED1">
              <w:rPr>
                <w:sz w:val="16"/>
                <w:szCs w:val="16"/>
              </w:rPr>
              <w:t xml:space="preserve">(formerly </w:t>
            </w:r>
            <w:proofErr w:type="spellStart"/>
            <w:r w:rsidR="005A6270" w:rsidRPr="00A76ED1">
              <w:rPr>
                <w:sz w:val="16"/>
                <w:szCs w:val="16"/>
              </w:rPr>
              <w:t>DocumentDB</w:t>
            </w:r>
            <w:proofErr w:type="spellEnd"/>
            <w:r w:rsidR="005A6270" w:rsidRPr="00A76ED1">
              <w:rPr>
                <w:sz w:val="16"/>
                <w:szCs w:val="16"/>
              </w:rPr>
              <w:t xml:space="preserve">), </w:t>
            </w:r>
            <w:r w:rsidR="00BD57EA" w:rsidRPr="004919C8">
              <w:rPr>
                <w:sz w:val="16"/>
                <w:szCs w:val="16"/>
              </w:rPr>
              <w:t xml:space="preserve">Azure Database for MySQL, Azure Database for PostgreSQL, Azure Databricks, Azure Kubernetes Service, </w:t>
            </w:r>
            <w:r w:rsidR="00BD57EA" w:rsidRPr="00A76ED1">
              <w:rPr>
                <w:sz w:val="16"/>
                <w:szCs w:val="16"/>
              </w:rPr>
              <w:t xml:space="preserve"> </w:t>
            </w:r>
            <w:r w:rsidR="005A64D3" w:rsidRPr="00A76ED1">
              <w:rPr>
                <w:sz w:val="16"/>
                <w:szCs w:val="16"/>
              </w:rPr>
              <w:t>Azure</w:t>
            </w:r>
            <w:r w:rsidR="005A64D3" w:rsidRPr="00E75EA3">
              <w:rPr>
                <w:sz w:val="16"/>
                <w:szCs w:val="16"/>
              </w:rPr>
              <w:t xml:space="preserve"> Resource Manager</w:t>
            </w:r>
            <w:r w:rsidR="00AA70C6" w:rsidRPr="00E75EA3">
              <w:rPr>
                <w:sz w:val="16"/>
                <w:szCs w:val="16"/>
              </w:rPr>
              <w:t>,</w:t>
            </w:r>
            <w:r w:rsidR="008E0AAA" w:rsidRPr="00E75EA3">
              <w:rPr>
                <w:sz w:val="16"/>
                <w:szCs w:val="16"/>
              </w:rPr>
              <w:t xml:space="preserve"> Backup, Batch, Cloud Services, </w:t>
            </w:r>
            <w:r w:rsidR="00CB030B">
              <w:rPr>
                <w:sz w:val="16"/>
                <w:szCs w:val="16"/>
              </w:rPr>
              <w:t xml:space="preserve">Computer Vision, Content </w:t>
            </w:r>
            <w:r w:rsidR="00D83A6D">
              <w:rPr>
                <w:sz w:val="16"/>
                <w:szCs w:val="16"/>
              </w:rPr>
              <w:t xml:space="preserve">Moderator, </w:t>
            </w:r>
            <w:r w:rsidR="001E489B" w:rsidRPr="00E75EA3">
              <w:rPr>
                <w:sz w:val="16"/>
                <w:szCs w:val="16"/>
              </w:rPr>
              <w:t xml:space="preserve">Event Hubs, </w:t>
            </w:r>
            <w:r w:rsidR="008E0AAA" w:rsidRPr="00E75EA3">
              <w:rPr>
                <w:sz w:val="16"/>
                <w:szCs w:val="16"/>
              </w:rPr>
              <w:t xml:space="preserve">Express Route, </w:t>
            </w:r>
            <w:r w:rsidR="005A6270" w:rsidRPr="00E75EA3">
              <w:rPr>
                <w:sz w:val="16"/>
                <w:szCs w:val="16"/>
              </w:rPr>
              <w:t xml:space="preserve">Functions, </w:t>
            </w:r>
            <w:r w:rsidR="008E0AAA" w:rsidRPr="00E75EA3">
              <w:rPr>
                <w:sz w:val="16"/>
                <w:szCs w:val="16"/>
              </w:rPr>
              <w:t xml:space="preserve">HDInsight, </w:t>
            </w:r>
            <w:r w:rsidR="00E53948" w:rsidRPr="00E75EA3">
              <w:rPr>
                <w:sz w:val="16"/>
                <w:szCs w:val="16"/>
              </w:rPr>
              <w:t xml:space="preserve">Import/Export, IoT Hub, </w:t>
            </w:r>
            <w:r w:rsidR="008E0AAA" w:rsidRPr="00E75EA3">
              <w:rPr>
                <w:sz w:val="16"/>
                <w:szCs w:val="16"/>
              </w:rPr>
              <w:t xml:space="preserve">Key Vault, </w:t>
            </w:r>
            <w:r w:rsidR="001E489B" w:rsidRPr="00E75EA3">
              <w:rPr>
                <w:sz w:val="16"/>
                <w:szCs w:val="16"/>
              </w:rPr>
              <w:t xml:space="preserve">Load Balancer, </w:t>
            </w:r>
            <w:r w:rsidRPr="00E75EA3">
              <w:rPr>
                <w:sz w:val="16"/>
                <w:szCs w:val="16"/>
              </w:rPr>
              <w:t xml:space="preserve">Media Services, </w:t>
            </w:r>
            <w:r w:rsidR="005A6270" w:rsidRPr="00E75EA3">
              <w:rPr>
                <w:sz w:val="16"/>
                <w:szCs w:val="16"/>
              </w:rPr>
              <w:t>Microsoft Azure Portal</w:t>
            </w:r>
            <w:r w:rsidR="008E0AAA" w:rsidRPr="00E75EA3">
              <w:rPr>
                <w:sz w:val="16"/>
                <w:szCs w:val="16"/>
              </w:rPr>
              <w:t>, Multi-Factor Authentication, Notification Hub</w:t>
            </w:r>
            <w:r w:rsidR="005A64D3" w:rsidRPr="00E75EA3">
              <w:rPr>
                <w:sz w:val="16"/>
                <w:szCs w:val="16"/>
              </w:rPr>
              <w:t>s</w:t>
            </w:r>
            <w:r w:rsidR="008E0AAA" w:rsidRPr="00E75EA3">
              <w:rPr>
                <w:sz w:val="16"/>
                <w:szCs w:val="16"/>
              </w:rPr>
              <w:t xml:space="preserve">, </w:t>
            </w:r>
            <w:r w:rsidRPr="00E75EA3">
              <w:rPr>
                <w:sz w:val="16"/>
                <w:szCs w:val="16"/>
              </w:rPr>
              <w:t xml:space="preserve">Power BI Embedded, </w:t>
            </w:r>
            <w:r w:rsidR="008E0AAA" w:rsidRPr="00E75EA3">
              <w:rPr>
                <w:sz w:val="16"/>
                <w:szCs w:val="16"/>
              </w:rPr>
              <w:t xml:space="preserve"> </w:t>
            </w:r>
            <w:r w:rsidR="008E0AAA" w:rsidRPr="00B84739">
              <w:rPr>
                <w:sz w:val="16"/>
                <w:szCs w:val="16"/>
              </w:rPr>
              <w:t xml:space="preserve">Scheduler, Service Bus, </w:t>
            </w:r>
            <w:r w:rsidR="005A64D3" w:rsidRPr="00B84739">
              <w:rPr>
                <w:sz w:val="16"/>
                <w:szCs w:val="16"/>
              </w:rPr>
              <w:t xml:space="preserve">Service Fabric, </w:t>
            </w:r>
            <w:r w:rsidR="008E0AAA" w:rsidRPr="00B84739">
              <w:rPr>
                <w:sz w:val="16"/>
                <w:szCs w:val="16"/>
              </w:rPr>
              <w:t xml:space="preserve">Site Recovery, </w:t>
            </w:r>
            <w:r w:rsidR="00E53948" w:rsidRPr="00B84739">
              <w:rPr>
                <w:sz w:val="16"/>
                <w:szCs w:val="16"/>
              </w:rPr>
              <w:t xml:space="preserve">SQL </w:t>
            </w:r>
            <w:r w:rsidR="00882148" w:rsidRPr="00B84739">
              <w:rPr>
                <w:sz w:val="16"/>
                <w:szCs w:val="16"/>
              </w:rPr>
              <w:t xml:space="preserve">Data </w:t>
            </w:r>
            <w:r w:rsidR="00E53948" w:rsidRPr="00B84739">
              <w:rPr>
                <w:sz w:val="16"/>
                <w:szCs w:val="16"/>
              </w:rPr>
              <w:t xml:space="preserve">Warehouse, </w:t>
            </w:r>
            <w:r w:rsidR="008E0AAA" w:rsidRPr="00B84739">
              <w:rPr>
                <w:sz w:val="16"/>
                <w:szCs w:val="16"/>
              </w:rPr>
              <w:t xml:space="preserve">SQL Database, </w:t>
            </w:r>
            <w:r w:rsidR="00E53948" w:rsidRPr="00B84739">
              <w:rPr>
                <w:sz w:val="16"/>
                <w:szCs w:val="16"/>
              </w:rPr>
              <w:t xml:space="preserve">SQL Server Stretch Database, </w:t>
            </w:r>
            <w:r w:rsidR="008E0AAA" w:rsidRPr="00B84739">
              <w:rPr>
                <w:sz w:val="16"/>
                <w:szCs w:val="16"/>
              </w:rPr>
              <w:t xml:space="preserve">Storage, Stream Analytics, </w:t>
            </w:r>
            <w:r w:rsidR="00F17925" w:rsidRPr="00B84739">
              <w:rPr>
                <w:sz w:val="16"/>
                <w:szCs w:val="16"/>
              </w:rPr>
              <w:t xml:space="preserve">Synapse Analytics, </w:t>
            </w:r>
            <w:r w:rsidR="008E0AAA" w:rsidRPr="00B84739">
              <w:rPr>
                <w:sz w:val="16"/>
                <w:szCs w:val="16"/>
              </w:rPr>
              <w:t>Traffic</w:t>
            </w:r>
            <w:r w:rsidR="008E0AAA" w:rsidRPr="00E75EA3">
              <w:rPr>
                <w:sz w:val="16"/>
                <w:szCs w:val="16"/>
              </w:rPr>
              <w:t xml:space="preserve"> Manager, Virtual Machines, </w:t>
            </w:r>
            <w:r w:rsidR="0021316D" w:rsidRPr="00E75EA3">
              <w:rPr>
                <w:sz w:val="16"/>
                <w:szCs w:val="16"/>
              </w:rPr>
              <w:t>Virtual Machine</w:t>
            </w:r>
            <w:r w:rsidR="00E53948" w:rsidRPr="00E75EA3">
              <w:rPr>
                <w:sz w:val="16"/>
                <w:szCs w:val="16"/>
              </w:rPr>
              <w:t xml:space="preserve"> Scale Sets, </w:t>
            </w:r>
            <w:r w:rsidR="008E0AAA" w:rsidRPr="00E75EA3">
              <w:rPr>
                <w:sz w:val="16"/>
                <w:szCs w:val="16"/>
              </w:rPr>
              <w:t xml:space="preserve">Virtual Network, and </w:t>
            </w:r>
            <w:r w:rsidR="005A64D3" w:rsidRPr="00E75EA3">
              <w:rPr>
                <w:sz w:val="16"/>
                <w:szCs w:val="16"/>
              </w:rPr>
              <w:t>VPN Gateway</w:t>
            </w:r>
            <w:r w:rsidR="008E0AAA" w:rsidRPr="00E75EA3">
              <w:rPr>
                <w:sz w:val="16"/>
                <w:szCs w:val="16"/>
              </w:rPr>
              <w:t xml:space="preserve"> </w:t>
            </w:r>
          </w:p>
        </w:tc>
      </w:tr>
      <w:tr w:rsidR="00B5721D" w:rsidRPr="00E75EA3" w14:paraId="61812BB5" w14:textId="77777777" w:rsidTr="00F17925">
        <w:tc>
          <w:tcPr>
            <w:tcW w:w="2610" w:type="dxa"/>
            <w:vAlign w:val="center"/>
          </w:tcPr>
          <w:p w14:paraId="69968DBE" w14:textId="1F37EAD2" w:rsidR="00B5721D" w:rsidRPr="00B84739" w:rsidRDefault="00B5721D" w:rsidP="006E5B74">
            <w:pPr>
              <w:pStyle w:val="ProductList-Body"/>
              <w:rPr>
                <w:sz w:val="16"/>
                <w:szCs w:val="16"/>
              </w:rPr>
            </w:pPr>
            <w:r w:rsidRPr="00B84739">
              <w:rPr>
                <w:sz w:val="16"/>
                <w:szCs w:val="16"/>
              </w:rPr>
              <w:t>Microsoft Cloud App Security</w:t>
            </w:r>
          </w:p>
        </w:tc>
        <w:tc>
          <w:tcPr>
            <w:tcW w:w="8190" w:type="dxa"/>
          </w:tcPr>
          <w:p w14:paraId="4FC8B2D3" w14:textId="0409940F" w:rsidR="00B5721D" w:rsidRPr="00B84739" w:rsidRDefault="00B5721D" w:rsidP="00D92296">
            <w:pPr>
              <w:pStyle w:val="ProductList-Body"/>
              <w:rPr>
                <w:sz w:val="16"/>
                <w:szCs w:val="16"/>
              </w:rPr>
            </w:pPr>
            <w:r w:rsidRPr="00B84739">
              <w:rPr>
                <w:sz w:val="16"/>
                <w:szCs w:val="16"/>
              </w:rPr>
              <w:t>The cloud service portion of Microsoft Cloud App Security.</w:t>
            </w:r>
          </w:p>
        </w:tc>
      </w:tr>
      <w:tr w:rsidR="004A2E9C" w:rsidRPr="00E75EA3" w14:paraId="30D92B60" w14:textId="77777777" w:rsidTr="00F17925">
        <w:tc>
          <w:tcPr>
            <w:tcW w:w="2610" w:type="dxa"/>
            <w:vAlign w:val="center"/>
          </w:tcPr>
          <w:p w14:paraId="4EF739EC" w14:textId="20859C1C" w:rsidR="004A2E9C" w:rsidRPr="00B84739" w:rsidRDefault="004A2E9C" w:rsidP="004A2E9C">
            <w:pPr>
              <w:pStyle w:val="ProductList-Body"/>
              <w:rPr>
                <w:sz w:val="16"/>
                <w:szCs w:val="16"/>
              </w:rPr>
            </w:pPr>
            <w:r w:rsidRPr="00B84739">
              <w:rPr>
                <w:sz w:val="16"/>
                <w:szCs w:val="16"/>
              </w:rPr>
              <w:t>Microsoft Intune Online Services</w:t>
            </w:r>
          </w:p>
        </w:tc>
        <w:tc>
          <w:tcPr>
            <w:tcW w:w="8190" w:type="dxa"/>
          </w:tcPr>
          <w:p w14:paraId="7D75F231" w14:textId="40C298C4" w:rsidR="004A2E9C" w:rsidRPr="00B84739" w:rsidRDefault="004A2E9C" w:rsidP="004A2E9C">
            <w:pPr>
              <w:pStyle w:val="ProductList-Body"/>
              <w:rPr>
                <w:sz w:val="16"/>
                <w:szCs w:val="16"/>
              </w:rPr>
            </w:pPr>
            <w:r w:rsidRPr="00B84739">
              <w:rPr>
                <w:sz w:val="16"/>
                <w:szCs w:val="16"/>
              </w:rPr>
              <w:t>The cloud service portion of Microsoft Intune.</w:t>
            </w:r>
          </w:p>
        </w:tc>
      </w:tr>
      <w:tr w:rsidR="004A2E9C" w:rsidRPr="00E75EA3" w14:paraId="10F2C9C6" w14:textId="77777777" w:rsidTr="00F17925">
        <w:tc>
          <w:tcPr>
            <w:tcW w:w="2610" w:type="dxa"/>
            <w:vAlign w:val="center"/>
          </w:tcPr>
          <w:p w14:paraId="7C9DC2E5" w14:textId="6EF77242" w:rsidR="004A2E9C" w:rsidRPr="003D6374" w:rsidRDefault="004A2E9C" w:rsidP="004A2E9C">
            <w:pPr>
              <w:pStyle w:val="ProductList-Body"/>
              <w:rPr>
                <w:sz w:val="16"/>
                <w:highlight w:val="yellow"/>
              </w:rPr>
            </w:pPr>
            <w:r w:rsidRPr="00F31131">
              <w:rPr>
                <w:sz w:val="16"/>
                <w:szCs w:val="16"/>
              </w:rPr>
              <w:t xml:space="preserve">Microsoft Power Platform </w:t>
            </w:r>
            <w:r w:rsidRPr="00E75EA3">
              <w:rPr>
                <w:sz w:val="16"/>
                <w:szCs w:val="16"/>
              </w:rPr>
              <w:t>Core Services</w:t>
            </w:r>
          </w:p>
        </w:tc>
        <w:tc>
          <w:tcPr>
            <w:tcW w:w="8190" w:type="dxa"/>
          </w:tcPr>
          <w:p w14:paraId="4B4AD5A4" w14:textId="19AF93DD" w:rsidR="004A2E9C" w:rsidRPr="003D6374" w:rsidRDefault="004A2E9C" w:rsidP="004A2E9C">
            <w:pPr>
              <w:pStyle w:val="ProductList-Body"/>
              <w:rPr>
                <w:sz w:val="16"/>
                <w:highlight w:val="yellow"/>
              </w:rPr>
            </w:pPr>
            <w:r w:rsidRPr="00E34F6D">
              <w:rPr>
                <w:sz w:val="16"/>
                <w:szCs w:val="16"/>
              </w:rPr>
              <w:t xml:space="preserve">The following services, each as a standalone service or as included in </w:t>
            </w:r>
            <w:r w:rsidRPr="14C4A914">
              <w:rPr>
                <w:sz w:val="16"/>
                <w:szCs w:val="16"/>
              </w:rPr>
              <w:t xml:space="preserve">Dynamics 365 </w:t>
            </w:r>
            <w:r w:rsidRPr="00E34F6D">
              <w:rPr>
                <w:sz w:val="16"/>
                <w:szCs w:val="16"/>
              </w:rPr>
              <w:t>branded plan or suite: Microsoft Power BI</w:t>
            </w:r>
            <w:r w:rsidRPr="14C4A914">
              <w:rPr>
                <w:sz w:val="16"/>
                <w:szCs w:val="16"/>
              </w:rPr>
              <w:t>, Microsoft Power Apps, and Microsoft Power Automate.</w:t>
            </w:r>
            <w:r>
              <w:rPr>
                <w:sz w:val="16"/>
                <w:szCs w:val="16"/>
              </w:rPr>
              <w:t xml:space="preserve"> </w:t>
            </w:r>
            <w:r w:rsidRPr="00E34F6D">
              <w:rPr>
                <w:sz w:val="16"/>
                <w:szCs w:val="16"/>
              </w:rPr>
              <w:t xml:space="preserve"> </w:t>
            </w:r>
            <w:r w:rsidRPr="00FA7817">
              <w:rPr>
                <w:sz w:val="16"/>
                <w:szCs w:val="16"/>
              </w:rPr>
              <w:t xml:space="preserve">Microsoft Power Platform </w:t>
            </w:r>
            <w:r w:rsidRPr="00E34F6D">
              <w:rPr>
                <w:sz w:val="16"/>
                <w:szCs w:val="16"/>
              </w:rPr>
              <w:t>Core Services do not include any client software, including but not limited to Power BI Report Server, the Power BI</w:t>
            </w:r>
            <w:r w:rsidRPr="14C4A914">
              <w:rPr>
                <w:sz w:val="16"/>
                <w:szCs w:val="16"/>
              </w:rPr>
              <w:t>, Power Apps, or Power Automate</w:t>
            </w:r>
            <w:r w:rsidRPr="00E34F6D">
              <w:rPr>
                <w:sz w:val="16"/>
                <w:szCs w:val="16"/>
              </w:rPr>
              <w:t xml:space="preserve"> mobile applications, Power BI Desktop</w:t>
            </w:r>
            <w:r w:rsidRPr="14C4A914">
              <w:rPr>
                <w:sz w:val="16"/>
                <w:szCs w:val="16"/>
              </w:rPr>
              <w:t>, or Power Apps Studio</w:t>
            </w:r>
            <w:r w:rsidRPr="00E34F6D">
              <w:rPr>
                <w:sz w:val="16"/>
                <w:szCs w:val="16"/>
              </w:rPr>
              <w:t>.</w:t>
            </w:r>
          </w:p>
        </w:tc>
      </w:tr>
    </w:tbl>
    <w:p w14:paraId="66FFDFB3" w14:textId="5C4E799B" w:rsidR="003D6944" w:rsidRPr="00E75EA3" w:rsidRDefault="003D6944" w:rsidP="00A914BF">
      <w:pPr>
        <w:pStyle w:val="ProductList-Body"/>
      </w:pPr>
    </w:p>
    <w:p w14:paraId="2B805596" w14:textId="3D07C72E" w:rsidR="003D6944" w:rsidRPr="00E75EA3" w:rsidRDefault="003D6944" w:rsidP="1A67E690">
      <w:pPr>
        <w:pStyle w:val="ProductList-SectionHeading"/>
        <w:tabs>
          <w:tab w:val="center" w:pos="5400"/>
        </w:tabs>
        <w:spacing w:after="0"/>
        <w:outlineLvl w:val="0"/>
      </w:pPr>
      <w:bookmarkStart w:id="99" w:name="AppendixB_SecurityMeasures"/>
      <w:bookmarkStart w:id="100" w:name="_Toc29979190"/>
      <w:bookmarkStart w:id="101" w:name="_Toc59181882"/>
      <w:bookmarkStart w:id="102" w:name="DataProcessingTerms_DataatRest"/>
      <w:r w:rsidRPr="00E75EA3">
        <w:t>Appendix B – Security Measures</w:t>
      </w:r>
      <w:bookmarkEnd w:id="99"/>
      <w:bookmarkEnd w:id="100"/>
      <w:bookmarkEnd w:id="101"/>
    </w:p>
    <w:bookmarkEnd w:id="102"/>
    <w:p w14:paraId="70D735AA" w14:textId="79D0D7B6" w:rsidR="00B5721D" w:rsidRPr="00E75EA3" w:rsidRDefault="00B5721D" w:rsidP="00760732">
      <w:pPr>
        <w:pStyle w:val="ProductList-Body"/>
        <w:rPr>
          <w:b/>
        </w:rPr>
      </w:pPr>
    </w:p>
    <w:p w14:paraId="5DFE82D5" w14:textId="6A25D861" w:rsidR="000E6ED8" w:rsidRPr="00E75EA3" w:rsidRDefault="00847C67" w:rsidP="00CB1285">
      <w:pPr>
        <w:pStyle w:val="ProductList-Body"/>
      </w:pPr>
      <w:r w:rsidRPr="00E75EA3">
        <w:t>21Vianet</w:t>
      </w:r>
      <w:r w:rsidR="00086F17" w:rsidRPr="00E75EA3">
        <w:t xml:space="preserve"> has implemented and will maintain for</w:t>
      </w:r>
      <w:r w:rsidR="000871B2" w:rsidRPr="00E75EA3">
        <w:t xml:space="preserve"> Customer Data in</w:t>
      </w:r>
      <w:r w:rsidR="00086F17" w:rsidRPr="00E75EA3">
        <w:t xml:space="preserve"> the</w:t>
      </w:r>
      <w:r w:rsidR="00704ED1" w:rsidRPr="00E75EA3">
        <w:t xml:space="preserve"> Core</w:t>
      </w:r>
      <w:r w:rsidR="00086F17" w:rsidRPr="00E75EA3">
        <w:t xml:space="preserve"> Online Services the following security measures, which, in conjunction with the security commitments in the </w:t>
      </w:r>
      <w:r w:rsidR="000871B2" w:rsidRPr="00E75EA3">
        <w:t>OST</w:t>
      </w:r>
      <w:r w:rsidR="00BD00B0" w:rsidRPr="00E75EA3">
        <w:t xml:space="preserve"> (including the GDPR Terms)</w:t>
      </w:r>
      <w:r w:rsidR="00086F17" w:rsidRPr="00E75EA3">
        <w:t xml:space="preserve">, are </w:t>
      </w:r>
      <w:r w:rsidRPr="00E75EA3">
        <w:t>21Vianet</w:t>
      </w:r>
      <w:r w:rsidR="00086F17" w:rsidRPr="00E75EA3">
        <w:t xml:space="preserve">’s only responsibility with respect to the security of </w:t>
      </w:r>
      <w:r w:rsidR="007C56F2" w:rsidRPr="00E75EA3">
        <w:t>that d</w:t>
      </w:r>
      <w:r w:rsidR="00086F17" w:rsidRPr="00E75EA3">
        <w:t>ata.</w:t>
      </w:r>
    </w:p>
    <w:p w14:paraId="35AE44ED" w14:textId="77777777" w:rsidR="00086F17" w:rsidRPr="00E75EA3" w:rsidRDefault="00086F17" w:rsidP="00A914BF">
      <w:pPr>
        <w:pStyle w:val="ProductList-Body"/>
      </w:pPr>
    </w:p>
    <w:tbl>
      <w:tblPr>
        <w:tblStyle w:val="TableGrid"/>
        <w:tblW w:w="10800" w:type="dxa"/>
        <w:tblInd w:w="-5" w:type="dxa"/>
        <w:tblCellMar>
          <w:top w:w="29" w:type="dxa"/>
          <w:left w:w="115" w:type="dxa"/>
          <w:bottom w:w="29" w:type="dxa"/>
          <w:right w:w="115" w:type="dxa"/>
        </w:tblCellMar>
        <w:tblLook w:val="04A0" w:firstRow="1" w:lastRow="0" w:firstColumn="1" w:lastColumn="0" w:noHBand="0" w:noVBand="1"/>
      </w:tblPr>
      <w:tblGrid>
        <w:gridCol w:w="2610"/>
        <w:gridCol w:w="8190"/>
      </w:tblGrid>
      <w:tr w:rsidR="00086F17" w:rsidRPr="00E75EA3" w14:paraId="02F34839" w14:textId="77777777" w:rsidTr="00C91713">
        <w:trPr>
          <w:tblHeader/>
        </w:trPr>
        <w:tc>
          <w:tcPr>
            <w:tcW w:w="2610" w:type="dxa"/>
            <w:shd w:val="clear" w:color="auto" w:fill="0072C6"/>
          </w:tcPr>
          <w:p w14:paraId="75D7A1AA" w14:textId="0DECA320" w:rsidR="00086F17" w:rsidRPr="00E75EA3" w:rsidRDefault="00086F17" w:rsidP="008E1EAF">
            <w:pPr>
              <w:pStyle w:val="ProductList-Body"/>
              <w:spacing w:before="20" w:after="20"/>
              <w:rPr>
                <w:color w:val="FFFFFF" w:themeColor="background1"/>
                <w:sz w:val="16"/>
                <w:szCs w:val="16"/>
              </w:rPr>
            </w:pPr>
            <w:r w:rsidRPr="00E75EA3">
              <w:rPr>
                <w:color w:val="FFFFFF" w:themeColor="background1"/>
                <w:sz w:val="16"/>
                <w:szCs w:val="16"/>
              </w:rPr>
              <w:t>Domain</w:t>
            </w:r>
          </w:p>
        </w:tc>
        <w:tc>
          <w:tcPr>
            <w:tcW w:w="8190" w:type="dxa"/>
            <w:shd w:val="clear" w:color="auto" w:fill="0072C6"/>
          </w:tcPr>
          <w:p w14:paraId="6C61E74C" w14:textId="4A3AC490" w:rsidR="00086F17" w:rsidRPr="00E75EA3" w:rsidRDefault="00086F17" w:rsidP="008E1EAF">
            <w:pPr>
              <w:pStyle w:val="ProductList-Body"/>
              <w:spacing w:before="20" w:after="20"/>
              <w:rPr>
                <w:color w:val="FFFFFF" w:themeColor="background1"/>
                <w:sz w:val="16"/>
                <w:szCs w:val="16"/>
              </w:rPr>
            </w:pPr>
            <w:r w:rsidRPr="00E75EA3">
              <w:rPr>
                <w:color w:val="FFFFFF" w:themeColor="background1"/>
                <w:sz w:val="16"/>
                <w:szCs w:val="16"/>
              </w:rPr>
              <w:t>Practices</w:t>
            </w:r>
          </w:p>
        </w:tc>
      </w:tr>
      <w:tr w:rsidR="00086F17" w:rsidRPr="00E75EA3" w14:paraId="7BFB34B6" w14:textId="77777777" w:rsidTr="00C91713">
        <w:tc>
          <w:tcPr>
            <w:tcW w:w="2610" w:type="dxa"/>
            <w:vAlign w:val="center"/>
          </w:tcPr>
          <w:p w14:paraId="4A265EB1" w14:textId="4B939C28" w:rsidR="00086F17" w:rsidRPr="00E75EA3" w:rsidRDefault="00086F17" w:rsidP="007303AE">
            <w:pPr>
              <w:pStyle w:val="ProductList-Body"/>
              <w:rPr>
                <w:sz w:val="16"/>
                <w:szCs w:val="16"/>
              </w:rPr>
            </w:pPr>
            <w:r w:rsidRPr="00E75EA3">
              <w:rPr>
                <w:sz w:val="16"/>
                <w:szCs w:val="16"/>
              </w:rPr>
              <w:t>Organization of Information Security</w:t>
            </w:r>
          </w:p>
        </w:tc>
        <w:tc>
          <w:tcPr>
            <w:tcW w:w="8190" w:type="dxa"/>
          </w:tcPr>
          <w:p w14:paraId="4CCE6AB8" w14:textId="48EADE4D" w:rsidR="009C6951" w:rsidRPr="00E75EA3" w:rsidRDefault="009C6951" w:rsidP="009C6951">
            <w:pPr>
              <w:pStyle w:val="ProductList-Body"/>
              <w:rPr>
                <w:sz w:val="16"/>
                <w:szCs w:val="16"/>
              </w:rPr>
            </w:pPr>
            <w:r w:rsidRPr="00E75EA3">
              <w:rPr>
                <w:b/>
                <w:sz w:val="16"/>
                <w:szCs w:val="16"/>
              </w:rPr>
              <w:t>Security Ownership</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appointed one or more security officers responsible for coordinating and monitoring the security rules and procedures.</w:t>
            </w:r>
          </w:p>
          <w:p w14:paraId="25E100F8" w14:textId="755EFA60" w:rsidR="009C6951" w:rsidRPr="00E75EA3" w:rsidRDefault="009C6951" w:rsidP="0088164F">
            <w:pPr>
              <w:pStyle w:val="ProductList-Body"/>
              <w:spacing w:before="40"/>
              <w:rPr>
                <w:sz w:val="16"/>
                <w:szCs w:val="16"/>
              </w:rPr>
            </w:pPr>
            <w:r w:rsidRPr="00E75EA3">
              <w:rPr>
                <w:b/>
                <w:sz w:val="16"/>
                <w:szCs w:val="16"/>
              </w:rPr>
              <w:t>Security Roles and Responsibilities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personnel with access to Customer Data are subject to confidentiality obligations.</w:t>
            </w:r>
          </w:p>
          <w:p w14:paraId="43EEE1B1" w14:textId="57B81CE0" w:rsidR="009C6951" w:rsidRPr="00E75EA3" w:rsidRDefault="009C6951" w:rsidP="0088164F">
            <w:pPr>
              <w:pStyle w:val="ProductList-Body"/>
              <w:spacing w:before="40"/>
              <w:rPr>
                <w:sz w:val="16"/>
                <w:szCs w:val="16"/>
              </w:rPr>
            </w:pPr>
            <w:r w:rsidRPr="00E75EA3">
              <w:rPr>
                <w:b/>
                <w:sz w:val="16"/>
                <w:szCs w:val="16"/>
              </w:rPr>
              <w:t>Risk Management Program</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performed a risk assessment before processing the Customer Data or launching the Online Services service.</w:t>
            </w:r>
          </w:p>
          <w:p w14:paraId="3D0B77AE" w14:textId="4D389BB6" w:rsidR="00086F17" w:rsidRPr="00E75EA3" w:rsidRDefault="00847C67" w:rsidP="009C6951">
            <w:pPr>
              <w:pStyle w:val="ProductList-Body"/>
              <w:rPr>
                <w:sz w:val="16"/>
                <w:szCs w:val="16"/>
              </w:rPr>
            </w:pPr>
            <w:r w:rsidRPr="00E75EA3">
              <w:rPr>
                <w:sz w:val="16"/>
                <w:szCs w:val="16"/>
              </w:rPr>
              <w:t>21Vianet</w:t>
            </w:r>
            <w:r w:rsidR="009C6951" w:rsidRPr="00E75EA3">
              <w:rPr>
                <w:sz w:val="16"/>
                <w:szCs w:val="16"/>
              </w:rPr>
              <w:t xml:space="preserve"> retains its security documents pursuant to its retention requirements after they are no longer in effect.</w:t>
            </w:r>
          </w:p>
        </w:tc>
      </w:tr>
      <w:tr w:rsidR="00086F17" w:rsidRPr="00E75EA3" w14:paraId="7414B36E" w14:textId="77777777" w:rsidTr="00C91713">
        <w:tc>
          <w:tcPr>
            <w:tcW w:w="2610" w:type="dxa"/>
            <w:vAlign w:val="center"/>
          </w:tcPr>
          <w:p w14:paraId="6F221689" w14:textId="78DA8E2F" w:rsidR="00086F17" w:rsidRPr="00E75EA3" w:rsidRDefault="00086F17" w:rsidP="007303AE">
            <w:pPr>
              <w:pStyle w:val="ProductList-Body"/>
              <w:rPr>
                <w:sz w:val="16"/>
                <w:szCs w:val="16"/>
              </w:rPr>
            </w:pPr>
            <w:r w:rsidRPr="00E75EA3">
              <w:rPr>
                <w:sz w:val="16"/>
                <w:szCs w:val="16"/>
              </w:rPr>
              <w:t>Asset Management</w:t>
            </w:r>
          </w:p>
        </w:tc>
        <w:tc>
          <w:tcPr>
            <w:tcW w:w="8190" w:type="dxa"/>
          </w:tcPr>
          <w:p w14:paraId="6DA73246" w14:textId="7C70B37E" w:rsidR="009C6951" w:rsidRPr="00E75EA3" w:rsidRDefault="009C6951" w:rsidP="009C6951">
            <w:pPr>
              <w:pStyle w:val="ProductList-Body"/>
              <w:rPr>
                <w:sz w:val="16"/>
                <w:szCs w:val="16"/>
              </w:rPr>
            </w:pPr>
            <w:r w:rsidRPr="00E75EA3">
              <w:rPr>
                <w:b/>
                <w:sz w:val="16"/>
                <w:szCs w:val="16"/>
              </w:rPr>
              <w:t>Asset Inventory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an inventory of all media on which Customer Data is stored. Access to the inventories of such media is restricted to </w:t>
            </w:r>
            <w:r w:rsidR="00847C67" w:rsidRPr="00E75EA3">
              <w:rPr>
                <w:sz w:val="16"/>
                <w:szCs w:val="16"/>
              </w:rPr>
              <w:t>21Vianet</w:t>
            </w:r>
            <w:r w:rsidRPr="00E75EA3">
              <w:rPr>
                <w:sz w:val="16"/>
                <w:szCs w:val="16"/>
              </w:rPr>
              <w:t xml:space="preserve"> personnel authorized in writing to have such access.</w:t>
            </w:r>
          </w:p>
          <w:p w14:paraId="4240A41C" w14:textId="77777777" w:rsidR="009C6951" w:rsidRPr="00E75EA3" w:rsidRDefault="009C6951" w:rsidP="0088164F">
            <w:pPr>
              <w:pStyle w:val="ProductList-Body"/>
              <w:spacing w:before="40"/>
              <w:rPr>
                <w:b/>
                <w:sz w:val="16"/>
                <w:szCs w:val="16"/>
              </w:rPr>
            </w:pPr>
            <w:r w:rsidRPr="00E75EA3">
              <w:rPr>
                <w:b/>
                <w:sz w:val="16"/>
                <w:szCs w:val="16"/>
              </w:rPr>
              <w:t>Asset Handling</w:t>
            </w:r>
          </w:p>
          <w:p w14:paraId="09B96C17" w14:textId="77777777" w:rsidR="00FC7FF9" w:rsidRDefault="00651B74" w:rsidP="00FC7FF9">
            <w:pPr>
              <w:pStyle w:val="ProductList-Body"/>
              <w:tabs>
                <w:tab w:val="clear" w:pos="158"/>
              </w:tabs>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classifies Customer Data to help identify it and to allow for access to it to be appropriately restricted.</w:t>
            </w:r>
          </w:p>
          <w:p w14:paraId="4579FE11" w14:textId="4EE9584E" w:rsidR="00086F17" w:rsidRPr="00E75EA3" w:rsidRDefault="00FC7FF9" w:rsidP="00FC7FF9">
            <w:pPr>
              <w:pStyle w:val="ProductList-Body"/>
              <w:tabs>
                <w:tab w:val="clear" w:pos="158"/>
              </w:tabs>
              <w:ind w:left="162" w:hanging="162"/>
              <w:rPr>
                <w:sz w:val="16"/>
                <w:szCs w:val="16"/>
              </w:rPr>
            </w:pPr>
            <w:r w:rsidRPr="00E75EA3">
              <w:rPr>
                <w:sz w:val="16"/>
                <w:szCs w:val="16"/>
              </w:rPr>
              <w:t>-</w:t>
            </w:r>
            <w:r w:rsidRPr="00E75EA3">
              <w:rPr>
                <w:sz w:val="16"/>
                <w:szCs w:val="16"/>
              </w:rPr>
              <w:tab/>
              <w:t xml:space="preserve">21Vianet </w:t>
            </w:r>
            <w:r w:rsidR="009C6951" w:rsidRPr="00E75EA3">
              <w:rPr>
                <w:sz w:val="16"/>
                <w:szCs w:val="16"/>
              </w:rPr>
              <w:t xml:space="preserve">personnel must obtain </w:t>
            </w:r>
            <w:r w:rsidR="00847C67" w:rsidRPr="00E75EA3">
              <w:rPr>
                <w:sz w:val="16"/>
                <w:szCs w:val="16"/>
              </w:rPr>
              <w:t>21Vianet</w:t>
            </w:r>
            <w:r w:rsidR="009C6951" w:rsidRPr="00E75EA3">
              <w:rPr>
                <w:sz w:val="16"/>
                <w:szCs w:val="16"/>
              </w:rPr>
              <w:t xml:space="preserve"> authorization prior to storing Customer Data on portable devices, remotely accessing Customer Data, or processing Customer Data outside </w:t>
            </w:r>
            <w:r w:rsidR="00847C67" w:rsidRPr="00E75EA3">
              <w:rPr>
                <w:sz w:val="16"/>
                <w:szCs w:val="16"/>
              </w:rPr>
              <w:t>21Vianet</w:t>
            </w:r>
            <w:r w:rsidR="009C6951" w:rsidRPr="00E75EA3">
              <w:rPr>
                <w:sz w:val="16"/>
                <w:szCs w:val="16"/>
              </w:rPr>
              <w:t>’s facilities.</w:t>
            </w:r>
          </w:p>
        </w:tc>
      </w:tr>
      <w:tr w:rsidR="00086F17" w:rsidRPr="00E75EA3" w14:paraId="7EC99B9F" w14:textId="77777777" w:rsidTr="00C91713">
        <w:tc>
          <w:tcPr>
            <w:tcW w:w="2610" w:type="dxa"/>
            <w:vAlign w:val="center"/>
          </w:tcPr>
          <w:p w14:paraId="59347A52" w14:textId="738D913D" w:rsidR="00086F17" w:rsidRPr="00E75EA3" w:rsidRDefault="00086F17" w:rsidP="007303AE">
            <w:pPr>
              <w:pStyle w:val="ProductList-Body"/>
              <w:rPr>
                <w:sz w:val="16"/>
                <w:szCs w:val="16"/>
              </w:rPr>
            </w:pPr>
            <w:r w:rsidRPr="00E75EA3">
              <w:rPr>
                <w:sz w:val="16"/>
                <w:szCs w:val="16"/>
              </w:rPr>
              <w:t>Human Resources Security</w:t>
            </w:r>
          </w:p>
        </w:tc>
        <w:tc>
          <w:tcPr>
            <w:tcW w:w="8190" w:type="dxa"/>
          </w:tcPr>
          <w:p w14:paraId="4D458344" w14:textId="1B1F9145" w:rsidR="00086F17" w:rsidRPr="00E75EA3" w:rsidRDefault="009C6951" w:rsidP="008E1EAF">
            <w:pPr>
              <w:pStyle w:val="ProductList-Body"/>
              <w:rPr>
                <w:sz w:val="16"/>
                <w:szCs w:val="16"/>
              </w:rPr>
            </w:pPr>
            <w:r w:rsidRPr="00E75EA3">
              <w:rPr>
                <w:b/>
                <w:sz w:val="16"/>
                <w:szCs w:val="16"/>
              </w:rPr>
              <w:t>Security Training</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informs its personnel about relevant security procedures and their respective roles. </w:t>
            </w:r>
            <w:r w:rsidR="00847C67" w:rsidRPr="00E75EA3">
              <w:rPr>
                <w:sz w:val="16"/>
                <w:szCs w:val="16"/>
              </w:rPr>
              <w:t>21Vianet</w:t>
            </w:r>
            <w:r w:rsidRPr="00E75EA3">
              <w:rPr>
                <w:sz w:val="16"/>
                <w:szCs w:val="16"/>
              </w:rPr>
              <w:t xml:space="preserve"> also informs its personnel of possible consequences of breaching the security rules and procedures.</w:t>
            </w:r>
            <w:r w:rsidR="00463CC3" w:rsidRPr="00E75EA3">
              <w:rPr>
                <w:sz w:val="16"/>
                <w:szCs w:val="16"/>
              </w:rPr>
              <w:t xml:space="preserve"> </w:t>
            </w:r>
            <w:r w:rsidR="00847C67" w:rsidRPr="00E75EA3">
              <w:rPr>
                <w:sz w:val="16"/>
                <w:szCs w:val="16"/>
              </w:rPr>
              <w:t>21Vianet</w:t>
            </w:r>
            <w:r w:rsidRPr="00E75EA3">
              <w:rPr>
                <w:sz w:val="16"/>
                <w:szCs w:val="16"/>
              </w:rPr>
              <w:t xml:space="preserve"> will only use anonymous data in training.</w:t>
            </w:r>
          </w:p>
        </w:tc>
      </w:tr>
      <w:tr w:rsidR="00086F17" w:rsidRPr="00E75EA3" w14:paraId="7B591B2A" w14:textId="77777777" w:rsidTr="00C91713">
        <w:tc>
          <w:tcPr>
            <w:tcW w:w="2610" w:type="dxa"/>
            <w:vAlign w:val="center"/>
          </w:tcPr>
          <w:p w14:paraId="17640D63" w14:textId="1909CE38" w:rsidR="00086F17" w:rsidRPr="00E75EA3" w:rsidRDefault="00086F17" w:rsidP="007303AE">
            <w:pPr>
              <w:pStyle w:val="ProductList-Body"/>
              <w:rPr>
                <w:sz w:val="16"/>
                <w:szCs w:val="16"/>
              </w:rPr>
            </w:pPr>
            <w:r w:rsidRPr="00E75EA3">
              <w:rPr>
                <w:sz w:val="16"/>
                <w:szCs w:val="16"/>
              </w:rPr>
              <w:t>Physical and Environmental Security</w:t>
            </w:r>
          </w:p>
        </w:tc>
        <w:tc>
          <w:tcPr>
            <w:tcW w:w="8190" w:type="dxa"/>
          </w:tcPr>
          <w:p w14:paraId="0E056EAF" w14:textId="2514BC7D" w:rsidR="009C6951" w:rsidRPr="00E75EA3" w:rsidRDefault="009C6951" w:rsidP="009C6951">
            <w:pPr>
              <w:pStyle w:val="ProductList-Body"/>
              <w:rPr>
                <w:sz w:val="16"/>
                <w:szCs w:val="16"/>
              </w:rPr>
            </w:pPr>
            <w:r w:rsidRPr="00E75EA3">
              <w:rPr>
                <w:b/>
                <w:sz w:val="16"/>
                <w:szCs w:val="16"/>
              </w:rPr>
              <w:t>Physical Access to Facilities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limits access to facilities where information systems that process Customer Data are located to identified authorized individuals.</w:t>
            </w:r>
          </w:p>
          <w:p w14:paraId="0173E035" w14:textId="278FD8A2" w:rsidR="009C6951" w:rsidRPr="00E75EA3" w:rsidRDefault="009C6951" w:rsidP="0088164F">
            <w:pPr>
              <w:pStyle w:val="ProductList-Body"/>
              <w:spacing w:before="40"/>
              <w:rPr>
                <w:sz w:val="16"/>
                <w:szCs w:val="16"/>
              </w:rPr>
            </w:pPr>
            <w:r w:rsidRPr="00E75EA3">
              <w:rPr>
                <w:b/>
                <w:sz w:val="16"/>
                <w:szCs w:val="16"/>
              </w:rPr>
              <w:lastRenderedPageBreak/>
              <w:t>Physical Access to Components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records of the incoming and outgoing media containing Customer Data, including the kind of media, the authorized sender/recipients, date and time, the number of media and the types of Customer Data they contain.</w:t>
            </w:r>
          </w:p>
          <w:p w14:paraId="556D004F" w14:textId="547694CB" w:rsidR="009C6951" w:rsidRPr="00E75EA3" w:rsidRDefault="009C6951" w:rsidP="0088164F">
            <w:pPr>
              <w:pStyle w:val="ProductList-Body"/>
              <w:spacing w:before="40"/>
              <w:rPr>
                <w:sz w:val="16"/>
                <w:szCs w:val="16"/>
              </w:rPr>
            </w:pPr>
            <w:r w:rsidRPr="00E75EA3">
              <w:rPr>
                <w:b/>
                <w:sz w:val="16"/>
                <w:szCs w:val="16"/>
              </w:rPr>
              <w:t>Protection from Disruptions</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uses a variety of industry standard systems to protect against loss of data due to power supply failure or line interference.</w:t>
            </w:r>
          </w:p>
          <w:p w14:paraId="746254B8" w14:textId="643716B2" w:rsidR="00086F17" w:rsidRPr="00E75EA3" w:rsidRDefault="009C6951" w:rsidP="0088164F">
            <w:pPr>
              <w:pStyle w:val="ProductList-Body"/>
              <w:spacing w:before="40"/>
              <w:rPr>
                <w:sz w:val="16"/>
                <w:szCs w:val="16"/>
              </w:rPr>
            </w:pPr>
            <w:r w:rsidRPr="00E75EA3">
              <w:rPr>
                <w:b/>
                <w:sz w:val="16"/>
                <w:szCs w:val="16"/>
              </w:rPr>
              <w:t>Component Disposal</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uses industry standard processes to delete Customer Data when it is no longer needed.</w:t>
            </w:r>
          </w:p>
        </w:tc>
      </w:tr>
      <w:tr w:rsidR="00086F17" w:rsidRPr="00E75EA3" w14:paraId="5142F166" w14:textId="77777777" w:rsidTr="00C91713">
        <w:tc>
          <w:tcPr>
            <w:tcW w:w="2610" w:type="dxa"/>
            <w:tcBorders>
              <w:bottom w:val="single" w:sz="4" w:space="0" w:color="auto"/>
            </w:tcBorders>
            <w:vAlign w:val="center"/>
          </w:tcPr>
          <w:p w14:paraId="4E573BCA" w14:textId="3DE6A7D5" w:rsidR="00086F17" w:rsidRPr="00E75EA3" w:rsidRDefault="00086F17" w:rsidP="007303AE">
            <w:pPr>
              <w:pStyle w:val="ProductList-Body"/>
              <w:rPr>
                <w:sz w:val="16"/>
                <w:szCs w:val="16"/>
              </w:rPr>
            </w:pPr>
            <w:r w:rsidRPr="00E75EA3">
              <w:rPr>
                <w:sz w:val="16"/>
                <w:szCs w:val="16"/>
              </w:rPr>
              <w:lastRenderedPageBreak/>
              <w:t>Communications and Operations Management</w:t>
            </w:r>
          </w:p>
        </w:tc>
        <w:tc>
          <w:tcPr>
            <w:tcW w:w="8190" w:type="dxa"/>
            <w:tcBorders>
              <w:bottom w:val="single" w:sz="4" w:space="0" w:color="auto"/>
            </w:tcBorders>
          </w:tcPr>
          <w:p w14:paraId="52A9B3B5" w14:textId="306E9A89" w:rsidR="009C6951" w:rsidRPr="00E75EA3" w:rsidRDefault="009C6951" w:rsidP="009C6951">
            <w:pPr>
              <w:pStyle w:val="ProductList-Body"/>
              <w:rPr>
                <w:sz w:val="16"/>
                <w:szCs w:val="16"/>
              </w:rPr>
            </w:pPr>
            <w:r w:rsidRPr="00E75EA3">
              <w:rPr>
                <w:b/>
                <w:sz w:val="16"/>
                <w:szCs w:val="16"/>
              </w:rPr>
              <w:t>Operational Policy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security documents describing its security measures and the relevant procedures and responsibilities of its personnel who have access to Customer Data.</w:t>
            </w:r>
          </w:p>
          <w:p w14:paraId="53600F6E" w14:textId="77777777" w:rsidR="009C6951" w:rsidRPr="00E75EA3" w:rsidRDefault="009C6951" w:rsidP="0088164F">
            <w:pPr>
              <w:pStyle w:val="ProductList-Body"/>
              <w:spacing w:before="40"/>
              <w:rPr>
                <w:b/>
                <w:sz w:val="16"/>
                <w:szCs w:val="16"/>
              </w:rPr>
            </w:pPr>
            <w:r w:rsidRPr="00E75EA3">
              <w:rPr>
                <w:b/>
                <w:sz w:val="16"/>
                <w:szCs w:val="16"/>
              </w:rPr>
              <w:t>Data Recovery Procedures</w:t>
            </w:r>
          </w:p>
          <w:p w14:paraId="273CBF49" w14:textId="1E2B3484"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On an ongoing basis, but in no case less frequently than once a week (unless no Customer Data has been updated during that period), </w:t>
            </w:r>
            <w:r w:rsidR="00847C67" w:rsidRPr="00E75EA3">
              <w:rPr>
                <w:sz w:val="16"/>
                <w:szCs w:val="16"/>
              </w:rPr>
              <w:t>21Vianet</w:t>
            </w:r>
            <w:r w:rsidR="009C6951" w:rsidRPr="00E75EA3">
              <w:rPr>
                <w:sz w:val="16"/>
                <w:szCs w:val="16"/>
              </w:rPr>
              <w:t xml:space="preserve"> maintains multiple copies of Customer Data from which Customer Data can be recovered.</w:t>
            </w:r>
          </w:p>
          <w:p w14:paraId="60832291" w14:textId="7A8A6F03"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stores copies of Customer Data and data recovery procedures in a different place from where the primary computer equipment processing the Customer Data is located.</w:t>
            </w:r>
          </w:p>
          <w:p w14:paraId="21D206B8" w14:textId="2BD1B5B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has specific procedures in place governing access to copies of Customer Data.</w:t>
            </w:r>
          </w:p>
          <w:p w14:paraId="115885DB" w14:textId="5E094A90"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reviews data recovery procedures at least every </w:t>
            </w:r>
            <w:r w:rsidR="003722CA" w:rsidRPr="00E75EA3">
              <w:rPr>
                <w:sz w:val="16"/>
                <w:szCs w:val="16"/>
              </w:rPr>
              <w:t xml:space="preserve">twelve </w:t>
            </w:r>
            <w:r w:rsidR="009C6951" w:rsidRPr="00E75EA3">
              <w:rPr>
                <w:sz w:val="16"/>
                <w:szCs w:val="16"/>
              </w:rPr>
              <w:t>months.</w:t>
            </w:r>
          </w:p>
          <w:p w14:paraId="0C13E134" w14:textId="531FF2A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logs data restoration efforts, including the person responsible, the description of the restored data and where applicable, the person responsible and which data (if any) had to be input manually in the data recovery process.</w:t>
            </w:r>
          </w:p>
          <w:p w14:paraId="71B335AB" w14:textId="0BAD4A0A" w:rsidR="009C6951" w:rsidRPr="00E75EA3" w:rsidRDefault="009C6951" w:rsidP="0088164F">
            <w:pPr>
              <w:pStyle w:val="ProductList-Body"/>
              <w:spacing w:before="40"/>
              <w:rPr>
                <w:sz w:val="16"/>
                <w:szCs w:val="16"/>
              </w:rPr>
            </w:pPr>
            <w:r w:rsidRPr="00E75EA3">
              <w:rPr>
                <w:b/>
                <w:sz w:val="16"/>
                <w:szCs w:val="16"/>
              </w:rPr>
              <w:t>Malicious Software</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anti-malware controls to help avoid malicious software gaining unauthorized access to Customer Data, including malicious software originating from public networks.</w:t>
            </w:r>
          </w:p>
          <w:p w14:paraId="031EE0A7" w14:textId="77777777" w:rsidR="009C6951" w:rsidRPr="00E75EA3" w:rsidRDefault="009C6951" w:rsidP="0088164F">
            <w:pPr>
              <w:pStyle w:val="ProductList-Body"/>
              <w:spacing w:before="40"/>
              <w:rPr>
                <w:b/>
                <w:sz w:val="16"/>
                <w:szCs w:val="16"/>
              </w:rPr>
            </w:pPr>
            <w:r w:rsidRPr="00E75EA3">
              <w:rPr>
                <w:b/>
                <w:sz w:val="16"/>
                <w:szCs w:val="16"/>
              </w:rPr>
              <w:t>Data Beyond Boundaries</w:t>
            </w:r>
          </w:p>
          <w:p w14:paraId="529D2023" w14:textId="11FE12CA" w:rsidR="009C6951" w:rsidRPr="00E75EA3" w:rsidRDefault="00651B74" w:rsidP="003D22CB">
            <w:pPr>
              <w:pStyle w:val="ProductList-Body"/>
              <w:ind w:left="162" w:hanging="162"/>
              <w:rPr>
                <w:sz w:val="16"/>
                <w:szCs w:val="16"/>
              </w:rPr>
            </w:pPr>
            <w:r w:rsidRPr="00E75EA3">
              <w:rPr>
                <w:sz w:val="16"/>
                <w:szCs w:val="16"/>
              </w:rPr>
              <w:t>-</w:t>
            </w:r>
            <w:r w:rsidR="003D22CB" w:rsidRPr="00E75EA3">
              <w:rPr>
                <w:sz w:val="16"/>
                <w:szCs w:val="16"/>
              </w:rPr>
              <w:tab/>
            </w:r>
            <w:r w:rsidR="00847C67" w:rsidRPr="00E75EA3">
              <w:rPr>
                <w:sz w:val="16"/>
                <w:szCs w:val="16"/>
              </w:rPr>
              <w:t>21Vianet</w:t>
            </w:r>
            <w:r w:rsidR="009C6951" w:rsidRPr="00E75EA3">
              <w:rPr>
                <w:sz w:val="16"/>
                <w:szCs w:val="16"/>
              </w:rPr>
              <w:t xml:space="preserve"> encrypts, or enables Customer to encrypt, Customer Data that is transmitted over public networks.</w:t>
            </w:r>
          </w:p>
          <w:p w14:paraId="70E6C4C4" w14:textId="5B2388D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restricts access to Customer Data in media leaving its facilities.</w:t>
            </w:r>
          </w:p>
          <w:p w14:paraId="039DA155" w14:textId="7D45F93F" w:rsidR="00086F17" w:rsidRPr="00E75EA3" w:rsidRDefault="009C6951" w:rsidP="0088164F">
            <w:pPr>
              <w:pStyle w:val="ProductList-Body"/>
              <w:spacing w:before="40"/>
              <w:rPr>
                <w:sz w:val="16"/>
                <w:szCs w:val="16"/>
              </w:rPr>
            </w:pPr>
            <w:r w:rsidRPr="00E75EA3">
              <w:rPr>
                <w:b/>
                <w:sz w:val="16"/>
                <w:szCs w:val="16"/>
              </w:rPr>
              <w:t>Event Logging</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logs, or enables Customer to log, access and use of information systems containing Customer Data, registering the access ID, time, authorization granted or denied, and relevant activity.</w:t>
            </w:r>
          </w:p>
        </w:tc>
      </w:tr>
      <w:tr w:rsidR="00086F17" w:rsidRPr="00E75EA3" w14:paraId="4E04E154" w14:textId="77777777" w:rsidTr="00627778">
        <w:tc>
          <w:tcPr>
            <w:tcW w:w="2610" w:type="dxa"/>
            <w:tcBorders>
              <w:top w:val="single" w:sz="4" w:space="0" w:color="auto"/>
              <w:left w:val="single" w:sz="4" w:space="0" w:color="auto"/>
              <w:bottom w:val="single" w:sz="4" w:space="0" w:color="auto"/>
              <w:right w:val="single" w:sz="4" w:space="0" w:color="auto"/>
            </w:tcBorders>
            <w:vAlign w:val="center"/>
          </w:tcPr>
          <w:p w14:paraId="1033C6C0" w14:textId="538D8B4A" w:rsidR="00086F17" w:rsidRPr="00E75EA3" w:rsidRDefault="00086F17" w:rsidP="007303AE">
            <w:pPr>
              <w:pStyle w:val="ProductList-Body"/>
              <w:rPr>
                <w:sz w:val="16"/>
                <w:szCs w:val="16"/>
              </w:rPr>
            </w:pPr>
            <w:r w:rsidRPr="00E75EA3">
              <w:rPr>
                <w:sz w:val="16"/>
                <w:szCs w:val="16"/>
              </w:rPr>
              <w:t>Access Control</w:t>
            </w:r>
          </w:p>
        </w:tc>
        <w:tc>
          <w:tcPr>
            <w:tcW w:w="8190" w:type="dxa"/>
            <w:tcBorders>
              <w:top w:val="single" w:sz="4" w:space="0" w:color="auto"/>
              <w:left w:val="single" w:sz="4" w:space="0" w:color="auto"/>
              <w:bottom w:val="single" w:sz="4" w:space="0" w:color="auto"/>
              <w:right w:val="single" w:sz="4" w:space="0" w:color="auto"/>
            </w:tcBorders>
          </w:tcPr>
          <w:p w14:paraId="4D5A88E0" w14:textId="0077CEDE" w:rsidR="009C6951" w:rsidRPr="00E75EA3" w:rsidRDefault="009C6951" w:rsidP="009C6951">
            <w:pPr>
              <w:pStyle w:val="ProductList-Body"/>
              <w:rPr>
                <w:sz w:val="16"/>
                <w:szCs w:val="16"/>
              </w:rPr>
            </w:pPr>
            <w:r w:rsidRPr="00E75EA3">
              <w:rPr>
                <w:b/>
                <w:sz w:val="16"/>
                <w:szCs w:val="16"/>
              </w:rPr>
              <w:t>Access Policy</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maintains a record of security privileges of individuals having access to Customer Data.</w:t>
            </w:r>
          </w:p>
          <w:p w14:paraId="2541D145" w14:textId="77777777" w:rsidR="009C6951" w:rsidRPr="00E75EA3" w:rsidRDefault="009C6951" w:rsidP="0088164F">
            <w:pPr>
              <w:pStyle w:val="ProductList-Body"/>
              <w:spacing w:before="40"/>
              <w:rPr>
                <w:b/>
                <w:sz w:val="16"/>
                <w:szCs w:val="16"/>
              </w:rPr>
            </w:pPr>
            <w:r w:rsidRPr="00E75EA3">
              <w:rPr>
                <w:b/>
                <w:sz w:val="16"/>
                <w:szCs w:val="16"/>
              </w:rPr>
              <w:t>Access Authorization</w:t>
            </w:r>
          </w:p>
          <w:p w14:paraId="0BDD7952" w14:textId="441879D3" w:rsidR="009C03D1" w:rsidRDefault="003D22CB" w:rsidP="00B971C4">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maintains and updates a record of personnel authorized to access </w:t>
            </w:r>
            <w:r w:rsidR="00847C67" w:rsidRPr="00E75EA3">
              <w:rPr>
                <w:sz w:val="16"/>
                <w:szCs w:val="16"/>
              </w:rPr>
              <w:t>21Vianet</w:t>
            </w:r>
            <w:r w:rsidR="009C6951" w:rsidRPr="00E75EA3">
              <w:rPr>
                <w:sz w:val="16"/>
                <w:szCs w:val="16"/>
              </w:rPr>
              <w:t xml:space="preserve"> systems that contain Customer Data.</w:t>
            </w:r>
            <w:r w:rsidR="00B971C4" w:rsidRPr="00E75EA3" w:rsidDel="00B971C4">
              <w:rPr>
                <w:sz w:val="16"/>
                <w:szCs w:val="16"/>
              </w:rPr>
              <w:t xml:space="preserve"> </w:t>
            </w:r>
          </w:p>
          <w:p w14:paraId="520E2E67" w14:textId="7A4802CD" w:rsidR="009C6951" w:rsidRPr="00E75EA3" w:rsidRDefault="009C03D1" w:rsidP="003D22CB">
            <w:pPr>
              <w:pStyle w:val="ProductList-Body"/>
              <w:ind w:left="162" w:hanging="162"/>
              <w:rPr>
                <w:sz w:val="16"/>
                <w:szCs w:val="16"/>
              </w:rPr>
            </w:pPr>
            <w:r>
              <w:rPr>
                <w:sz w:val="16"/>
                <w:szCs w:val="16"/>
              </w:rPr>
              <w:t xml:space="preserve">- </w:t>
            </w:r>
            <w:r>
              <w:rPr>
                <w:sz w:val="16"/>
                <w:szCs w:val="16"/>
              </w:rPr>
              <w:tab/>
            </w:r>
            <w:r w:rsidR="00847C67" w:rsidRPr="00E75EA3">
              <w:rPr>
                <w:sz w:val="16"/>
                <w:szCs w:val="16"/>
              </w:rPr>
              <w:t>21Vianet</w:t>
            </w:r>
            <w:r w:rsidR="009C6951" w:rsidRPr="00E75EA3">
              <w:rPr>
                <w:sz w:val="16"/>
                <w:szCs w:val="16"/>
              </w:rPr>
              <w:t xml:space="preserve"> identifies those personnel who may grant, alter or cancel authorized access to data and resources. </w:t>
            </w:r>
          </w:p>
          <w:p w14:paraId="05170003" w14:textId="0DFC9CD3"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ensures that where more than one individual has access to systems containing Customer Data, the individuals have separate identifiers/log-ins.</w:t>
            </w:r>
          </w:p>
          <w:p w14:paraId="5E68175B" w14:textId="77777777" w:rsidR="009C6951" w:rsidRPr="00E75EA3" w:rsidRDefault="009C6951" w:rsidP="0088164F">
            <w:pPr>
              <w:pStyle w:val="ProductList-Body"/>
              <w:spacing w:before="40"/>
              <w:rPr>
                <w:b/>
                <w:sz w:val="16"/>
                <w:szCs w:val="16"/>
              </w:rPr>
            </w:pPr>
            <w:r w:rsidRPr="00E75EA3">
              <w:rPr>
                <w:b/>
                <w:sz w:val="16"/>
                <w:szCs w:val="16"/>
              </w:rPr>
              <w:t>Least Privilege</w:t>
            </w:r>
          </w:p>
          <w:p w14:paraId="5A54D499" w14:textId="3D2F2471"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Technical support personnel are only permitted to have access to Customer Data when needed. </w:t>
            </w:r>
          </w:p>
          <w:p w14:paraId="036CE9EC" w14:textId="2F190F96"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restricts access to Customer Data to only those individuals who require such access to perform their job function.</w:t>
            </w:r>
          </w:p>
          <w:p w14:paraId="0456AB46" w14:textId="6CD99070" w:rsidR="009C6951" w:rsidRPr="00E75EA3" w:rsidRDefault="009C6951" w:rsidP="0088164F">
            <w:pPr>
              <w:pStyle w:val="ProductList-Body"/>
              <w:spacing w:before="40"/>
              <w:rPr>
                <w:b/>
                <w:sz w:val="16"/>
                <w:szCs w:val="16"/>
              </w:rPr>
            </w:pPr>
            <w:r w:rsidRPr="00E75EA3">
              <w:rPr>
                <w:b/>
                <w:sz w:val="16"/>
                <w:szCs w:val="16"/>
              </w:rPr>
              <w:t>Integrity and Confidentiality</w:t>
            </w:r>
          </w:p>
          <w:p w14:paraId="0BF55A2D" w14:textId="49DBF9A4"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instructs </w:t>
            </w:r>
            <w:r w:rsidR="00847C67" w:rsidRPr="00E75EA3">
              <w:rPr>
                <w:sz w:val="16"/>
                <w:szCs w:val="16"/>
              </w:rPr>
              <w:t>21Vianet</w:t>
            </w:r>
            <w:r w:rsidR="009C6951" w:rsidRPr="00E75EA3">
              <w:rPr>
                <w:sz w:val="16"/>
                <w:szCs w:val="16"/>
              </w:rPr>
              <w:t xml:space="preserve"> personnel to disable administrative sessions when leaving premises </w:t>
            </w:r>
            <w:r w:rsidR="00847C67" w:rsidRPr="00E75EA3">
              <w:rPr>
                <w:sz w:val="16"/>
                <w:szCs w:val="16"/>
              </w:rPr>
              <w:t>21Vianet</w:t>
            </w:r>
            <w:r w:rsidR="009C6951" w:rsidRPr="00E75EA3">
              <w:rPr>
                <w:sz w:val="16"/>
                <w:szCs w:val="16"/>
              </w:rPr>
              <w:t xml:space="preserve"> controls or when computers are otherwise left unattended.</w:t>
            </w:r>
          </w:p>
          <w:p w14:paraId="5E91173C" w14:textId="1704D35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stores passwords in a way that makes them unintelligible while they are in force.</w:t>
            </w:r>
          </w:p>
          <w:p w14:paraId="7F353D0C" w14:textId="77777777" w:rsidR="009C6951" w:rsidRPr="00E75EA3" w:rsidRDefault="009C6951" w:rsidP="0088164F">
            <w:pPr>
              <w:pStyle w:val="ProductList-Body"/>
              <w:spacing w:before="40"/>
              <w:rPr>
                <w:b/>
                <w:sz w:val="16"/>
                <w:szCs w:val="16"/>
              </w:rPr>
            </w:pPr>
            <w:r w:rsidRPr="00E75EA3">
              <w:rPr>
                <w:b/>
                <w:sz w:val="16"/>
                <w:szCs w:val="16"/>
              </w:rPr>
              <w:t>Authentication</w:t>
            </w:r>
          </w:p>
          <w:p w14:paraId="3873F6E9" w14:textId="2F2D2E8A"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uses industry standard practices to identify and authenticate users who attempt to access information systems.</w:t>
            </w:r>
          </w:p>
          <w:p w14:paraId="53D424BB" w14:textId="735F2DD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Where authentication mechanisms are based on passwords, </w:t>
            </w:r>
            <w:r w:rsidR="00847C67" w:rsidRPr="00E75EA3">
              <w:rPr>
                <w:sz w:val="16"/>
                <w:szCs w:val="16"/>
              </w:rPr>
              <w:t>21Vianet</w:t>
            </w:r>
            <w:r w:rsidR="009C6951" w:rsidRPr="00E75EA3">
              <w:rPr>
                <w:sz w:val="16"/>
                <w:szCs w:val="16"/>
              </w:rPr>
              <w:t xml:space="preserve"> requires that the passwords are renewed regularly.</w:t>
            </w:r>
          </w:p>
          <w:p w14:paraId="0C91FCD8" w14:textId="256F46F0"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9C6951" w:rsidRPr="00E75EA3">
              <w:rPr>
                <w:sz w:val="16"/>
                <w:szCs w:val="16"/>
              </w:rPr>
              <w:t xml:space="preserve">Where authentication mechanisms are based on passwords, </w:t>
            </w:r>
            <w:r w:rsidR="00847C67" w:rsidRPr="00E75EA3">
              <w:rPr>
                <w:sz w:val="16"/>
                <w:szCs w:val="16"/>
              </w:rPr>
              <w:t>21Vianet</w:t>
            </w:r>
            <w:r w:rsidR="009C6951" w:rsidRPr="00E75EA3">
              <w:rPr>
                <w:sz w:val="16"/>
                <w:szCs w:val="16"/>
              </w:rPr>
              <w:t xml:space="preserve"> requires the password to be at least eight characters long.</w:t>
            </w:r>
          </w:p>
          <w:p w14:paraId="579D94F4" w14:textId="39011BF6"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ensures that de-activated or expired identifiers are not granted to other individuals.</w:t>
            </w:r>
          </w:p>
          <w:p w14:paraId="53682E1B" w14:textId="7A9A7DBC"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monitors, or enables Customer to monitor, repeated attempts to gain access to the information system using an invalid password.</w:t>
            </w:r>
          </w:p>
          <w:p w14:paraId="5EBD9700" w14:textId="13D69F8B"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maintains industry standard procedures to deactivate passwords that have been corrupted or inadvertently disclosed.</w:t>
            </w:r>
          </w:p>
          <w:p w14:paraId="2A56C8FF" w14:textId="2BB34FEB" w:rsidR="009C6951"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9C6951" w:rsidRPr="00E75EA3">
              <w:rPr>
                <w:sz w:val="16"/>
                <w:szCs w:val="16"/>
              </w:rPr>
              <w:t xml:space="preserve"> uses industry standard password protection practices, including practices designed to maintain the confidentiality and integrity of passwords when they are assigned and distributed, and during storage.</w:t>
            </w:r>
          </w:p>
          <w:p w14:paraId="2D5C6E6C" w14:textId="190DBB99" w:rsidR="00086F17" w:rsidRPr="00E75EA3" w:rsidRDefault="009C6951" w:rsidP="007303AE">
            <w:pPr>
              <w:pStyle w:val="ProductList-Body"/>
              <w:spacing w:before="40"/>
              <w:rPr>
                <w:sz w:val="16"/>
                <w:szCs w:val="16"/>
              </w:rPr>
            </w:pPr>
            <w:r w:rsidRPr="00E75EA3">
              <w:rPr>
                <w:b/>
                <w:sz w:val="16"/>
                <w:szCs w:val="16"/>
              </w:rPr>
              <w:t>Network Design</w:t>
            </w:r>
            <w:r w:rsidRPr="00E75EA3">
              <w:rPr>
                <w:sz w:val="16"/>
                <w:szCs w:val="16"/>
              </w:rPr>
              <w:t>.</w:t>
            </w:r>
            <w:r w:rsidR="00866323" w:rsidRPr="00E75EA3">
              <w:rPr>
                <w:sz w:val="16"/>
                <w:szCs w:val="16"/>
              </w:rPr>
              <w:t xml:space="preserve"> </w:t>
            </w:r>
            <w:r w:rsidR="00847C67" w:rsidRPr="00E75EA3">
              <w:rPr>
                <w:sz w:val="16"/>
                <w:szCs w:val="16"/>
              </w:rPr>
              <w:t>21Vianet</w:t>
            </w:r>
            <w:r w:rsidRPr="00E75EA3">
              <w:rPr>
                <w:sz w:val="16"/>
                <w:szCs w:val="16"/>
              </w:rPr>
              <w:t xml:space="preserve"> has controls to avoid individuals assuming access rights they have not been assigned to gain access to Customer Data they are not authorized to access.</w:t>
            </w:r>
          </w:p>
        </w:tc>
      </w:tr>
      <w:tr w:rsidR="00086F17" w:rsidRPr="00E75EA3" w14:paraId="46DDAE79" w14:textId="77777777" w:rsidTr="00C91713">
        <w:tc>
          <w:tcPr>
            <w:tcW w:w="2610" w:type="dxa"/>
            <w:tcBorders>
              <w:top w:val="single" w:sz="4" w:space="0" w:color="auto"/>
            </w:tcBorders>
            <w:vAlign w:val="center"/>
          </w:tcPr>
          <w:p w14:paraId="2C4520EB" w14:textId="54C172FD" w:rsidR="00086F17" w:rsidRPr="00E75EA3" w:rsidRDefault="00086F17" w:rsidP="007303AE">
            <w:pPr>
              <w:pStyle w:val="ProductList-Body"/>
              <w:rPr>
                <w:sz w:val="16"/>
                <w:szCs w:val="16"/>
              </w:rPr>
            </w:pPr>
            <w:r w:rsidRPr="00E75EA3">
              <w:rPr>
                <w:sz w:val="16"/>
                <w:szCs w:val="16"/>
              </w:rPr>
              <w:t>Information Security Incident Management</w:t>
            </w:r>
          </w:p>
        </w:tc>
        <w:tc>
          <w:tcPr>
            <w:tcW w:w="8190" w:type="dxa"/>
            <w:tcBorders>
              <w:top w:val="single" w:sz="4" w:space="0" w:color="auto"/>
            </w:tcBorders>
          </w:tcPr>
          <w:p w14:paraId="1028D5CF" w14:textId="77777777" w:rsidR="00272578" w:rsidRPr="00E75EA3" w:rsidRDefault="00272578" w:rsidP="00272578">
            <w:pPr>
              <w:pStyle w:val="ProductList-Body"/>
              <w:rPr>
                <w:b/>
                <w:sz w:val="16"/>
                <w:szCs w:val="16"/>
              </w:rPr>
            </w:pPr>
            <w:r w:rsidRPr="00E75EA3">
              <w:rPr>
                <w:b/>
                <w:sz w:val="16"/>
                <w:szCs w:val="16"/>
              </w:rPr>
              <w:t>Incident Response Process</w:t>
            </w:r>
          </w:p>
          <w:p w14:paraId="099F1C9A" w14:textId="3EE28C29" w:rsidR="00272578" w:rsidRPr="00E75EA3" w:rsidRDefault="003D22CB" w:rsidP="003D22CB">
            <w:pPr>
              <w:pStyle w:val="ProductList-Body"/>
              <w:ind w:left="162" w:hanging="162"/>
              <w:rPr>
                <w:color w:val="000000" w:themeColor="text1"/>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 xml:space="preserve"> maintains a record of security breaches with a description of the breach, the time period, the consequences of the breach, the name of the reporter, and to whom the breach was reported, and the </w:t>
            </w:r>
            <w:r w:rsidR="00272578" w:rsidRPr="00E75EA3">
              <w:rPr>
                <w:color w:val="000000" w:themeColor="text1"/>
                <w:sz w:val="16"/>
                <w:szCs w:val="16"/>
              </w:rPr>
              <w:t>procedure for recovering data.</w:t>
            </w:r>
          </w:p>
          <w:p w14:paraId="5BB81CE4" w14:textId="1427E7D9" w:rsidR="00E46617" w:rsidRPr="00E75EA3" w:rsidRDefault="003D22CB" w:rsidP="003D22CB">
            <w:pPr>
              <w:pStyle w:val="ProductList-Body"/>
              <w:ind w:left="162" w:hanging="162"/>
              <w:rPr>
                <w:color w:val="000000" w:themeColor="text1"/>
                <w:sz w:val="16"/>
                <w:szCs w:val="16"/>
              </w:rPr>
            </w:pPr>
            <w:r w:rsidRPr="00E75EA3">
              <w:rPr>
                <w:color w:val="000000" w:themeColor="text1"/>
                <w:sz w:val="16"/>
                <w:szCs w:val="16"/>
              </w:rPr>
              <w:t>-</w:t>
            </w:r>
            <w:r w:rsidRPr="00E75EA3">
              <w:rPr>
                <w:color w:val="000000" w:themeColor="text1"/>
                <w:sz w:val="16"/>
                <w:szCs w:val="16"/>
              </w:rPr>
              <w:tab/>
            </w:r>
            <w:r w:rsidR="00E46617" w:rsidRPr="00E75EA3">
              <w:rPr>
                <w:color w:val="000000" w:themeColor="text1"/>
                <w:sz w:val="16"/>
                <w:szCs w:val="16"/>
              </w:rPr>
              <w:t xml:space="preserve">For each security breach that is a Security Incident, notification by </w:t>
            </w:r>
            <w:r w:rsidR="00847C67" w:rsidRPr="00E75EA3">
              <w:rPr>
                <w:color w:val="000000" w:themeColor="text1"/>
                <w:sz w:val="16"/>
                <w:szCs w:val="16"/>
              </w:rPr>
              <w:t>21Vianet</w:t>
            </w:r>
            <w:r w:rsidR="00E46617" w:rsidRPr="00E75EA3">
              <w:rPr>
                <w:color w:val="000000" w:themeColor="text1"/>
                <w:sz w:val="16"/>
                <w:szCs w:val="16"/>
              </w:rPr>
              <w:t xml:space="preserve"> (as described in the “Security Incident Notification” section above) will be made without </w:t>
            </w:r>
            <w:r w:rsidR="002D6F97" w:rsidRPr="00E75EA3">
              <w:rPr>
                <w:color w:val="000000" w:themeColor="text1"/>
                <w:sz w:val="16"/>
                <w:szCs w:val="16"/>
              </w:rPr>
              <w:t xml:space="preserve">undue </w:t>
            </w:r>
            <w:r w:rsidR="00E46617" w:rsidRPr="00E75EA3">
              <w:rPr>
                <w:color w:val="000000" w:themeColor="text1"/>
                <w:sz w:val="16"/>
                <w:szCs w:val="16"/>
              </w:rPr>
              <w:t xml:space="preserve">delay and, in any event, within </w:t>
            </w:r>
            <w:r w:rsidR="00686519" w:rsidRPr="00E75EA3">
              <w:rPr>
                <w:color w:val="000000" w:themeColor="text1"/>
                <w:sz w:val="16"/>
                <w:szCs w:val="16"/>
              </w:rPr>
              <w:t>72 hours</w:t>
            </w:r>
            <w:r w:rsidR="00E46617" w:rsidRPr="00E75EA3">
              <w:rPr>
                <w:color w:val="000000" w:themeColor="text1"/>
                <w:sz w:val="16"/>
                <w:szCs w:val="16"/>
              </w:rPr>
              <w:t>.</w:t>
            </w:r>
          </w:p>
          <w:p w14:paraId="3818EE7A" w14:textId="59F63956" w:rsidR="00272578" w:rsidRPr="00E75EA3" w:rsidRDefault="00E30866" w:rsidP="00E30866">
            <w:pPr>
              <w:pStyle w:val="ProductList-Body"/>
              <w:tabs>
                <w:tab w:val="clear" w:pos="158"/>
                <w:tab w:val="left" w:pos="151"/>
              </w:tabs>
              <w:ind w:left="162" w:hanging="162"/>
              <w:rPr>
                <w:sz w:val="16"/>
                <w:szCs w:val="16"/>
              </w:rPr>
            </w:pPr>
            <w:r w:rsidRPr="00E75EA3">
              <w:rPr>
                <w:color w:val="000000" w:themeColor="text1"/>
                <w:sz w:val="16"/>
                <w:szCs w:val="16"/>
              </w:rPr>
              <w:lastRenderedPageBreak/>
              <w:t>-</w:t>
            </w:r>
            <w:r w:rsidRPr="00E75EA3">
              <w:rPr>
                <w:color w:val="000000" w:themeColor="text1"/>
                <w:sz w:val="16"/>
                <w:szCs w:val="16"/>
              </w:rPr>
              <w:tab/>
            </w:r>
            <w:r w:rsidR="00847C67" w:rsidRPr="00E75EA3">
              <w:rPr>
                <w:color w:val="000000" w:themeColor="text1"/>
                <w:sz w:val="16"/>
                <w:szCs w:val="16"/>
              </w:rPr>
              <w:t>21Vianet</w:t>
            </w:r>
            <w:r w:rsidR="00272578" w:rsidRPr="00E75EA3">
              <w:rPr>
                <w:color w:val="000000" w:themeColor="text1"/>
                <w:sz w:val="16"/>
                <w:szCs w:val="16"/>
              </w:rPr>
              <w:t xml:space="preserve"> tracks, or enables </w:t>
            </w:r>
            <w:r w:rsidR="00272578" w:rsidRPr="00E75EA3">
              <w:rPr>
                <w:sz w:val="16"/>
                <w:szCs w:val="16"/>
              </w:rPr>
              <w:t>Customer to track, disclosures of Customer Data, including what data has been disclosed, to whom, and at what time.</w:t>
            </w:r>
          </w:p>
          <w:p w14:paraId="730CA332" w14:textId="2A3ED1DD" w:rsidR="00086F17" w:rsidRPr="00E75EA3" w:rsidRDefault="00086F17" w:rsidP="0088164F">
            <w:pPr>
              <w:pStyle w:val="ProductList-Body"/>
              <w:spacing w:before="40"/>
              <w:rPr>
                <w:sz w:val="16"/>
                <w:szCs w:val="16"/>
              </w:rPr>
            </w:pPr>
          </w:p>
        </w:tc>
      </w:tr>
      <w:tr w:rsidR="00086F17" w:rsidRPr="00E75EA3" w14:paraId="1186CDAD" w14:textId="77777777" w:rsidTr="00C91713">
        <w:tc>
          <w:tcPr>
            <w:tcW w:w="2610" w:type="dxa"/>
            <w:vAlign w:val="center"/>
          </w:tcPr>
          <w:p w14:paraId="417B34CB" w14:textId="1C65413C" w:rsidR="00086F17" w:rsidRPr="00E75EA3" w:rsidRDefault="00086F17" w:rsidP="007303AE">
            <w:pPr>
              <w:pStyle w:val="ProductList-Body"/>
              <w:rPr>
                <w:sz w:val="16"/>
                <w:szCs w:val="16"/>
              </w:rPr>
            </w:pPr>
            <w:r w:rsidRPr="00E75EA3">
              <w:rPr>
                <w:sz w:val="16"/>
                <w:szCs w:val="16"/>
              </w:rPr>
              <w:lastRenderedPageBreak/>
              <w:t>Business Continuity Management</w:t>
            </w:r>
          </w:p>
        </w:tc>
        <w:tc>
          <w:tcPr>
            <w:tcW w:w="8190" w:type="dxa"/>
          </w:tcPr>
          <w:p w14:paraId="36CE9909" w14:textId="1C4B7FB6" w:rsidR="00272578"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 xml:space="preserve"> maintains emergency and contingency plans for the facilities in which </w:t>
            </w:r>
            <w:r w:rsidR="00847C67" w:rsidRPr="00E75EA3">
              <w:rPr>
                <w:sz w:val="16"/>
                <w:szCs w:val="16"/>
              </w:rPr>
              <w:t>21Vianet</w:t>
            </w:r>
            <w:r w:rsidR="00272578" w:rsidRPr="00E75EA3">
              <w:rPr>
                <w:sz w:val="16"/>
                <w:szCs w:val="16"/>
              </w:rPr>
              <w:t xml:space="preserve"> information systems that process Customer Data are located.</w:t>
            </w:r>
          </w:p>
          <w:p w14:paraId="2EA52B9C" w14:textId="176F383F" w:rsidR="00086F17" w:rsidRPr="00E75EA3" w:rsidRDefault="003D22CB" w:rsidP="003D22CB">
            <w:pPr>
              <w:pStyle w:val="ProductList-Body"/>
              <w:ind w:left="162" w:hanging="162"/>
              <w:rPr>
                <w:sz w:val="16"/>
                <w:szCs w:val="16"/>
              </w:rPr>
            </w:pPr>
            <w:r w:rsidRPr="00E75EA3">
              <w:rPr>
                <w:sz w:val="16"/>
                <w:szCs w:val="16"/>
              </w:rPr>
              <w:t>-</w:t>
            </w:r>
            <w:r w:rsidRPr="00E75EA3">
              <w:rPr>
                <w:sz w:val="16"/>
                <w:szCs w:val="16"/>
              </w:rPr>
              <w:tab/>
            </w:r>
            <w:r w:rsidR="00847C67" w:rsidRPr="00E75EA3">
              <w:rPr>
                <w:sz w:val="16"/>
                <w:szCs w:val="16"/>
              </w:rPr>
              <w:t>21Vianet</w:t>
            </w:r>
            <w:r w:rsidR="00272578" w:rsidRPr="00E75EA3">
              <w:rPr>
                <w:sz w:val="16"/>
                <w:szCs w:val="16"/>
              </w:rPr>
              <w:t>’s redundant storage and its procedures for recovering data are designed to attempt to reconstruct Customer Data in its original or last-replicated state from before the time it was lost or destroyed.</w:t>
            </w:r>
          </w:p>
        </w:tc>
      </w:tr>
    </w:tbl>
    <w:p w14:paraId="5A079929" w14:textId="5D4B34D5" w:rsidR="00C62FB6" w:rsidRPr="00E75EA3" w:rsidRDefault="00C62FB6" w:rsidP="00C62FB6">
      <w:pPr>
        <w:pStyle w:val="ProductList-Body"/>
      </w:pPr>
    </w:p>
    <w:p w14:paraId="50F1B12B" w14:textId="77777777" w:rsidR="001214C1" w:rsidRPr="00E75EA3" w:rsidRDefault="001214C1" w:rsidP="001214C1">
      <w:pPr>
        <w:pStyle w:val="ProductList-Body"/>
      </w:pPr>
      <w:r w:rsidRPr="00E75EA3">
        <w:br w:type="page"/>
      </w:r>
    </w:p>
    <w:p w14:paraId="1423F527" w14:textId="15DCC156" w:rsidR="000E6ED8" w:rsidRPr="00E75EA3" w:rsidRDefault="00272578" w:rsidP="00233C87">
      <w:pPr>
        <w:pStyle w:val="ProductList-SectionHeading"/>
        <w:outlineLvl w:val="0"/>
      </w:pPr>
      <w:bookmarkStart w:id="103" w:name="_Toc487134028"/>
      <w:bookmarkStart w:id="104" w:name="_Toc29979191"/>
      <w:bookmarkStart w:id="105" w:name="_Toc59181883"/>
      <w:bookmarkStart w:id="106" w:name="OnlineServiceSpecificTerms"/>
      <w:r w:rsidRPr="00E75EA3">
        <w:lastRenderedPageBreak/>
        <w:t>Online Service</w:t>
      </w:r>
      <w:r w:rsidR="00E33C92" w:rsidRPr="00E75EA3">
        <w:t xml:space="preserve"> </w:t>
      </w:r>
      <w:r w:rsidRPr="00E75EA3">
        <w:t>Specific</w:t>
      </w:r>
      <w:r w:rsidR="00E33C92" w:rsidRPr="00E75EA3">
        <w:t xml:space="preserve"> </w:t>
      </w:r>
      <w:r w:rsidRPr="00E75EA3">
        <w:t>Terms</w:t>
      </w:r>
      <w:bookmarkEnd w:id="103"/>
      <w:bookmarkEnd w:id="104"/>
      <w:bookmarkEnd w:id="105"/>
    </w:p>
    <w:bookmarkEnd w:id="106"/>
    <w:p w14:paraId="3B9E80E0" w14:textId="0886A4BA" w:rsidR="000E6ED8" w:rsidRPr="00E75EA3" w:rsidRDefault="00272578" w:rsidP="00A914BF">
      <w:pPr>
        <w:pStyle w:val="ProductList-Body"/>
      </w:pPr>
      <w:r w:rsidRPr="00E75EA3">
        <w:t>If an Online Service is not listed below, it does not have any Online Service-specific terms.</w:t>
      </w:r>
    </w:p>
    <w:p w14:paraId="4AC2E2E6" w14:textId="77777777" w:rsidR="000E6ED8" w:rsidRPr="00E75EA3" w:rsidRDefault="000E6ED8" w:rsidP="00A914BF">
      <w:pPr>
        <w:pStyle w:val="ProductList-Body"/>
      </w:pPr>
    </w:p>
    <w:p w14:paraId="31875D02" w14:textId="758250D8" w:rsidR="000E6ED8" w:rsidRPr="00E75EA3" w:rsidRDefault="00272578" w:rsidP="009B17C3">
      <w:pPr>
        <w:pStyle w:val="ProductList-OfferingGroupHeading"/>
        <w:outlineLvl w:val="1"/>
      </w:pPr>
      <w:bookmarkStart w:id="107" w:name="MicrosoftAzureServices"/>
      <w:bookmarkStart w:id="108" w:name="_Toc487134029"/>
      <w:bookmarkStart w:id="109" w:name="_Toc29979192"/>
      <w:bookmarkStart w:id="110" w:name="_Toc59181884"/>
      <w:r w:rsidRPr="005131E6">
        <w:t>Microsoft Azure Services</w:t>
      </w:r>
      <w:bookmarkEnd w:id="107"/>
      <w:bookmarkEnd w:id="108"/>
      <w:bookmarkEnd w:id="109"/>
      <w:bookmarkEnd w:id="110"/>
    </w:p>
    <w:p w14:paraId="386068E7" w14:textId="4AE30810" w:rsidR="00CC34E7" w:rsidRPr="00E75EA3" w:rsidRDefault="00CC34E7" w:rsidP="00CC34E7">
      <w:pPr>
        <w:pStyle w:val="ProductList-Body"/>
      </w:pPr>
    </w:p>
    <w:p w14:paraId="65A53C3C" w14:textId="77777777" w:rsidR="00CC34E7" w:rsidRPr="00E75EA3" w:rsidRDefault="00CC34E7" w:rsidP="00CC34E7">
      <w:pPr>
        <w:pStyle w:val="ProductList-Body"/>
        <w:rPr>
          <w:b/>
          <w:color w:val="00188F"/>
        </w:rPr>
      </w:pPr>
      <w:r w:rsidRPr="00E75EA3">
        <w:rPr>
          <w:b/>
          <w:color w:val="00188F"/>
        </w:rPr>
        <w:t>Service Level Agreement</w:t>
      </w:r>
    </w:p>
    <w:p w14:paraId="6A9CDFBC" w14:textId="744F0B5D" w:rsidR="00CC34E7" w:rsidRDefault="00CC34E7" w:rsidP="00D12FE5">
      <w:pPr>
        <w:pStyle w:val="ProductList-Body"/>
      </w:pPr>
      <w:r w:rsidRPr="00E75EA3">
        <w:t>Refer</w:t>
      </w:r>
      <w:r w:rsidR="00BB13A7" w:rsidRPr="00E75EA3">
        <w:t xml:space="preserve"> to</w:t>
      </w:r>
      <w:r w:rsidR="00BB13A7" w:rsidRPr="00E75EA3">
        <w:rPr>
          <w:rStyle w:val="Hyperlink"/>
        </w:rPr>
        <w:t xml:space="preserve"> </w:t>
      </w:r>
      <w:hyperlink r:id="rId31" w:history="1">
        <w:r w:rsidR="00524DDD" w:rsidRPr="001F3E16">
          <w:rPr>
            <w:rStyle w:val="Hyperlink"/>
          </w:rPr>
          <w:t>http://www.21vbluecloud.com/ostpt/</w:t>
        </w:r>
      </w:hyperlink>
      <w:r w:rsidR="00524DDD">
        <w:t xml:space="preserve"> .</w:t>
      </w:r>
    </w:p>
    <w:p w14:paraId="457D7390" w14:textId="77777777" w:rsidR="00656107" w:rsidRPr="00E75EA3" w:rsidRDefault="00656107" w:rsidP="00D12FE5">
      <w:pPr>
        <w:pStyle w:val="ProductList-Body"/>
      </w:pPr>
    </w:p>
    <w:p w14:paraId="7472FC6E" w14:textId="761A50DB" w:rsidR="00272578" w:rsidRPr="00E75EA3" w:rsidRDefault="009616E2" w:rsidP="00CC34E7">
      <w:pPr>
        <w:pStyle w:val="ProductList-Body"/>
        <w:rPr>
          <w:b/>
          <w:color w:val="00188F"/>
        </w:rPr>
      </w:pPr>
      <w:r w:rsidRPr="00E75EA3">
        <w:rPr>
          <w:b/>
          <w:color w:val="00188F"/>
        </w:rPr>
        <w:t>Definitions</w:t>
      </w:r>
    </w:p>
    <w:p w14:paraId="7A4AF654" w14:textId="72F1E970" w:rsidR="00272578" w:rsidRPr="00E75EA3" w:rsidRDefault="00F630E8" w:rsidP="00EB38EC">
      <w:pPr>
        <w:pStyle w:val="ProductList-Body"/>
        <w:spacing w:after="120"/>
      </w:pPr>
      <w:r w:rsidRPr="00E75EA3" w:rsidDel="00F630E8">
        <w:t xml:space="preserve"> </w:t>
      </w:r>
      <w:r w:rsidR="009616E2" w:rsidRPr="00E75EA3">
        <w:t>“</w:t>
      </w:r>
      <w:r w:rsidR="00272578" w:rsidRPr="00E75EA3">
        <w:t>Customer Solution</w:t>
      </w:r>
      <w:r w:rsidR="009616E2" w:rsidRPr="00E75EA3">
        <w:t>”</w:t>
      </w:r>
      <w:r w:rsidR="00272578" w:rsidRPr="00E75EA3">
        <w:t xml:space="preserve"> means an application or any set of applications that adds primary and significant functionality to the Microsoft Azure Services and that is not primarily a substitute for the Microsoft Azure Services.</w:t>
      </w:r>
    </w:p>
    <w:p w14:paraId="1DDBD3FC" w14:textId="5155D377" w:rsidR="00F40A3A" w:rsidRPr="00E75EA3" w:rsidRDefault="009616E2" w:rsidP="005131E6">
      <w:pPr>
        <w:pStyle w:val="ProductList-Body"/>
        <w:spacing w:after="120"/>
      </w:pPr>
      <w:r w:rsidRPr="00E75EA3">
        <w:t>“</w:t>
      </w:r>
      <w:r w:rsidR="00272578" w:rsidRPr="00E75EA3">
        <w:t>Microsoft Azure Services</w:t>
      </w:r>
      <w:r w:rsidRPr="00E75EA3">
        <w:t>”</w:t>
      </w:r>
      <w:r w:rsidR="00272578" w:rsidRPr="00E75EA3">
        <w:t xml:space="preserve"> means the Microsoft services and features identified at </w:t>
      </w:r>
      <w:r w:rsidR="002B069D" w:rsidRPr="00E75EA3">
        <w:t>https://www.azure.cn/zh-cn/support/service-dashboard/</w:t>
      </w:r>
      <w:r w:rsidR="00272578" w:rsidRPr="00E75EA3">
        <w:t xml:space="preserve">, except </w:t>
      </w:r>
      <w:r w:rsidR="00D93994" w:rsidRPr="00E75EA3">
        <w:t>those</w:t>
      </w:r>
      <w:r w:rsidR="00272578" w:rsidRPr="00E75EA3">
        <w:t xml:space="preserve"> licensed separately.</w:t>
      </w:r>
      <w:r w:rsidR="00D93994" w:rsidRPr="00E75EA3">
        <w:t xml:space="preserve"> </w:t>
      </w:r>
      <w:r w:rsidR="00B105CB" w:rsidRPr="00E75EA3">
        <w:t>“</w:t>
      </w:r>
      <w:r w:rsidR="00D93994" w:rsidRPr="00E75EA3">
        <w:t>Microsoft Azure Services</w:t>
      </w:r>
      <w:r w:rsidR="00B105CB" w:rsidRPr="00E75EA3">
        <w:t>”</w:t>
      </w:r>
      <w:r w:rsidR="00D93994" w:rsidRPr="00E75EA3">
        <w:t xml:space="preserve"> includes any open source components incorporated by Microsoft in those services and features.</w:t>
      </w:r>
    </w:p>
    <w:p w14:paraId="42E5AC52" w14:textId="5B61157B" w:rsidR="008E426F" w:rsidRPr="00E75EA3" w:rsidRDefault="008E426F" w:rsidP="00272578">
      <w:pPr>
        <w:pStyle w:val="ProductList-Body"/>
      </w:pPr>
    </w:p>
    <w:p w14:paraId="09F83536" w14:textId="77777777" w:rsidR="009616E2" w:rsidRPr="00E75EA3" w:rsidRDefault="00272578" w:rsidP="00927DFB">
      <w:pPr>
        <w:pStyle w:val="ProductList-Body"/>
        <w:rPr>
          <w:b/>
          <w:color w:val="00188F"/>
        </w:rPr>
      </w:pPr>
      <w:r w:rsidRPr="00E75EA3">
        <w:rPr>
          <w:b/>
          <w:color w:val="00188F"/>
        </w:rPr>
        <w:t>Limitations</w:t>
      </w:r>
    </w:p>
    <w:p w14:paraId="23A765D2" w14:textId="121DFCA9" w:rsidR="00272578" w:rsidRPr="00E75EA3" w:rsidRDefault="00272578" w:rsidP="009616E2">
      <w:pPr>
        <w:pStyle w:val="ProductList-Body"/>
      </w:pPr>
      <w:r w:rsidRPr="00E75EA3">
        <w:t>Customer may not</w:t>
      </w:r>
    </w:p>
    <w:p w14:paraId="67F9EDEC" w14:textId="77777777" w:rsidR="00272578" w:rsidRPr="00E75EA3" w:rsidRDefault="00272578" w:rsidP="00201184">
      <w:pPr>
        <w:pStyle w:val="ProductList-Body"/>
        <w:numPr>
          <w:ilvl w:val="0"/>
          <w:numId w:val="4"/>
        </w:numPr>
        <w:ind w:left="450" w:hanging="270"/>
      </w:pPr>
      <w:r w:rsidRPr="00E75EA3">
        <w:t>resell or redistribute the Microsoft Azure Services, or</w:t>
      </w:r>
    </w:p>
    <w:p w14:paraId="7A295F42" w14:textId="5F12F1CE" w:rsidR="00272578" w:rsidRPr="00E75EA3" w:rsidRDefault="00272578" w:rsidP="00201184">
      <w:pPr>
        <w:pStyle w:val="ProductList-Body"/>
        <w:numPr>
          <w:ilvl w:val="0"/>
          <w:numId w:val="4"/>
        </w:numPr>
        <w:spacing w:before="40"/>
        <w:ind w:left="461" w:hanging="274"/>
      </w:pPr>
      <w:r w:rsidRPr="00E75EA3">
        <w:t>allow multiple users to directly or indirectly access any Microsoft Azure Service feature that is made available on a per user basis (e.g., Active Directory Premium).</w:t>
      </w:r>
      <w:r w:rsidR="00463CC3" w:rsidRPr="00E75EA3">
        <w:t xml:space="preserve"> </w:t>
      </w:r>
      <w:r w:rsidRPr="00E75EA3">
        <w:t>Specific reassignment terms applicable to a Microsoft Azure Service feature may be provided in supplemental documentation for that feature.</w:t>
      </w:r>
    </w:p>
    <w:p w14:paraId="52BFF352" w14:textId="77777777" w:rsidR="009616E2" w:rsidRPr="00E75EA3" w:rsidRDefault="009616E2" w:rsidP="00272578">
      <w:pPr>
        <w:pStyle w:val="ProductList-Body"/>
      </w:pPr>
    </w:p>
    <w:p w14:paraId="47217428" w14:textId="77777777" w:rsidR="009616E2" w:rsidRPr="00E75EA3" w:rsidRDefault="00272578" w:rsidP="00927DFB">
      <w:pPr>
        <w:pStyle w:val="ProductList-Body"/>
        <w:rPr>
          <w:b/>
          <w:color w:val="00188F"/>
        </w:rPr>
      </w:pPr>
      <w:r w:rsidRPr="00E75EA3">
        <w:rPr>
          <w:b/>
          <w:color w:val="00188F"/>
        </w:rPr>
        <w:t>Retirement of Services or Features</w:t>
      </w:r>
    </w:p>
    <w:p w14:paraId="20384FBB" w14:textId="60E70F72" w:rsidR="00272578" w:rsidRPr="00E75EA3" w:rsidRDefault="003A54FA" w:rsidP="00272578">
      <w:pPr>
        <w:pStyle w:val="ProductList-Body"/>
      </w:pPr>
      <w:r w:rsidRPr="00E75EA3">
        <w:t>21Vianet</w:t>
      </w:r>
      <w:r w:rsidR="00272578" w:rsidRPr="00E75EA3">
        <w:t xml:space="preserve"> will provide Customer with 12 months’ notice before removing any material feature or functionality or discontinuing a service, unless security, legal or system performance considerations require an expedited removal.</w:t>
      </w:r>
      <w:r w:rsidR="00463CC3" w:rsidRPr="00E75EA3">
        <w:t xml:space="preserve"> </w:t>
      </w:r>
      <w:r w:rsidR="00272578" w:rsidRPr="00E75EA3">
        <w:t>This does not apply to Previews</w:t>
      </w:r>
    </w:p>
    <w:p w14:paraId="28E665C2" w14:textId="77777777" w:rsidR="009616E2" w:rsidRPr="00E75EA3" w:rsidRDefault="009616E2" w:rsidP="00272578">
      <w:pPr>
        <w:pStyle w:val="ProductList-Body"/>
      </w:pPr>
    </w:p>
    <w:p w14:paraId="209E464C" w14:textId="77777777" w:rsidR="009616E2" w:rsidRPr="00E75EA3" w:rsidRDefault="00272578" w:rsidP="00927DFB">
      <w:pPr>
        <w:pStyle w:val="ProductList-Body"/>
        <w:rPr>
          <w:b/>
          <w:color w:val="00188F"/>
          <w:lang w:eastAsia="zh-CN"/>
        </w:rPr>
      </w:pPr>
      <w:r w:rsidRPr="00E75EA3">
        <w:rPr>
          <w:b/>
          <w:color w:val="00188F"/>
        </w:rPr>
        <w:t>Hosting Exception</w:t>
      </w:r>
    </w:p>
    <w:p w14:paraId="538ACDF4" w14:textId="03A12D3B" w:rsidR="00272578" w:rsidRPr="00016C2F" w:rsidRDefault="00272578" w:rsidP="00272578">
      <w:pPr>
        <w:pStyle w:val="ProductList-Body"/>
      </w:pPr>
      <w:r w:rsidRPr="00E75EA3">
        <w:t xml:space="preserve">Customer may create and maintain a </w:t>
      </w:r>
      <w:r w:rsidRPr="00016C2F">
        <w:t xml:space="preserve">Customer Solution and, despite anything to the contrary in </w:t>
      </w:r>
      <w:r w:rsidR="00295C1C" w:rsidRPr="00016C2F">
        <w:t xml:space="preserve">the 21Vianet </w:t>
      </w:r>
      <w:r w:rsidR="00734214" w:rsidRPr="00016C2F">
        <w:t>Customer Agreement</w:t>
      </w:r>
      <w:r w:rsidRPr="00016C2F">
        <w:t>, combine Microsoft Azure Services with Customer Data owned or licensed by Customer or a third party, to create a Customer Solution using the Microsoft Azure Service and the Customer Data together.</w:t>
      </w:r>
      <w:r w:rsidR="00463CC3" w:rsidRPr="00016C2F">
        <w:t xml:space="preserve"> </w:t>
      </w:r>
      <w:r w:rsidRPr="00016C2F">
        <w:t>Customer may permit third parties to access and use the Microsoft Azure Services in connection with the use of that Customer Solution.</w:t>
      </w:r>
      <w:r w:rsidR="00463CC3" w:rsidRPr="00016C2F">
        <w:t xml:space="preserve"> </w:t>
      </w:r>
      <w:r w:rsidRPr="00016C2F">
        <w:t xml:space="preserve">Customer is responsible for that use and for ensuring that these terms and the terms and conditions of </w:t>
      </w:r>
      <w:r w:rsidR="00295C1C" w:rsidRPr="00016C2F">
        <w:t xml:space="preserve">the 21Vianet </w:t>
      </w:r>
      <w:r w:rsidR="00734214" w:rsidRPr="00016C2F">
        <w:t>Customer Agreement</w:t>
      </w:r>
      <w:r w:rsidRPr="00016C2F">
        <w:t xml:space="preserve"> are met by that use.</w:t>
      </w:r>
    </w:p>
    <w:p w14:paraId="42EB7CF9" w14:textId="77777777" w:rsidR="00186BF6" w:rsidRPr="00016C2F" w:rsidRDefault="00186BF6" w:rsidP="00272578">
      <w:pPr>
        <w:pStyle w:val="ProductList-Body"/>
      </w:pPr>
    </w:p>
    <w:p w14:paraId="2F8739E8" w14:textId="6D8FB17F" w:rsidR="00BB13A7" w:rsidRPr="00E75EA3" w:rsidRDefault="00BB13A7" w:rsidP="00BB13A7">
      <w:pPr>
        <w:pStyle w:val="ProductList-Body"/>
        <w:rPr>
          <w:b/>
          <w:color w:val="00188F"/>
        </w:rPr>
      </w:pPr>
      <w:r w:rsidRPr="00016C2F">
        <w:rPr>
          <w:b/>
          <w:color w:val="00188F"/>
        </w:rPr>
        <w:t>Use of Software within Microsoft Azure</w:t>
      </w:r>
    </w:p>
    <w:p w14:paraId="0F0BF3D1" w14:textId="1B4873AD" w:rsidR="00272578" w:rsidRPr="00E75EA3" w:rsidRDefault="00BB13A7" w:rsidP="00BB13A7">
      <w:pPr>
        <w:pStyle w:val="ProductList-Body"/>
      </w:pPr>
      <w:r w:rsidRPr="00E75EA3">
        <w:t xml:space="preserve">For Microsoft software available within a Microsoft Azure Service, </w:t>
      </w:r>
      <w:r w:rsidR="003A54FA" w:rsidRPr="00E75EA3">
        <w:t xml:space="preserve">21Vianet </w:t>
      </w:r>
      <w:r w:rsidRPr="00E75EA3">
        <w:t>grants Customer a limited license to use the software only within the Microsoft Azure Service.</w:t>
      </w:r>
    </w:p>
    <w:p w14:paraId="31B193D4" w14:textId="77777777" w:rsidR="00CD7F8D" w:rsidRPr="00E75EA3" w:rsidRDefault="00CD7F8D" w:rsidP="00BB13A7">
      <w:pPr>
        <w:pStyle w:val="ProductList-Body"/>
      </w:pPr>
    </w:p>
    <w:p w14:paraId="7253DB67" w14:textId="77207652" w:rsidR="005F013C" w:rsidRPr="00E75EA3" w:rsidRDefault="005F013C" w:rsidP="005F013C">
      <w:pPr>
        <w:pStyle w:val="ProductList-Body"/>
        <w:rPr>
          <w:b/>
          <w:color w:val="00188F"/>
        </w:rPr>
      </w:pPr>
      <w:r w:rsidRPr="00E75EA3">
        <w:rPr>
          <w:b/>
          <w:color w:val="00188F"/>
        </w:rPr>
        <w:t>Data Center Availability</w:t>
      </w:r>
    </w:p>
    <w:p w14:paraId="2E28A880" w14:textId="25724ED9" w:rsidR="002E22A2" w:rsidRPr="00E75EA3" w:rsidRDefault="005F013C" w:rsidP="00272578">
      <w:pPr>
        <w:pStyle w:val="ProductList-Body"/>
      </w:pPr>
      <w:r w:rsidRPr="00E75EA3">
        <w:t xml:space="preserve">Usage of data centers in certain regions may be </w:t>
      </w:r>
      <w:r w:rsidR="00E23C48" w:rsidRPr="00E75EA3">
        <w:t>restricted</w:t>
      </w:r>
      <w:r w:rsidRPr="00E75EA3">
        <w:t xml:space="preserve"> to Customers located in or near that region. For information on se</w:t>
      </w:r>
      <w:r w:rsidR="00207B92" w:rsidRPr="00E75EA3">
        <w:t>rvice availability by region, please refer to</w:t>
      </w:r>
      <w:r w:rsidR="0099496D" w:rsidRPr="00E75EA3">
        <w:t xml:space="preserve"> </w:t>
      </w:r>
      <w:r w:rsidR="00996081" w:rsidRPr="00E75EA3">
        <w:t>https://www.azure.cn/zh-cn/home/features/what-is-azure/</w:t>
      </w:r>
    </w:p>
    <w:p w14:paraId="0597F066" w14:textId="58DF9105" w:rsidR="009616E2" w:rsidRPr="00E75EA3" w:rsidRDefault="00272578" w:rsidP="00CE5B48">
      <w:pPr>
        <w:pStyle w:val="ProductList-Body"/>
        <w:keepNext/>
        <w:spacing w:before="240"/>
        <w:rPr>
          <w:b/>
          <w:color w:val="00188F"/>
        </w:rPr>
      </w:pPr>
      <w:r w:rsidRPr="00E75EA3">
        <w:rPr>
          <w:b/>
          <w:color w:val="00188F"/>
        </w:rPr>
        <w:t>Sharing</w:t>
      </w:r>
    </w:p>
    <w:p w14:paraId="58955B29" w14:textId="458A86B8" w:rsidR="00272578" w:rsidRPr="00E75EA3" w:rsidRDefault="00272578" w:rsidP="00272578">
      <w:pPr>
        <w:pStyle w:val="ProductList-Body"/>
      </w:pPr>
      <w:r w:rsidRPr="00E75EA3">
        <w:t>The Microsoft Azure Services may provide the ability to share a Customer Solution and/or Customer Data with other Azure users and communities, or other third parties.</w:t>
      </w:r>
      <w:r w:rsidR="00463CC3" w:rsidRPr="00E75EA3">
        <w:t xml:space="preserve"> </w:t>
      </w:r>
      <w:r w:rsidRPr="00E75EA3">
        <w:t xml:space="preserve">If Customer chooses to engage in such sharing, Customer agrees that it is giving a license to all authorized users, including the rights to use, modify, and repost its Customer Solution and/or the Customer Data, and Customer is allowing </w:t>
      </w:r>
      <w:r w:rsidR="003A54FA" w:rsidRPr="00E75EA3">
        <w:t>21Vianet</w:t>
      </w:r>
      <w:r w:rsidRPr="00E75EA3">
        <w:t xml:space="preserve"> to make them available to such users in a manner and location of its choosing.</w:t>
      </w:r>
    </w:p>
    <w:p w14:paraId="1BE904CB" w14:textId="77777777" w:rsidR="009616E2" w:rsidRPr="00E75EA3" w:rsidRDefault="009616E2" w:rsidP="00272578">
      <w:pPr>
        <w:pStyle w:val="ProductList-Body"/>
      </w:pPr>
    </w:p>
    <w:p w14:paraId="3C9319FB" w14:textId="1AC547E7" w:rsidR="009616E2" w:rsidRPr="00E75EA3" w:rsidRDefault="00BB13A7" w:rsidP="00927DFB">
      <w:pPr>
        <w:pStyle w:val="ProductList-Body"/>
        <w:rPr>
          <w:b/>
          <w:color w:val="00188F"/>
        </w:rPr>
      </w:pPr>
      <w:r w:rsidRPr="00E75EA3">
        <w:rPr>
          <w:b/>
          <w:color w:val="00188F"/>
        </w:rPr>
        <w:t>Marketplace</w:t>
      </w:r>
    </w:p>
    <w:p w14:paraId="3107EC32" w14:textId="1CCB4FA9" w:rsidR="000E6ED8" w:rsidRPr="00E75EA3" w:rsidRDefault="00272578" w:rsidP="00272578">
      <w:pPr>
        <w:pStyle w:val="ProductList-Body"/>
      </w:pPr>
      <w:r w:rsidRPr="00E75EA3">
        <w:t>Microsoft Azure enables Customer to access or purchase Non-</w:t>
      </w:r>
      <w:r w:rsidR="003A54FA" w:rsidRPr="00E75EA3">
        <w:t>21Vianet</w:t>
      </w:r>
      <w:r w:rsidRPr="00E75EA3">
        <w:t xml:space="preserve"> Products through features such as</w:t>
      </w:r>
      <w:r w:rsidR="00BB13A7" w:rsidRPr="00E75EA3">
        <w:t xml:space="preserve"> the</w:t>
      </w:r>
      <w:r w:rsidRPr="00E75EA3">
        <w:t xml:space="preserve"> </w:t>
      </w:r>
      <w:r w:rsidR="003A54FA" w:rsidRPr="00E75EA3">
        <w:t>21Vianet</w:t>
      </w:r>
      <w:r w:rsidRPr="00E75EA3">
        <w:t xml:space="preserve"> Azure </w:t>
      </w:r>
      <w:r w:rsidR="00BB13A7" w:rsidRPr="00E75EA3">
        <w:t>Marketplace</w:t>
      </w:r>
      <w:r w:rsidRPr="00E75EA3">
        <w:t xml:space="preserve">, subject to separate terms </w:t>
      </w:r>
      <w:r w:rsidR="00B9378B" w:rsidRPr="00E75EA3">
        <w:t xml:space="preserve">available at </w:t>
      </w:r>
      <w:hyperlink r:id="rId32" w:history="1">
        <w:r w:rsidR="00F4355D" w:rsidRPr="001F3E16">
          <w:rPr>
            <w:rStyle w:val="Hyperlink"/>
          </w:rPr>
          <w:t>https://docs.azure.cn/zh-cn/articles/azure-marketplace/publishagreement</w:t>
        </w:r>
      </w:hyperlink>
      <w:r w:rsidR="00F4355D">
        <w:rPr>
          <w:rStyle w:val="Hyperlink"/>
        </w:rPr>
        <w:t xml:space="preserve"> .</w:t>
      </w:r>
      <w:r w:rsidR="00244C65" w:rsidRPr="00E75EA3">
        <w:rPr>
          <w:rStyle w:val="Hyperlink"/>
        </w:rPr>
        <w:t xml:space="preserve">  </w:t>
      </w:r>
    </w:p>
    <w:p w14:paraId="5B3EE8EE" w14:textId="10AEF3F8" w:rsidR="009E04A1" w:rsidRDefault="009E04A1" w:rsidP="00272578">
      <w:pPr>
        <w:pStyle w:val="ProductList-Body"/>
      </w:pPr>
    </w:p>
    <w:p w14:paraId="721F8EBA" w14:textId="7C2D2910" w:rsidR="006D54B9" w:rsidRPr="00E75EA3" w:rsidRDefault="001828DA" w:rsidP="006D54B9">
      <w:pPr>
        <w:pStyle w:val="ProductList-Offering2Heading"/>
        <w:outlineLvl w:val="2"/>
      </w:pPr>
      <w:r>
        <w:t xml:space="preserve"> </w:t>
      </w:r>
      <w:bookmarkStart w:id="111" w:name="_Toc29979193"/>
      <w:bookmarkStart w:id="112" w:name="_Toc59181885"/>
      <w:r w:rsidR="00F52AC4">
        <w:t>21Vianet Compute Pre-Purchase (CPP)</w:t>
      </w:r>
      <w:bookmarkEnd w:id="111"/>
      <w:bookmarkEnd w:id="112"/>
    </w:p>
    <w:p w14:paraId="3FB36849" w14:textId="4CC62F87" w:rsidR="006D54B9" w:rsidRDefault="001828DA" w:rsidP="006D54B9">
      <w:pPr>
        <w:pStyle w:val="ProductList-Body"/>
      </w:pPr>
      <w:r w:rsidRPr="001828DA">
        <w:lastRenderedPageBreak/>
        <w:t xml:space="preserve">For Compute Pre-Purchase (CPPs) purchased through Online Service Premium Agreement (OSPA) for China East 1 Data Center or China North 1 Data Center, the CPPs can be deployed flexibly in East 1 Data Center or North 1 Data Center. Furthermore, once the purchased CPPs are successfully deployed in </w:t>
      </w:r>
      <w:r w:rsidR="003064CD" w:rsidRPr="00C40BC0">
        <w:t>China</w:t>
      </w:r>
      <w:r w:rsidR="003064CD">
        <w:t xml:space="preserve"> </w:t>
      </w:r>
      <w:r w:rsidRPr="001828DA">
        <w:t xml:space="preserve">East 1 Data Center or </w:t>
      </w:r>
      <w:r w:rsidR="003064CD" w:rsidRPr="00C40BC0">
        <w:t>China</w:t>
      </w:r>
      <w:r w:rsidR="003064CD">
        <w:t xml:space="preserve"> </w:t>
      </w:r>
      <w:r w:rsidRPr="001828DA">
        <w:t>North 1 Data Center, it represents the purchased CPPs have been successfully deployed.</w:t>
      </w:r>
      <w:r w:rsidR="00D576C7">
        <w:t xml:space="preserve"> </w:t>
      </w:r>
    </w:p>
    <w:p w14:paraId="292A60C7" w14:textId="77777777" w:rsidR="00E53C6A" w:rsidRDefault="00E53C6A" w:rsidP="006D54B9">
      <w:pPr>
        <w:pStyle w:val="ProductList-Body"/>
      </w:pPr>
    </w:p>
    <w:p w14:paraId="32166E4D" w14:textId="77777777" w:rsidR="00E53C6A" w:rsidRPr="00B84739" w:rsidRDefault="00E53C6A" w:rsidP="00E53C6A">
      <w:pPr>
        <w:pStyle w:val="ProductList-Offering2Heading"/>
        <w:outlineLvl w:val="2"/>
      </w:pPr>
      <w:bookmarkStart w:id="113" w:name="_Toc59181886"/>
      <w:r w:rsidRPr="00B84739">
        <w:t>Azure SQL Edge</w:t>
      </w:r>
      <w:bookmarkEnd w:id="113"/>
    </w:p>
    <w:p w14:paraId="1D80FD64" w14:textId="77777777" w:rsidR="00F5001B" w:rsidRPr="00B84739" w:rsidRDefault="00F5001B" w:rsidP="00F5001B">
      <w:pPr>
        <w:pStyle w:val="ProductList-ClauseHeading"/>
        <w:keepNext w:val="0"/>
      </w:pPr>
      <w:r w:rsidRPr="00B84739">
        <w:t>Definitions</w:t>
      </w:r>
    </w:p>
    <w:p w14:paraId="7885A77D" w14:textId="77777777" w:rsidR="00F5001B" w:rsidRPr="00B84739" w:rsidRDefault="00F5001B" w:rsidP="00F5001B">
      <w:pPr>
        <w:pStyle w:val="ProductList-Body"/>
      </w:pPr>
      <w:r w:rsidRPr="00B84739">
        <w:t>“IoT Device” means a computing device that (</w:t>
      </w:r>
      <w:proofErr w:type="spellStart"/>
      <w:r w:rsidRPr="00B84739">
        <w:t>i</w:t>
      </w:r>
      <w:proofErr w:type="spellEnd"/>
      <w:r w:rsidRPr="00B84739">
        <w:t xml:space="preserve">) is designed or configured for use primarily with an industry- or task-specific software program that provides the primary functionality of the computing device (“IoT Program”), (ii) uses equal to or less than 16 physical cores, and (iii) is not designed to be marketed or primarily used as a multi-functional Server, or a commercially viable substitute for a multi-functional Server. </w:t>
      </w:r>
    </w:p>
    <w:p w14:paraId="3A774F29" w14:textId="77777777" w:rsidR="00F5001B" w:rsidRPr="00B84739" w:rsidRDefault="00F5001B" w:rsidP="00F5001B">
      <w:pPr>
        <w:pStyle w:val="ProductList-Body"/>
      </w:pPr>
    </w:p>
    <w:p w14:paraId="0E24AF57" w14:textId="77777777" w:rsidR="00F5001B" w:rsidRPr="00B84739" w:rsidRDefault="00F5001B" w:rsidP="00F5001B">
      <w:pPr>
        <w:pStyle w:val="ProductList-ClauseHeading"/>
        <w:keepNext w:val="0"/>
      </w:pPr>
      <w:r w:rsidRPr="00B84739">
        <w:t xml:space="preserve">Use of Azure SQL Edge </w:t>
      </w:r>
    </w:p>
    <w:p w14:paraId="30674F1C" w14:textId="77777777" w:rsidR="00F5001B" w:rsidRPr="00B84739" w:rsidRDefault="00F5001B" w:rsidP="00F5001B">
      <w:pPr>
        <w:pStyle w:val="ProductList-Body"/>
      </w:pPr>
      <w:r w:rsidRPr="00B84739">
        <w:t xml:space="preserve">Customer may install and use any number of copies of the Azure SQL Edge software on an IoT Device dedicated to Customer’s use and to which a License is assigned. Notwithstanding anything to the contrary in “General Terms,” Customer may reassign a License at any time to other IoT Devices dedicated to its use. If Customer installs any features or functionalities other than the Azure SQL Edge software on the IoT Device, then those other features or functionalities may be used only to support the IoT Program. </w:t>
      </w:r>
    </w:p>
    <w:p w14:paraId="0652A8FC" w14:textId="77777777" w:rsidR="00F5001B" w:rsidRPr="00B84739" w:rsidRDefault="00F5001B" w:rsidP="00F5001B">
      <w:pPr>
        <w:pStyle w:val="ProductList-Body"/>
      </w:pPr>
    </w:p>
    <w:p w14:paraId="2C298DC9" w14:textId="77777777" w:rsidR="00F5001B" w:rsidRDefault="00F5001B" w:rsidP="00F5001B">
      <w:pPr>
        <w:pStyle w:val="ProductList-Body"/>
      </w:pPr>
      <w:r w:rsidRPr="00B84739">
        <w:rPr>
          <w:rStyle w:val="normaltextrun"/>
        </w:rPr>
        <w:t>The terms of the DPA do not apply to Azure SQL Edge installed on Customer’s IoT Device, except to the extent any Personal Data is collected to enable Azure management services and to meter usage for billing purposes, because the operating environment of such IoT Devices is not under 21Vianet’s control.</w:t>
      </w:r>
      <w:r>
        <w:rPr>
          <w:rStyle w:val="normaltextrun"/>
        </w:rPr>
        <w:t xml:space="preserve"> </w:t>
      </w:r>
    </w:p>
    <w:p w14:paraId="51367AEB" w14:textId="77777777" w:rsidR="00E53C6A" w:rsidRPr="00E75EA3" w:rsidRDefault="00E53C6A" w:rsidP="006D54B9">
      <w:pPr>
        <w:pStyle w:val="ProductList-Body"/>
      </w:pPr>
    </w:p>
    <w:p w14:paraId="22D21FED" w14:textId="77777777" w:rsidR="006D54B9" w:rsidRPr="00E75EA3" w:rsidRDefault="006D54B9" w:rsidP="00272578">
      <w:pPr>
        <w:pStyle w:val="ProductList-Body"/>
      </w:pPr>
    </w:p>
    <w:p w14:paraId="155B24C0" w14:textId="03BEE952" w:rsidR="00227E95" w:rsidRPr="00E75EA3" w:rsidRDefault="00227E95" w:rsidP="00227E95">
      <w:pPr>
        <w:pStyle w:val="ProductList-Offering2Heading"/>
        <w:outlineLvl w:val="2"/>
      </w:pPr>
      <w:bookmarkStart w:id="114" w:name="_Toc487134030"/>
      <w:bookmarkStart w:id="115" w:name="_Toc29979194"/>
      <w:bookmarkStart w:id="116" w:name="_Toc59181887"/>
      <w:bookmarkStart w:id="117" w:name="MicrosoftTranslator"/>
      <w:r w:rsidRPr="00E75EA3">
        <w:t>Microsoft Azure Stack</w:t>
      </w:r>
      <w:bookmarkEnd w:id="114"/>
      <w:bookmarkEnd w:id="115"/>
      <w:bookmarkEnd w:id="116"/>
    </w:p>
    <w:p w14:paraId="0EAF542C" w14:textId="3088E9AD" w:rsidR="00227E95" w:rsidRPr="00E75EA3" w:rsidRDefault="002F5F3E" w:rsidP="00227E95">
      <w:pPr>
        <w:pStyle w:val="ProductList-Body"/>
      </w:pPr>
      <w:r w:rsidRPr="00E75EA3">
        <w:t>Microsoft Azure Stack is a Microsoft Azure Service.</w:t>
      </w:r>
    </w:p>
    <w:p w14:paraId="47F4F090" w14:textId="77777777" w:rsidR="00230242" w:rsidRPr="00E75EA3" w:rsidRDefault="00230242" w:rsidP="00C91713">
      <w:pPr>
        <w:pStyle w:val="ProductList-ClauseHeading"/>
      </w:pPr>
    </w:p>
    <w:p w14:paraId="773CD3F4" w14:textId="5728814B" w:rsidR="00227E95" w:rsidRPr="00E75EA3" w:rsidRDefault="00227E95" w:rsidP="00227E95">
      <w:pPr>
        <w:pStyle w:val="ProductList-ClauseHeading"/>
      </w:pPr>
      <w:r w:rsidRPr="00E75EA3">
        <w:t xml:space="preserve">Microsoft Azure Stack Privacy </w:t>
      </w:r>
    </w:p>
    <w:p w14:paraId="739C2BC7" w14:textId="3327D491" w:rsidR="00227E95" w:rsidRDefault="00227E95" w:rsidP="00227E95">
      <w:pPr>
        <w:pStyle w:val="ProductList-Body"/>
      </w:pPr>
      <w:r w:rsidRPr="00E75EA3">
        <w:t xml:space="preserve">The </w:t>
      </w:r>
      <w:r w:rsidR="00B001FB">
        <w:t>21Vianet</w:t>
      </w:r>
      <w:r w:rsidRPr="00E75EA3">
        <w:t xml:space="preserve"> Privacy Statement located at </w:t>
      </w:r>
      <w:r w:rsidR="000B7D28" w:rsidRPr="000B7D28">
        <w:rPr>
          <w:color w:val="0563C1" w:themeColor="hyperlink"/>
          <w:u w:val="single"/>
        </w:rPr>
        <w:t>http://www.21vbluecloud.com/ostpt/</w:t>
      </w:r>
      <w:r w:rsidR="00325B84">
        <w:t xml:space="preserve"> </w:t>
      </w:r>
      <w:r w:rsidRPr="00E75EA3">
        <w:t xml:space="preserve">applies to Customer’s use of Microsoft Azure Stack. If a </w:t>
      </w:r>
      <w:r w:rsidR="003A54FA" w:rsidRPr="00E75EA3">
        <w:t>21Vianet</w:t>
      </w:r>
      <w:r w:rsidRPr="00E75EA3">
        <w:t xml:space="preserve"> Customer uses </w:t>
      </w:r>
      <w:r w:rsidR="00CC4761" w:rsidRPr="00E75EA3">
        <w:t xml:space="preserve">Microsoft </w:t>
      </w:r>
      <w:r w:rsidRPr="00E75EA3">
        <w:t xml:space="preserve">Azure Stack software or services that are hosted by a Reseller, such use will be subject to Reseller’s privacy practices, which may differ from </w:t>
      </w:r>
      <w:r w:rsidR="003A54FA" w:rsidRPr="00E75EA3">
        <w:t>21Vianet</w:t>
      </w:r>
      <w:r w:rsidRPr="00E75EA3">
        <w:t xml:space="preserve">’s. </w:t>
      </w:r>
    </w:p>
    <w:p w14:paraId="5F7386DD" w14:textId="77777777" w:rsidR="001E4F9F" w:rsidRDefault="001E4F9F" w:rsidP="00227E95">
      <w:pPr>
        <w:pStyle w:val="ProductList-Body"/>
      </w:pPr>
    </w:p>
    <w:p w14:paraId="495B52BF" w14:textId="33B4B258" w:rsidR="001E4F9F" w:rsidRDefault="001E4F9F" w:rsidP="001E4F9F">
      <w:pPr>
        <w:pStyle w:val="ProductList-Body"/>
      </w:pPr>
      <w:r w:rsidRPr="00E021B4">
        <w:t xml:space="preserve">To the extent </w:t>
      </w:r>
      <w:r>
        <w:t>21Vianet</w:t>
      </w:r>
      <w:r w:rsidRPr="00E021B4">
        <w:t xml:space="preserve"> is a processor or </w:t>
      </w:r>
      <w:proofErr w:type="spellStart"/>
      <w:r w:rsidRPr="00E021B4">
        <w:t>subprocessor</w:t>
      </w:r>
      <w:proofErr w:type="spellEnd"/>
      <w:r w:rsidRPr="00E021B4">
        <w:t xml:space="preserve"> of personal data in connection with Azure Stack, </w:t>
      </w:r>
      <w:r>
        <w:t>21Vianet</w:t>
      </w:r>
      <w:r w:rsidRPr="00E021B4">
        <w:t xml:space="preserve"> makes to all customers, effective </w:t>
      </w:r>
      <w:r w:rsidR="00B57186">
        <w:t>August 1</w:t>
      </w:r>
      <w:r w:rsidR="00B57186" w:rsidRPr="004E61C6">
        <w:rPr>
          <w:vertAlign w:val="superscript"/>
        </w:rPr>
        <w:t>st</w:t>
      </w:r>
      <w:r w:rsidR="00B57186">
        <w:t xml:space="preserve">, </w:t>
      </w:r>
      <w:r w:rsidRPr="00E021B4">
        <w:t>2018, the commitments in (a) the “Processing of Personal Data; GDPR” provision of the “Data Protection Terms” section of the Online Services Terms and (b) the European Union General Data Protection Regulation Terms in Attachment 4 of the Online Services Terms</w:t>
      </w:r>
      <w:r>
        <w:t>.</w:t>
      </w:r>
    </w:p>
    <w:p w14:paraId="03F782A3" w14:textId="77777777" w:rsidR="001E4F9F" w:rsidRPr="00E75EA3" w:rsidRDefault="001E4F9F" w:rsidP="00227E95">
      <w:pPr>
        <w:pStyle w:val="ProductList-Body"/>
      </w:pPr>
    </w:p>
    <w:p w14:paraId="4948601D" w14:textId="77777777" w:rsidR="00227E95" w:rsidRPr="00E75EA3" w:rsidRDefault="00227E95" w:rsidP="00227E95">
      <w:pPr>
        <w:pStyle w:val="ProductList-Body"/>
      </w:pPr>
    </w:p>
    <w:p w14:paraId="789C04E2" w14:textId="77777777" w:rsidR="00227E95" w:rsidRPr="00E75EA3" w:rsidRDefault="00227E95" w:rsidP="00227E95">
      <w:pPr>
        <w:pStyle w:val="ProductList-ClauseHeading"/>
      </w:pPr>
      <w:r w:rsidRPr="00E75EA3">
        <w:t xml:space="preserve">Use of Microsoft Azure Stack </w:t>
      </w:r>
    </w:p>
    <w:p w14:paraId="147455D4" w14:textId="643324B0" w:rsidR="00227E95" w:rsidRPr="00E75EA3" w:rsidRDefault="00227E95" w:rsidP="00227E95">
      <w:pPr>
        <w:pStyle w:val="ProductList-Body"/>
        <w:tabs>
          <w:tab w:val="clear" w:pos="158"/>
          <w:tab w:val="left" w:pos="360"/>
        </w:tabs>
      </w:pPr>
      <w:r w:rsidRPr="00E75EA3">
        <w:t xml:space="preserve">Customer may use Microsoft Azure Stack only on the hardware on which it is preinstalled. Microsoft Azure Stack includes Windows Server, Windows Software Components and SQL Server Technology, each of which are subject to the Included Technologies section of the Product Terms and may not be used outside of Microsoft Azure Stack. </w:t>
      </w:r>
    </w:p>
    <w:p w14:paraId="3388DFB8" w14:textId="77777777" w:rsidR="00D26C87" w:rsidRPr="00E75EA3" w:rsidRDefault="00D26C87" w:rsidP="00227E95">
      <w:pPr>
        <w:pStyle w:val="ProductList-Body"/>
        <w:tabs>
          <w:tab w:val="clear" w:pos="158"/>
          <w:tab w:val="left" w:pos="360"/>
        </w:tabs>
      </w:pPr>
    </w:p>
    <w:p w14:paraId="168EAED1" w14:textId="39D5DB67" w:rsidR="00D26C87" w:rsidRPr="00E75EA3" w:rsidRDefault="00D26C87" w:rsidP="000F10E9">
      <w:pPr>
        <w:pStyle w:val="ProductList-ClauseHeading"/>
      </w:pPr>
      <w:r w:rsidRPr="00E75EA3">
        <w:t>Use of the Default Provider Subscription</w:t>
      </w:r>
    </w:p>
    <w:p w14:paraId="66DDEC74" w14:textId="247FEFEC" w:rsidR="0007489A" w:rsidRDefault="000F10E9">
      <w:pPr>
        <w:pStyle w:val="ProductList-Body"/>
      </w:pPr>
      <w:r w:rsidRPr="00E75EA3">
        <w:t>The subscription created for the system administrator during the Azure Stack deployment process (the default provider subscription) may be used solely to deploy and manage the Azure Stack infrastructure; it may not be used to run any workload that does not deploy or manage Azure Stack infrastructure (e.g. it may not be used to run any application workloads).</w:t>
      </w:r>
    </w:p>
    <w:p w14:paraId="73F512D2" w14:textId="77777777" w:rsidR="00F6033F" w:rsidRPr="00E75EA3" w:rsidRDefault="00F6033F">
      <w:pPr>
        <w:pStyle w:val="ProductList-Body"/>
      </w:pPr>
    </w:p>
    <w:p w14:paraId="50959CC1" w14:textId="5D5E80C5" w:rsidR="00DE7401" w:rsidRDefault="00DE7401" w:rsidP="00DE7401">
      <w:pPr>
        <w:pStyle w:val="ProductList-Offering2Heading"/>
        <w:outlineLvl w:val="2"/>
        <w:rPr>
          <w:b w:val="0"/>
          <w:color w:val="000000" w:themeColor="text1"/>
          <w:sz w:val="8"/>
          <w:szCs w:val="8"/>
        </w:rPr>
      </w:pPr>
      <w:bookmarkStart w:id="118" w:name="_Toc534135343"/>
      <w:bookmarkStart w:id="119" w:name="_Toc510880772"/>
      <w:bookmarkStart w:id="120" w:name="_Toc29979195"/>
      <w:bookmarkStart w:id="121" w:name="_Toc59181888"/>
      <w:r>
        <w:t>Cognitive Services</w:t>
      </w:r>
      <w:bookmarkEnd w:id="118"/>
      <w:bookmarkEnd w:id="119"/>
      <w:bookmarkEnd w:id="120"/>
      <w:bookmarkEnd w:id="121"/>
    </w:p>
    <w:p w14:paraId="16AB87D6" w14:textId="59A62F6C" w:rsidR="00DE7401" w:rsidRDefault="00DE7401" w:rsidP="00DE7401">
      <w:pPr>
        <w:pStyle w:val="ProductList-ClauseHeading"/>
      </w:pPr>
      <w:r>
        <w:t xml:space="preserve">Limit on Customer use of service output </w:t>
      </w:r>
    </w:p>
    <w:p w14:paraId="4D86C98C" w14:textId="577630AD" w:rsidR="00DE7401" w:rsidRDefault="00034BCC" w:rsidP="00DE7401">
      <w:pPr>
        <w:pStyle w:val="ProductList-Body"/>
      </w:pPr>
      <w:r w:rsidRPr="003B4ABA">
        <w:t>Customer will not, and will not allow third parties to: (</w:t>
      </w:r>
      <w:proofErr w:type="spellStart"/>
      <w:r w:rsidRPr="003B4ABA">
        <w:t>i</w:t>
      </w:r>
      <w:proofErr w:type="spellEnd"/>
      <w:r w:rsidRPr="003B4ABA">
        <w:t>) use Cognitive Services or data from Cognitive Services to create, train, or improve (directly or indirectly) a similar or competing product or service</w:t>
      </w:r>
      <w:r w:rsidR="00504052">
        <w:t>.</w:t>
      </w:r>
    </w:p>
    <w:p w14:paraId="46EEF187" w14:textId="77777777" w:rsidR="00DE7401" w:rsidRDefault="00DE7401" w:rsidP="00DE7401">
      <w:pPr>
        <w:pStyle w:val="ProductList-Body"/>
      </w:pPr>
    </w:p>
    <w:p w14:paraId="57B49093" w14:textId="77777777" w:rsidR="00DE7401" w:rsidRDefault="00DE7401" w:rsidP="00DE7401">
      <w:pPr>
        <w:pStyle w:val="ProductList-ClauseHeading"/>
      </w:pPr>
      <w:r>
        <w:t>Microsoft Translator Attribution</w:t>
      </w:r>
    </w:p>
    <w:p w14:paraId="451B2AA6" w14:textId="53F6FB29" w:rsidR="00DE7401" w:rsidRDefault="00DE7401" w:rsidP="00DE7401">
      <w:pPr>
        <w:pStyle w:val="ProductList-Body"/>
      </w:pPr>
      <w:r>
        <w:t>When displaying automatic translations performed by Microsoft Translator, Customer will provide reasonably prominent notice that the text has been automatically translated by Microsoft Translator.</w:t>
      </w:r>
    </w:p>
    <w:p w14:paraId="450E4137" w14:textId="4EE8B558" w:rsidR="00F65023" w:rsidRDefault="00F65023" w:rsidP="00DE7401">
      <w:pPr>
        <w:pStyle w:val="ProductList-Body"/>
      </w:pPr>
    </w:p>
    <w:p w14:paraId="1EA474FE" w14:textId="77777777" w:rsidR="00F65023" w:rsidRPr="00541FFF" w:rsidRDefault="00F65023" w:rsidP="00F65023">
      <w:pPr>
        <w:keepNext/>
        <w:tabs>
          <w:tab w:val="left" w:pos="360"/>
          <w:tab w:val="left" w:pos="720"/>
          <w:tab w:val="left" w:pos="1080"/>
        </w:tabs>
        <w:suppressAutoHyphens/>
        <w:autoSpaceDN w:val="0"/>
        <w:spacing w:after="0" w:line="240" w:lineRule="auto"/>
        <w:textAlignment w:val="baseline"/>
        <w:rPr>
          <w:rFonts w:ascii="Calibri" w:eastAsia="Calibri" w:hAnsi="Calibri" w:cs="Arial"/>
          <w:b/>
          <w:color w:val="00188F"/>
          <w:sz w:val="18"/>
          <w:szCs w:val="20"/>
        </w:rPr>
      </w:pPr>
      <w:r w:rsidRPr="00541FFF">
        <w:rPr>
          <w:rFonts w:ascii="Calibri" w:eastAsia="Calibri" w:hAnsi="Calibri" w:cs="Arial"/>
          <w:b/>
          <w:color w:val="00188F"/>
          <w:sz w:val="18"/>
          <w:szCs w:val="20"/>
        </w:rPr>
        <w:lastRenderedPageBreak/>
        <w:t>Cognitive Services in Containers</w:t>
      </w:r>
    </w:p>
    <w:p w14:paraId="07C1A054" w14:textId="356F65A6" w:rsidR="00042061" w:rsidRDefault="00F65023" w:rsidP="00FF379D">
      <w:pPr>
        <w:tabs>
          <w:tab w:val="left" w:pos="158"/>
        </w:tabs>
        <w:suppressAutoHyphens/>
        <w:autoSpaceDN w:val="0"/>
        <w:spacing w:after="0" w:line="240" w:lineRule="auto"/>
        <w:textAlignment w:val="baseline"/>
        <w:rPr>
          <w:rFonts w:ascii="Calibri" w:eastAsia="Calibri" w:hAnsi="Calibri" w:cs="Arial"/>
          <w:sz w:val="18"/>
        </w:rPr>
      </w:pPr>
      <w:r w:rsidRPr="00541FFF">
        <w:rPr>
          <w:rFonts w:ascii="Calibri" w:eastAsia="Calibri" w:hAnsi="Calibri" w:cs="Arial"/>
          <w:sz w:val="18"/>
        </w:rPr>
        <w:t>Cognitive Services features that are available in containers are designed to connect to a billing endpoint. The containers and the billing endpoint are licensed to Customer under this agreement as Online Services</w:t>
      </w:r>
      <w:r w:rsidR="0043368E">
        <w:rPr>
          <w:rFonts w:ascii="Calibri" w:eastAsia="Calibri" w:hAnsi="Calibri" w:cs="Arial"/>
          <w:sz w:val="18"/>
        </w:rPr>
        <w:t>, and</w:t>
      </w:r>
      <w:r w:rsidRPr="00541FFF">
        <w:rPr>
          <w:rFonts w:ascii="Calibri" w:eastAsia="Calibri" w:hAnsi="Calibri" w:cs="Arial"/>
          <w:sz w:val="18"/>
        </w:rPr>
        <w:t xml:space="preserve"> </w:t>
      </w:r>
      <w:r w:rsidR="00487CE3">
        <w:rPr>
          <w:rFonts w:ascii="Calibri" w:eastAsia="Calibri" w:hAnsi="Calibri" w:cs="Arial"/>
          <w:sz w:val="18"/>
        </w:rPr>
        <w:t>the</w:t>
      </w:r>
      <w:r w:rsidR="00487CE3" w:rsidRPr="00541FFF">
        <w:rPr>
          <w:rFonts w:ascii="Calibri" w:eastAsia="Calibri" w:hAnsi="Calibri" w:cs="Arial"/>
          <w:sz w:val="18"/>
        </w:rPr>
        <w:t xml:space="preserve"> </w:t>
      </w:r>
      <w:r w:rsidRPr="00541FFF">
        <w:rPr>
          <w:rFonts w:ascii="Calibri" w:eastAsia="Calibri" w:hAnsi="Calibri" w:cs="Arial"/>
          <w:sz w:val="18"/>
        </w:rPr>
        <w:t xml:space="preserve">containers are also subject to the terms for </w:t>
      </w:r>
      <w:r w:rsidR="00485C13">
        <w:rPr>
          <w:rFonts w:ascii="Calibri" w:eastAsia="Calibri" w:hAnsi="Calibri" w:cs="Arial"/>
          <w:sz w:val="18"/>
        </w:rPr>
        <w:t>U</w:t>
      </w:r>
      <w:r w:rsidRPr="00541FFF">
        <w:rPr>
          <w:rFonts w:ascii="Calibri" w:eastAsia="Calibri" w:hAnsi="Calibri" w:cs="Arial"/>
          <w:sz w:val="18"/>
        </w:rPr>
        <w:t xml:space="preserve">se of </w:t>
      </w:r>
      <w:r w:rsidR="00A83CEE">
        <w:rPr>
          <w:rFonts w:ascii="Calibri" w:eastAsia="Calibri" w:hAnsi="Calibri" w:cs="Arial"/>
          <w:sz w:val="18"/>
        </w:rPr>
        <w:t>Software</w:t>
      </w:r>
      <w:r w:rsidR="00A83CEE" w:rsidRPr="00541FFF">
        <w:rPr>
          <w:rFonts w:ascii="Calibri" w:eastAsia="Calibri" w:hAnsi="Calibri" w:cs="Arial"/>
          <w:sz w:val="18"/>
        </w:rPr>
        <w:t xml:space="preserve"> </w:t>
      </w:r>
      <w:r w:rsidRPr="00541FFF">
        <w:rPr>
          <w:rFonts w:ascii="Calibri" w:eastAsia="Calibri" w:hAnsi="Calibri" w:cs="Arial"/>
          <w:sz w:val="18"/>
        </w:rPr>
        <w:t xml:space="preserve">with </w:t>
      </w:r>
      <w:r w:rsidR="00AB21A8">
        <w:rPr>
          <w:rFonts w:ascii="Calibri" w:eastAsia="Calibri" w:hAnsi="Calibri" w:cs="Arial"/>
          <w:sz w:val="18"/>
        </w:rPr>
        <w:t>the</w:t>
      </w:r>
      <w:r w:rsidR="00AB21A8" w:rsidRPr="00541FFF">
        <w:rPr>
          <w:rFonts w:ascii="Calibri" w:eastAsia="Calibri" w:hAnsi="Calibri" w:cs="Arial"/>
          <w:sz w:val="18"/>
        </w:rPr>
        <w:t xml:space="preserve"> </w:t>
      </w:r>
      <w:r w:rsidRPr="00541FFF">
        <w:rPr>
          <w:rFonts w:ascii="Calibri" w:eastAsia="Calibri" w:hAnsi="Calibri" w:cs="Arial"/>
          <w:sz w:val="18"/>
        </w:rPr>
        <w:t xml:space="preserve">Online Service in this agreement. </w:t>
      </w:r>
      <w:r w:rsidR="006A16C1" w:rsidRPr="00541FFF">
        <w:rPr>
          <w:rFonts w:ascii="Calibri" w:eastAsia="Calibri" w:hAnsi="Calibri" w:cs="Arial"/>
          <w:sz w:val="18"/>
        </w:rPr>
        <w:t>Customer must configure the containers it uses to communicate with the billing endpoint so that the billing endpoint meters all use of those containers. Provided Customer enables such metering and subject to any applicable transaction limits, Customer may install and use any number of containers (1) on Customer's hardware devices that are dedicated to Customer's exclusive use, and (2) in Customer's Microsoft Azure Service accounts.</w:t>
      </w:r>
    </w:p>
    <w:p w14:paraId="1FF174D8" w14:textId="77777777" w:rsidR="00042061" w:rsidRDefault="00042061" w:rsidP="00FF379D">
      <w:pPr>
        <w:tabs>
          <w:tab w:val="left" w:pos="158"/>
        </w:tabs>
        <w:suppressAutoHyphens/>
        <w:autoSpaceDN w:val="0"/>
        <w:spacing w:after="0" w:line="240" w:lineRule="auto"/>
        <w:textAlignment w:val="baseline"/>
        <w:rPr>
          <w:rFonts w:ascii="Calibri" w:eastAsia="Calibri" w:hAnsi="Calibri" w:cs="Arial"/>
          <w:sz w:val="18"/>
        </w:rPr>
      </w:pPr>
    </w:p>
    <w:p w14:paraId="628B53F9" w14:textId="4B0C2B7E" w:rsidR="006505F8" w:rsidRDefault="00F65023" w:rsidP="00FF379D">
      <w:pPr>
        <w:tabs>
          <w:tab w:val="left" w:pos="158"/>
        </w:tabs>
        <w:suppressAutoHyphens/>
        <w:autoSpaceDN w:val="0"/>
        <w:spacing w:after="0" w:line="240" w:lineRule="auto"/>
        <w:textAlignment w:val="baseline"/>
        <w:rPr>
          <w:rFonts w:ascii="Calibri" w:eastAsia="Calibri" w:hAnsi="Calibri" w:cs="Arial"/>
          <w:sz w:val="18"/>
        </w:rPr>
      </w:pPr>
      <w:r w:rsidRPr="00EB1AF1">
        <w:rPr>
          <w:rFonts w:ascii="Calibri" w:eastAsia="Calibri" w:hAnsi="Calibri" w:cs="Arial"/>
          <w:sz w:val="18"/>
        </w:rPr>
        <w:t xml:space="preserve">The containers include material that is confidential and proprietary to </w:t>
      </w:r>
      <w:r w:rsidR="005E4F87">
        <w:rPr>
          <w:rFonts w:ascii="Calibri" w:eastAsia="Calibri" w:hAnsi="Calibri" w:cs="Arial"/>
          <w:sz w:val="18"/>
        </w:rPr>
        <w:t>21Vianet</w:t>
      </w:r>
      <w:r w:rsidRPr="00EB1AF1">
        <w:rPr>
          <w:rFonts w:ascii="Calibri" w:eastAsia="Calibri" w:hAnsi="Calibri" w:cs="Arial"/>
          <w:sz w:val="18"/>
        </w:rPr>
        <w:t xml:space="preserve">. Customer agrees to keep that material confidential and to promptly notify </w:t>
      </w:r>
      <w:r w:rsidR="009A2862">
        <w:rPr>
          <w:rFonts w:ascii="Calibri" w:eastAsia="Calibri" w:hAnsi="Calibri" w:cs="Arial"/>
          <w:sz w:val="18"/>
        </w:rPr>
        <w:t>21Vianet</w:t>
      </w:r>
      <w:r w:rsidRPr="00EB1AF1">
        <w:rPr>
          <w:rFonts w:ascii="Calibri" w:eastAsia="Calibri" w:hAnsi="Calibri" w:cs="Arial"/>
          <w:sz w:val="18"/>
        </w:rPr>
        <w:t xml:space="preserve"> </w:t>
      </w:r>
      <w:r w:rsidR="00E41C43">
        <w:rPr>
          <w:rFonts w:ascii="Calibri" w:eastAsia="Calibri" w:hAnsi="Calibri" w:cs="Arial"/>
          <w:sz w:val="18"/>
        </w:rPr>
        <w:t xml:space="preserve">if Customer becomes aware </w:t>
      </w:r>
      <w:r w:rsidRPr="00EB1AF1">
        <w:rPr>
          <w:rFonts w:ascii="Calibri" w:eastAsia="Calibri" w:hAnsi="Calibri" w:cs="Arial"/>
          <w:sz w:val="18"/>
        </w:rPr>
        <w:t xml:space="preserve">of any possible </w:t>
      </w:r>
      <w:r w:rsidR="001C5381">
        <w:rPr>
          <w:rFonts w:ascii="Calibri" w:eastAsia="Calibri" w:hAnsi="Calibri" w:cs="Arial"/>
          <w:sz w:val="18"/>
        </w:rPr>
        <w:t xml:space="preserve">misappropriation or </w:t>
      </w:r>
      <w:r w:rsidRPr="00EB1AF1">
        <w:rPr>
          <w:rFonts w:ascii="Calibri" w:eastAsia="Calibri" w:hAnsi="Calibri" w:cs="Arial"/>
          <w:sz w:val="18"/>
        </w:rPr>
        <w:t xml:space="preserve">misuse. </w:t>
      </w:r>
    </w:p>
    <w:p w14:paraId="16FF24DF" w14:textId="77777777" w:rsidR="006505F8" w:rsidRDefault="006505F8" w:rsidP="00FF379D">
      <w:pPr>
        <w:tabs>
          <w:tab w:val="left" w:pos="158"/>
        </w:tabs>
        <w:suppressAutoHyphens/>
        <w:autoSpaceDN w:val="0"/>
        <w:spacing w:after="0" w:line="240" w:lineRule="auto"/>
        <w:textAlignment w:val="baseline"/>
        <w:rPr>
          <w:rFonts w:ascii="Calibri" w:eastAsia="Calibri" w:hAnsi="Calibri" w:cs="Arial"/>
          <w:sz w:val="18"/>
        </w:rPr>
      </w:pPr>
    </w:p>
    <w:p w14:paraId="5081CD0E" w14:textId="23A4A452" w:rsidR="00F65023" w:rsidRDefault="00F65023" w:rsidP="00FF379D">
      <w:pPr>
        <w:tabs>
          <w:tab w:val="left" w:pos="158"/>
        </w:tabs>
        <w:suppressAutoHyphens/>
        <w:autoSpaceDN w:val="0"/>
        <w:spacing w:after="0" w:line="240" w:lineRule="auto"/>
        <w:textAlignment w:val="baseline"/>
      </w:pPr>
      <w:r w:rsidRPr="00541FFF">
        <w:rPr>
          <w:rFonts w:ascii="Calibri" w:eastAsia="Calibri" w:hAnsi="Calibri" w:cs="Arial"/>
          <w:sz w:val="18"/>
        </w:rPr>
        <w:t xml:space="preserve">The </w:t>
      </w:r>
      <w:r w:rsidR="00F538B3" w:rsidRPr="00541FFF">
        <w:rPr>
          <w:rFonts w:ascii="Calibri" w:eastAsia="Calibri" w:hAnsi="Calibri" w:cs="Arial"/>
          <w:sz w:val="18"/>
        </w:rPr>
        <w:t xml:space="preserve">Data Protection Terms </w:t>
      </w:r>
      <w:r w:rsidR="00F538B3">
        <w:rPr>
          <w:rFonts w:ascii="Calibri" w:eastAsia="Calibri" w:hAnsi="Calibri" w:cs="Arial"/>
          <w:sz w:val="18"/>
        </w:rPr>
        <w:t xml:space="preserve">does not apply to </w:t>
      </w:r>
      <w:r w:rsidRPr="00541FFF">
        <w:rPr>
          <w:rFonts w:ascii="Calibri" w:eastAsia="Calibri" w:hAnsi="Calibri" w:cs="Arial"/>
          <w:sz w:val="18"/>
        </w:rPr>
        <w:t xml:space="preserve">containers </w:t>
      </w:r>
      <w:r w:rsidR="00FB74C8">
        <w:rPr>
          <w:rFonts w:ascii="Calibri" w:eastAsia="Calibri" w:hAnsi="Calibri" w:cs="Arial"/>
          <w:sz w:val="18"/>
        </w:rPr>
        <w:t>installed on Customer’s dedicated hardware, except to the extent any Personal Data is collected in connection with the billing endpoint,</w:t>
      </w:r>
      <w:r w:rsidRPr="00541FFF">
        <w:rPr>
          <w:rFonts w:ascii="Calibri" w:eastAsia="Calibri" w:hAnsi="Calibri" w:cs="Arial"/>
          <w:sz w:val="18"/>
        </w:rPr>
        <w:t xml:space="preserve"> because the operating environment of </w:t>
      </w:r>
      <w:r w:rsidR="00577164">
        <w:rPr>
          <w:rFonts w:ascii="Calibri" w:eastAsia="Calibri" w:hAnsi="Calibri" w:cs="Arial"/>
          <w:sz w:val="18"/>
        </w:rPr>
        <w:t>those</w:t>
      </w:r>
      <w:r w:rsidR="00577164" w:rsidRPr="00541FFF">
        <w:rPr>
          <w:rFonts w:ascii="Calibri" w:eastAsia="Calibri" w:hAnsi="Calibri" w:cs="Arial"/>
          <w:sz w:val="18"/>
        </w:rPr>
        <w:t xml:space="preserve"> </w:t>
      </w:r>
      <w:r w:rsidRPr="00541FFF">
        <w:rPr>
          <w:rFonts w:ascii="Calibri" w:eastAsia="Calibri" w:hAnsi="Calibri" w:cs="Arial"/>
          <w:sz w:val="18"/>
        </w:rPr>
        <w:t xml:space="preserve">containers is not under </w:t>
      </w:r>
      <w:r w:rsidR="009A2862">
        <w:rPr>
          <w:rFonts w:ascii="Calibri" w:eastAsia="Calibri" w:hAnsi="Calibri" w:cs="Arial"/>
          <w:sz w:val="18"/>
        </w:rPr>
        <w:t>21Vianet</w:t>
      </w:r>
      <w:r w:rsidRPr="00541FFF">
        <w:rPr>
          <w:rFonts w:ascii="Calibri" w:eastAsia="Calibri" w:hAnsi="Calibri" w:cs="Arial"/>
          <w:sz w:val="18"/>
        </w:rPr>
        <w:t xml:space="preserve">’s control. </w:t>
      </w:r>
    </w:p>
    <w:p w14:paraId="3E3FF494" w14:textId="77777777" w:rsidR="00DE7401" w:rsidRDefault="00DE7401" w:rsidP="00DE7401">
      <w:pPr>
        <w:pStyle w:val="ProductList-Body"/>
      </w:pPr>
    </w:p>
    <w:p w14:paraId="3696962D" w14:textId="77777777" w:rsidR="00DE7401" w:rsidRDefault="00DE7401" w:rsidP="00DE7401">
      <w:pPr>
        <w:pStyle w:val="ProductList-ClauseHeading"/>
      </w:pPr>
      <w:r>
        <w:t>Inactive Cognitive Services Configurations and Custom Models</w:t>
      </w:r>
    </w:p>
    <w:p w14:paraId="3F827531" w14:textId="5E3B4E18" w:rsidR="001947F6" w:rsidRPr="00E75EA3" w:rsidRDefault="00DE7401" w:rsidP="00FF379D">
      <w:pPr>
        <w:pStyle w:val="ProductList-Body"/>
      </w:pPr>
      <w:r>
        <w:t xml:space="preserve">For the purposes of data retention and deletion, a Cognitive Services configuration or custom model that has been inactive may at 21Vianet’s discretion be treated as an Online Service for which the Customer’s subscription has expired. A configuration or custom model is inactive if for 90 days (1) no calls are made to it; (2) it has not been modified and does not have a current key assigned to it and; (3) Customer has not signed in to it. </w:t>
      </w:r>
      <w:r w:rsidR="008E426F" w:rsidRPr="00E75EA3">
        <w:tab/>
      </w:r>
      <w:bookmarkEnd w:id="117"/>
      <w:r w:rsidR="001427CC" w:rsidRPr="00E75EA3">
        <w:t xml:space="preserve"> </w:t>
      </w:r>
    </w:p>
    <w:p w14:paraId="42D80128" w14:textId="34D346DA" w:rsidR="008070AF" w:rsidRPr="00E75EA3" w:rsidRDefault="00C109A8" w:rsidP="00D73EC5">
      <w:pPr>
        <w:pStyle w:val="ProductList-OfferingGroupHeading"/>
        <w:spacing w:after="80"/>
        <w:outlineLvl w:val="1"/>
      </w:pPr>
      <w:bookmarkStart w:id="122" w:name="EMS"/>
      <w:bookmarkStart w:id="123" w:name="_Toc487134032"/>
      <w:bookmarkStart w:id="124" w:name="_Toc29979196"/>
      <w:bookmarkStart w:id="125" w:name="_Toc59181889"/>
      <w:r w:rsidRPr="00E75EA3">
        <w:t>Microsoft Azure Plans</w:t>
      </w:r>
      <w:bookmarkEnd w:id="122"/>
      <w:bookmarkEnd w:id="123"/>
      <w:bookmarkEnd w:id="124"/>
      <w:bookmarkEnd w:id="125"/>
    </w:p>
    <w:p w14:paraId="1E0A2C1F" w14:textId="77777777" w:rsidR="00706672" w:rsidRPr="00E75EA3" w:rsidRDefault="00706672" w:rsidP="008070AF">
      <w:pPr>
        <w:pStyle w:val="ProductList-Body"/>
      </w:pPr>
    </w:p>
    <w:p w14:paraId="1D87E99A" w14:textId="0AAC016A" w:rsidR="00122096" w:rsidRPr="00E75EA3" w:rsidRDefault="00122096" w:rsidP="00122096">
      <w:pPr>
        <w:pStyle w:val="ProductList-Offering2Heading"/>
        <w:outlineLvl w:val="2"/>
      </w:pPr>
      <w:bookmarkStart w:id="126" w:name="AzureActiveDirectoryBasic"/>
      <w:bookmarkStart w:id="127" w:name="_Toc487134033"/>
      <w:bookmarkStart w:id="128" w:name="_Toc29979197"/>
      <w:bookmarkStart w:id="129" w:name="_Toc59181890"/>
      <w:r w:rsidRPr="00E75EA3">
        <w:t xml:space="preserve">Azure </w:t>
      </w:r>
      <w:r w:rsidR="00D0302B" w:rsidRPr="00E75EA3">
        <w:t xml:space="preserve">Active </w:t>
      </w:r>
      <w:r w:rsidRPr="00E75EA3">
        <w:t>Directory Basic</w:t>
      </w:r>
      <w:bookmarkEnd w:id="126"/>
      <w:bookmarkEnd w:id="127"/>
      <w:bookmarkEnd w:id="128"/>
      <w:bookmarkEnd w:id="129"/>
    </w:p>
    <w:p w14:paraId="2935DE96" w14:textId="121E5675" w:rsidR="00A836F6" w:rsidRDefault="00122096" w:rsidP="00122096">
      <w:pPr>
        <w:pStyle w:val="ProductList-Body"/>
      </w:pPr>
      <w:r w:rsidRPr="00E75EA3">
        <w:t xml:space="preserve">Customer may, using Single Sign-On, pre-integrate up to 10 SAAS Applications/Custom Applications per </w:t>
      </w:r>
      <w:r w:rsidR="00447E01" w:rsidRPr="00E75EA3">
        <w:t>user SL</w:t>
      </w:r>
      <w:r w:rsidRPr="00E75EA3">
        <w:t xml:space="preserve">. All </w:t>
      </w:r>
      <w:r w:rsidR="003A54FA" w:rsidRPr="00E75EA3">
        <w:t>21Vianet</w:t>
      </w:r>
      <w:r w:rsidRPr="00E75EA3">
        <w:t xml:space="preserve"> as well as third party applications count towards this application limit.</w:t>
      </w:r>
    </w:p>
    <w:p w14:paraId="65A70937" w14:textId="77777777" w:rsidR="00185ED3" w:rsidRDefault="00185ED3" w:rsidP="00122096">
      <w:pPr>
        <w:pStyle w:val="ProductList-Body"/>
      </w:pPr>
    </w:p>
    <w:p w14:paraId="46E1687E" w14:textId="4D110810" w:rsidR="00185ED3" w:rsidRPr="00A8327A" w:rsidRDefault="00185ED3" w:rsidP="00185ED3">
      <w:pPr>
        <w:pStyle w:val="ProductList-Offering2Heading"/>
        <w:outlineLvl w:val="2"/>
      </w:pPr>
      <w:bookmarkStart w:id="130" w:name="AzureActiveDirectoryPermium"/>
      <w:bookmarkStart w:id="131" w:name="_Toc6563824"/>
      <w:bookmarkStart w:id="132" w:name="_Toc13858376"/>
      <w:bookmarkStart w:id="133" w:name="_Toc29979198"/>
      <w:bookmarkStart w:id="134" w:name="_Toc59181891"/>
      <w:r w:rsidRPr="00A8327A">
        <w:t>Azure Active Directory Premium</w:t>
      </w:r>
      <w:bookmarkEnd w:id="130"/>
      <w:bookmarkEnd w:id="131"/>
      <w:bookmarkEnd w:id="132"/>
      <w:bookmarkEnd w:id="133"/>
      <w:bookmarkEnd w:id="134"/>
    </w:p>
    <w:p w14:paraId="50729153" w14:textId="77777777" w:rsidR="00185ED3" w:rsidRDefault="00185ED3" w:rsidP="00185ED3">
      <w:pPr>
        <w:pStyle w:val="ProductList-Body"/>
      </w:pPr>
      <w:r w:rsidRPr="00A8327A">
        <w:t xml:space="preserve">Customer may, using Single Sign-On, pre-integrate SaaS Applications/Custom Applications. Customer may not copy or distribute any data set (or any portion of a data set) included in the </w:t>
      </w:r>
      <w:r>
        <w:t>Microsoft</w:t>
      </w:r>
      <w:r w:rsidRPr="00A8327A">
        <w:t xml:space="preserve"> Identity</w:t>
      </w:r>
      <w:r w:rsidRPr="00917344">
        <w:t xml:space="preserve"> Manager software that is included with a Microsoft Azure Active Directory Premium</w:t>
      </w:r>
      <w:r>
        <w:t xml:space="preserve"> (P1 and P2)</w:t>
      </w:r>
      <w:r w:rsidRPr="00917344">
        <w:t xml:space="preserve"> User SL.</w:t>
      </w:r>
    </w:p>
    <w:p w14:paraId="30E793C2" w14:textId="565451FB" w:rsidR="00016C2F" w:rsidRDefault="00016C2F" w:rsidP="00122096">
      <w:pPr>
        <w:pStyle w:val="ProductList-Body"/>
      </w:pPr>
    </w:p>
    <w:p w14:paraId="35BF6A3E" w14:textId="77777777" w:rsidR="00BA6476" w:rsidRPr="004919C8" w:rsidRDefault="00BA6476" w:rsidP="00BA6476">
      <w:pPr>
        <w:pStyle w:val="ProductList-ClauseHeading"/>
      </w:pPr>
      <w:bookmarkStart w:id="135" w:name="OLE_LINK2"/>
      <w:bookmarkStart w:id="136" w:name="OLE_LINK3"/>
      <w:r w:rsidRPr="004919C8">
        <w:t>External User Allowance</w:t>
      </w:r>
    </w:p>
    <w:bookmarkEnd w:id="135"/>
    <w:bookmarkEnd w:id="136"/>
    <w:p w14:paraId="0B5B9E33" w14:textId="77777777" w:rsidR="00BA6476" w:rsidRPr="004919C8" w:rsidRDefault="00BA6476" w:rsidP="00BA6476">
      <w:pPr>
        <w:pStyle w:val="ProductList-Body"/>
      </w:pPr>
      <w:r w:rsidRPr="004919C8">
        <w:t>For each User SL (or equivalent Subscription License Suite) Customer assigns to a user, Customer may also permit up to five additional External Users to access the corresponding Azure Active Directory service level.</w:t>
      </w:r>
    </w:p>
    <w:p w14:paraId="03141D94" w14:textId="77777777" w:rsidR="00BA6476" w:rsidRDefault="00BA6476" w:rsidP="00122096">
      <w:pPr>
        <w:pStyle w:val="ProductList-Body"/>
      </w:pPr>
    </w:p>
    <w:p w14:paraId="3BACEF6F" w14:textId="7F1666C6" w:rsidR="00E24E2D" w:rsidRPr="00016C2F" w:rsidRDefault="000C09E5" w:rsidP="000C09E5">
      <w:pPr>
        <w:pStyle w:val="ProductList-OfferingGroupHeading"/>
        <w:spacing w:after="80"/>
        <w:outlineLvl w:val="1"/>
      </w:pPr>
      <w:bookmarkStart w:id="137" w:name="Dynamics365"/>
      <w:bookmarkStart w:id="138" w:name="_Toc524436945"/>
      <w:bookmarkStart w:id="139" w:name="_Toc536520064"/>
      <w:bookmarkStart w:id="140" w:name="_Toc29979199"/>
      <w:bookmarkStart w:id="141" w:name="_Toc59181892"/>
      <w:r>
        <w:t>Microsoft Dynamics 365 Services</w:t>
      </w:r>
      <w:bookmarkEnd w:id="137"/>
      <w:bookmarkEnd w:id="138"/>
      <w:bookmarkEnd w:id="139"/>
      <w:bookmarkEnd w:id="140"/>
      <w:bookmarkEnd w:id="141"/>
      <w:r w:rsidR="00E24E2D" w:rsidRPr="00016C2F">
        <w:t xml:space="preserve"> </w:t>
      </w:r>
    </w:p>
    <w:p w14:paraId="7136F133" w14:textId="77777777" w:rsidR="00E24E2D" w:rsidRPr="00016C2F" w:rsidRDefault="00E24E2D" w:rsidP="00E24E2D">
      <w:pPr>
        <w:pStyle w:val="ProductList-ClauseHeading"/>
      </w:pPr>
      <w:r w:rsidRPr="00016C2F">
        <w:t>Notices</w:t>
      </w:r>
    </w:p>
    <w:p w14:paraId="63D0316E" w14:textId="24B2DE5D" w:rsidR="00E24E2D" w:rsidRPr="00016C2F" w:rsidRDefault="00E24E2D" w:rsidP="00E24E2D">
      <w:pPr>
        <w:pStyle w:val="ProductList-Body"/>
      </w:pPr>
      <w:r w:rsidRPr="00DC029C">
        <w:t xml:space="preserve">The Bing Maps Notice in </w:t>
      </w:r>
      <w:hyperlink w:anchor="Attachment1" w:history="1">
        <w:r w:rsidRPr="00DC029C">
          <w:rPr>
            <w:rStyle w:val="Hyperlink"/>
          </w:rPr>
          <w:t>Attachment 1</w:t>
        </w:r>
      </w:hyperlink>
      <w:r w:rsidRPr="00DC029C">
        <w:t xml:space="preserve"> appl</w:t>
      </w:r>
      <w:r w:rsidR="00DC029C" w:rsidRPr="00DC029C">
        <w:t>ies</w:t>
      </w:r>
      <w:r w:rsidRPr="00DC029C">
        <w:t>.</w:t>
      </w:r>
    </w:p>
    <w:p w14:paraId="6EEFD05C" w14:textId="77777777" w:rsidR="00456E72" w:rsidRPr="009B4F06" w:rsidRDefault="00456E72" w:rsidP="00456E72">
      <w:pPr>
        <w:pStyle w:val="ProductList-Body"/>
      </w:pPr>
    </w:p>
    <w:p w14:paraId="01195E46" w14:textId="77777777" w:rsidR="00456E72" w:rsidRPr="009B4F06" w:rsidRDefault="00456E72" w:rsidP="00456E72">
      <w:pPr>
        <w:pStyle w:val="ProductList-Body"/>
      </w:pPr>
      <w:r w:rsidRPr="009B4F06">
        <w:rPr>
          <w:b/>
        </w:rPr>
        <w:t>Service Level Agreement</w:t>
      </w:r>
    </w:p>
    <w:p w14:paraId="454258DB" w14:textId="2A7686EF" w:rsidR="00456E72" w:rsidRPr="009B4F06" w:rsidRDefault="00456E72" w:rsidP="00DD3FB0">
      <w:pPr>
        <w:pStyle w:val="ProductList-Body"/>
      </w:pPr>
      <w:r w:rsidRPr="009B4F06">
        <w:t xml:space="preserve">Refer to </w:t>
      </w:r>
      <w:hyperlink r:id="rId33" w:history="1">
        <w:r w:rsidR="00CF4E3C" w:rsidRPr="009B4F06">
          <w:rPr>
            <w:rStyle w:val="Hyperlink"/>
          </w:rPr>
          <w:t>http://www.21vbluecloud.com/ostpt/</w:t>
        </w:r>
      </w:hyperlink>
      <w:r w:rsidR="00CF4E3C" w:rsidRPr="009B4F06">
        <w:t>.</w:t>
      </w:r>
      <w:r w:rsidR="00DD3FB0" w:rsidRPr="009B4F06">
        <w:t xml:space="preserve">   </w:t>
      </w:r>
    </w:p>
    <w:p w14:paraId="45052533" w14:textId="77777777" w:rsidR="00E24E2D" w:rsidRPr="004C6BF1" w:rsidRDefault="00E24E2D" w:rsidP="00E24E2D">
      <w:pPr>
        <w:pStyle w:val="ProductList-Body"/>
        <w:rPr>
          <w:highlight w:val="green"/>
        </w:rPr>
      </w:pPr>
    </w:p>
    <w:p w14:paraId="56C3FEBD" w14:textId="77777777" w:rsidR="00E24E2D" w:rsidRPr="00531132" w:rsidRDefault="00E24E2D" w:rsidP="00E24E2D">
      <w:pPr>
        <w:pStyle w:val="ProductList-ClauseHeading"/>
      </w:pPr>
      <w:r w:rsidRPr="00531132">
        <w:t>External Users</w:t>
      </w:r>
    </w:p>
    <w:p w14:paraId="38107FB0" w14:textId="1FA20ECF" w:rsidR="00E24E2D" w:rsidRPr="00531132" w:rsidRDefault="00E24E2D" w:rsidP="00E24E2D">
      <w:pPr>
        <w:pStyle w:val="ProductList-Body"/>
        <w:tabs>
          <w:tab w:val="clear" w:pos="158"/>
          <w:tab w:val="left" w:pos="360"/>
        </w:tabs>
      </w:pPr>
      <w:r w:rsidRPr="00531132">
        <w:t xml:space="preserve">External Users of Dynamics 365 Services do not need a SL to access the Online Service. This exemption does not apply to (1) contractors or agents of Customer or its Affiliates, or (2) External Users using Dynamics 365 client software with Dynamics 365 Services other than services or components included in </w:t>
      </w:r>
      <w:r w:rsidR="00AE02A0">
        <w:t>Dy</w:t>
      </w:r>
      <w:r w:rsidR="008777B3">
        <w:t xml:space="preserve">namics 365 </w:t>
      </w:r>
      <w:r w:rsidR="00F92339">
        <w:t>Supply Chain Management</w:t>
      </w:r>
      <w:r w:rsidR="00C220EA">
        <w:t xml:space="preserve"> and</w:t>
      </w:r>
      <w:r w:rsidR="00F92339">
        <w:t xml:space="preserve"> Dynamics 365 Finance</w:t>
      </w:r>
      <w:r w:rsidRPr="00531132">
        <w:t>.</w:t>
      </w:r>
    </w:p>
    <w:p w14:paraId="6BFF5368" w14:textId="77777777" w:rsidR="00E24E2D" w:rsidRPr="00531132" w:rsidRDefault="00E24E2D" w:rsidP="00E24E2D">
      <w:pPr>
        <w:pStyle w:val="ProductList-Body"/>
        <w:tabs>
          <w:tab w:val="clear" w:pos="158"/>
          <w:tab w:val="left" w:pos="360"/>
        </w:tabs>
        <w:rPr>
          <w:color w:val="000000" w:themeColor="text1"/>
          <w:szCs w:val="18"/>
        </w:rPr>
      </w:pPr>
    </w:p>
    <w:p w14:paraId="3D2FC022" w14:textId="77777777" w:rsidR="00E24E2D" w:rsidRPr="00531132" w:rsidRDefault="00E24E2D" w:rsidP="00E24E2D">
      <w:pPr>
        <w:pStyle w:val="ProductList-ClauseHeading"/>
      </w:pPr>
      <w:r w:rsidRPr="00531132">
        <w:t>Administration Portal</w:t>
      </w:r>
    </w:p>
    <w:p w14:paraId="6BEA9BDC" w14:textId="271EF078" w:rsidR="00E24E2D" w:rsidRPr="00531132" w:rsidRDefault="00E24E2D" w:rsidP="00E24E2D">
      <w:pPr>
        <w:pStyle w:val="ProductList-Body"/>
      </w:pPr>
      <w:r w:rsidRPr="00531132">
        <w:t xml:space="preserve">Customers with Dynamics 365 </w:t>
      </w:r>
      <w:r w:rsidR="006F3B32">
        <w:t xml:space="preserve">Supply Chain Management and Dynamics 365 Finance </w:t>
      </w:r>
      <w:r w:rsidRPr="00531132">
        <w:t>may deploy and manage the Online Service through Microsoft Dynamics Lifecycle Services (or its successor), which is subject to separate terms.</w:t>
      </w:r>
    </w:p>
    <w:p w14:paraId="226A3A04" w14:textId="77777777" w:rsidR="00E24E2D" w:rsidRPr="00531132" w:rsidRDefault="00E24E2D" w:rsidP="00E24E2D">
      <w:pPr>
        <w:pStyle w:val="ProductList-Body"/>
      </w:pPr>
    </w:p>
    <w:p w14:paraId="60405EED" w14:textId="77777777" w:rsidR="00E24E2D" w:rsidRPr="00531132" w:rsidRDefault="00E24E2D" w:rsidP="00E24E2D">
      <w:pPr>
        <w:pStyle w:val="ProductList-ClauseHeading"/>
      </w:pPr>
      <w:r w:rsidRPr="00531132">
        <w:t>Mixed deployments of Dynamics 365 services</w:t>
      </w:r>
    </w:p>
    <w:p w14:paraId="2086A223" w14:textId="1C3396B0" w:rsidR="00E24E2D" w:rsidRPr="00531132" w:rsidRDefault="00E24E2D" w:rsidP="00E24E2D">
      <w:pPr>
        <w:pStyle w:val="ProductList-Body"/>
      </w:pPr>
      <w:r w:rsidRPr="00531132">
        <w:t>Customers may mix (</w:t>
      </w:r>
      <w:proofErr w:type="spellStart"/>
      <w:r w:rsidRPr="00531132">
        <w:t>i</w:t>
      </w:r>
      <w:proofErr w:type="spellEnd"/>
      <w:r w:rsidRPr="00531132">
        <w:t xml:space="preserve">) Dynamics 365 Sales Professional and Enterprise licenses </w:t>
      </w:r>
      <w:r w:rsidR="00A8461A" w:rsidRPr="00531132">
        <w:t>or</w:t>
      </w:r>
      <w:r w:rsidRPr="00531132">
        <w:t xml:space="preserve"> (ii) Dynamics 365 Customer Service Professional and Enterprise licenses</w:t>
      </w:r>
      <w:r w:rsidR="004F7A30">
        <w:t>,</w:t>
      </w:r>
      <w:r w:rsidR="004F7A30" w:rsidRPr="004F7A30">
        <w:t xml:space="preserve"> </w:t>
      </w:r>
      <w:r w:rsidR="004F7A30">
        <w:t xml:space="preserve">or (iii) Dynamics 365 Finance or Supply Chain Management </w:t>
      </w:r>
      <w:r w:rsidR="003E3DB9">
        <w:t>licenses</w:t>
      </w:r>
      <w:r w:rsidR="003E3DB9" w:rsidRPr="00531132">
        <w:t xml:space="preserve"> if</w:t>
      </w:r>
      <w:r w:rsidRPr="00531132">
        <w:t>,</w:t>
      </w:r>
    </w:p>
    <w:p w14:paraId="4A85715D" w14:textId="77777777" w:rsidR="00437060" w:rsidRDefault="00E24E2D" w:rsidP="00201184">
      <w:pPr>
        <w:pStyle w:val="ProductList-Body"/>
        <w:numPr>
          <w:ilvl w:val="0"/>
          <w:numId w:val="14"/>
        </w:numPr>
        <w:tabs>
          <w:tab w:val="clear" w:pos="158"/>
          <w:tab w:val="left" w:pos="360"/>
          <w:tab w:val="left" w:pos="720"/>
          <w:tab w:val="left" w:pos="1080"/>
        </w:tabs>
      </w:pPr>
      <w:r w:rsidRPr="00531132">
        <w:lastRenderedPageBreak/>
        <w:t xml:space="preserve">Each Online Service is deployed under a separate instance, </w:t>
      </w:r>
      <w:r w:rsidR="003E3DB9">
        <w:t xml:space="preserve">and </w:t>
      </w:r>
    </w:p>
    <w:p w14:paraId="5E2A3FF0" w14:textId="7C5AEB3A" w:rsidR="00491062" w:rsidRDefault="00865DBD" w:rsidP="00201184">
      <w:pPr>
        <w:pStyle w:val="ProductList-Body"/>
        <w:numPr>
          <w:ilvl w:val="0"/>
          <w:numId w:val="14"/>
        </w:numPr>
        <w:tabs>
          <w:tab w:val="clear" w:pos="158"/>
          <w:tab w:val="left" w:pos="360"/>
          <w:tab w:val="left" w:pos="720"/>
          <w:tab w:val="left" w:pos="1080"/>
        </w:tabs>
      </w:pPr>
      <w:r>
        <w:t>Licensed users only access instances for which they are entitled</w:t>
      </w:r>
      <w:r w:rsidRPr="00531132">
        <w:t>.</w:t>
      </w:r>
      <w:r w:rsidRPr="00531132" w:rsidDel="00865DBD">
        <w:t xml:space="preserve"> </w:t>
      </w:r>
    </w:p>
    <w:p w14:paraId="46FF063B" w14:textId="77777777" w:rsidR="00437060" w:rsidRDefault="00437060" w:rsidP="00437060">
      <w:pPr>
        <w:pStyle w:val="ProductList-Body"/>
        <w:tabs>
          <w:tab w:val="clear" w:pos="158"/>
          <w:tab w:val="left" w:pos="360"/>
          <w:tab w:val="left" w:pos="720"/>
          <w:tab w:val="left" w:pos="1080"/>
        </w:tabs>
        <w:ind w:left="761"/>
      </w:pPr>
    </w:p>
    <w:p w14:paraId="60924F0A" w14:textId="024F1DAC" w:rsidR="00491062" w:rsidRDefault="00491062" w:rsidP="00491062">
      <w:pPr>
        <w:pStyle w:val="ProductList-ClauseHeading"/>
      </w:pPr>
      <w:r w:rsidRPr="00EF1E73">
        <w:t>Dynamics</w:t>
      </w:r>
      <w:r w:rsidR="00457A00">
        <w:t xml:space="preserve"> 365</w:t>
      </w:r>
      <w:r w:rsidRPr="00EF1E73">
        <w:t xml:space="preserve"> </w:t>
      </w:r>
      <w:r>
        <w:t>Supply Chain Management</w:t>
      </w:r>
      <w:r w:rsidR="00BA09CE">
        <w:t xml:space="preserve"> and </w:t>
      </w:r>
      <w:r w:rsidR="00493F99">
        <w:t xml:space="preserve">Dynamics </w:t>
      </w:r>
      <w:r w:rsidR="00457A00">
        <w:t xml:space="preserve">365 </w:t>
      </w:r>
      <w:r>
        <w:t>Finance Source Code</w:t>
      </w:r>
    </w:p>
    <w:p w14:paraId="12C5957D" w14:textId="6FDC2D5D" w:rsidR="00402ABA" w:rsidRPr="00531132" w:rsidRDefault="00491062" w:rsidP="00437060">
      <w:pPr>
        <w:pStyle w:val="ProductList-Body"/>
        <w:tabs>
          <w:tab w:val="clear" w:pos="158"/>
          <w:tab w:val="left" w:pos="360"/>
        </w:tabs>
      </w:pPr>
      <w:r>
        <w:t xml:space="preserve">Customer may modify for its internal use the application source code for </w:t>
      </w:r>
      <w:r w:rsidRPr="00EF1E73">
        <w:t xml:space="preserve">Dynamics </w:t>
      </w:r>
      <w:r>
        <w:t>365 Supply Chain Management</w:t>
      </w:r>
      <w:r w:rsidR="00AE52B4">
        <w:t xml:space="preserve"> and</w:t>
      </w:r>
      <w:r>
        <w:t xml:space="preserve"> Dynamics 365 Finance. </w:t>
      </w:r>
    </w:p>
    <w:p w14:paraId="69836CF1" w14:textId="77777777" w:rsidR="00402ABA" w:rsidRPr="00531132" w:rsidRDefault="00402ABA" w:rsidP="00E24E2D">
      <w:pPr>
        <w:spacing w:after="0" w:line="240" w:lineRule="auto"/>
        <w:rPr>
          <w:rFonts w:ascii="Calibri" w:eastAsia="Times New Roman" w:hAnsi="Calibri" w:cs="Calibri"/>
          <w:bCs/>
          <w:color w:val="000000"/>
          <w:sz w:val="18"/>
          <w:szCs w:val="18"/>
        </w:rPr>
      </w:pPr>
    </w:p>
    <w:p w14:paraId="66F37CE9" w14:textId="77777777" w:rsidR="00E24E2D" w:rsidRPr="00402ABA" w:rsidRDefault="00E24E2D" w:rsidP="00402ABA">
      <w:pPr>
        <w:pStyle w:val="ProductList-ClauseHeading"/>
      </w:pPr>
      <w:r w:rsidRPr="00402ABA">
        <w:t>Prerequisites for Dynamics 365 Team Member SLs</w:t>
      </w:r>
    </w:p>
    <w:p w14:paraId="260BE59E" w14:textId="77777777" w:rsidR="00E24E2D" w:rsidRPr="00531132" w:rsidRDefault="00E24E2D" w:rsidP="00E24E2D">
      <w:pPr>
        <w:spacing w:after="100" w:afterAutospacing="1" w:line="240" w:lineRule="auto"/>
        <w:rPr>
          <w:rFonts w:ascii="Segoe UI" w:eastAsia="Times New Roman" w:hAnsi="Segoe UI" w:cs="Segoe UI"/>
          <w:color w:val="000000"/>
          <w:sz w:val="21"/>
          <w:szCs w:val="21"/>
        </w:rPr>
      </w:pPr>
      <w:r w:rsidRPr="00531132">
        <w:rPr>
          <w:rFonts w:ascii="Calibri" w:eastAsia="Times New Roman" w:hAnsi="Calibri" w:cs="Calibri"/>
          <w:color w:val="000000"/>
          <w:sz w:val="18"/>
          <w:szCs w:val="18"/>
        </w:rPr>
        <w:t xml:space="preserve">Only customers licensed for Dynamics 365 Plan, Dynamics 365 Customer Engagement Plan, Dynamics 365 Unified Operations Plan, Dynamics 365 for Customer Service, Dynamics 365 for Field Service, or Dynamics 365 for Sales may acquire Dynamics 365 Team Members SLs. </w:t>
      </w:r>
    </w:p>
    <w:p w14:paraId="601B6F66" w14:textId="77777777" w:rsidR="00E24E2D" w:rsidRPr="00531132" w:rsidRDefault="00E24E2D" w:rsidP="00E24E2D">
      <w:pPr>
        <w:pStyle w:val="ProductList-ClauseHeading"/>
      </w:pPr>
      <w:r w:rsidRPr="00531132">
        <w:t>Dynamics 365 for Unified Operations - Order Lines Add-On</w:t>
      </w:r>
    </w:p>
    <w:p w14:paraId="178D8734" w14:textId="2E5E85F0" w:rsidR="00E24E2D" w:rsidRPr="00531132" w:rsidRDefault="00E24E2D" w:rsidP="00E24E2D">
      <w:pPr>
        <w:pStyle w:val="ProductList-Body"/>
      </w:pPr>
      <w:r w:rsidRPr="00531132">
        <w:t>Users or devices do not require a SL to: (</w:t>
      </w:r>
      <w:proofErr w:type="spellStart"/>
      <w:r w:rsidRPr="00531132">
        <w:t>i</w:t>
      </w:r>
      <w:proofErr w:type="spellEnd"/>
      <w:r w:rsidRPr="00531132">
        <w:t xml:space="preserve">) execute indirect transactions (not through a client UI) utilizing an OData or DIXF integration; and (ii) update data only in any of the order line operations tables specified in the table below. The number of allowed transactions is limited to the number of order lines licensed. </w:t>
      </w:r>
    </w:p>
    <w:p w14:paraId="2B88A5FE" w14:textId="77777777" w:rsidR="00E24E2D" w:rsidRPr="00531132" w:rsidRDefault="00E24E2D" w:rsidP="00E24E2D">
      <w:pPr>
        <w:pStyle w:val="ProductList-Body"/>
      </w:pPr>
    </w:p>
    <w:tbl>
      <w:tblPr>
        <w:tblStyle w:val="TableGrid"/>
        <w:tblW w:w="0" w:type="auto"/>
        <w:tblLook w:val="04A0" w:firstRow="1" w:lastRow="0" w:firstColumn="1" w:lastColumn="0" w:noHBand="0" w:noVBand="1"/>
      </w:tblPr>
      <w:tblGrid>
        <w:gridCol w:w="3596"/>
        <w:gridCol w:w="3597"/>
        <w:gridCol w:w="3597"/>
      </w:tblGrid>
      <w:tr w:rsidR="00E24E2D" w:rsidRPr="00531132" w14:paraId="28D2A566" w14:textId="77777777" w:rsidTr="00D733B9">
        <w:tc>
          <w:tcPr>
            <w:tcW w:w="3596" w:type="dxa"/>
            <w:shd w:val="clear" w:color="auto" w:fill="5B9BD5" w:themeFill="accent1"/>
          </w:tcPr>
          <w:p w14:paraId="3454BB6B" w14:textId="77777777" w:rsidR="00E24E2D" w:rsidRPr="00402ABA" w:rsidRDefault="00E24E2D" w:rsidP="00D733B9">
            <w:pPr>
              <w:pStyle w:val="ProductList-Body"/>
              <w:rPr>
                <w:b/>
                <w:color w:val="FFFFFF" w:themeColor="background1"/>
              </w:rPr>
            </w:pPr>
            <w:r w:rsidRPr="00402ABA">
              <w:rPr>
                <w:b/>
                <w:color w:val="FFFFFF" w:themeColor="background1"/>
              </w:rPr>
              <w:t xml:space="preserve">Order Lines </w:t>
            </w:r>
          </w:p>
        </w:tc>
        <w:tc>
          <w:tcPr>
            <w:tcW w:w="3597" w:type="dxa"/>
            <w:shd w:val="clear" w:color="auto" w:fill="5B9BD5" w:themeFill="accent1"/>
          </w:tcPr>
          <w:p w14:paraId="31A6CFEA" w14:textId="77777777" w:rsidR="00E24E2D" w:rsidRPr="00402ABA" w:rsidRDefault="00E24E2D" w:rsidP="00D733B9">
            <w:pPr>
              <w:pStyle w:val="ProductList-Body"/>
              <w:rPr>
                <w:b/>
                <w:color w:val="FFFFFF" w:themeColor="background1"/>
              </w:rPr>
            </w:pPr>
            <w:r w:rsidRPr="00402ABA">
              <w:rPr>
                <w:b/>
                <w:color w:val="FFFFFF" w:themeColor="background1"/>
              </w:rPr>
              <w:t>Order Lines Type</w:t>
            </w:r>
          </w:p>
        </w:tc>
        <w:tc>
          <w:tcPr>
            <w:tcW w:w="3597" w:type="dxa"/>
            <w:shd w:val="clear" w:color="auto" w:fill="5B9BD5" w:themeFill="accent1"/>
          </w:tcPr>
          <w:p w14:paraId="678307E4" w14:textId="77777777" w:rsidR="00E24E2D" w:rsidRPr="00402ABA" w:rsidRDefault="00E24E2D" w:rsidP="00D733B9">
            <w:pPr>
              <w:pStyle w:val="ProductList-Body"/>
              <w:rPr>
                <w:b/>
                <w:color w:val="FFFFFF" w:themeColor="background1"/>
              </w:rPr>
            </w:pPr>
            <w:r w:rsidRPr="00402ABA">
              <w:rPr>
                <w:b/>
                <w:color w:val="FFFFFF" w:themeColor="background1"/>
              </w:rPr>
              <w:t>Operations Table</w:t>
            </w:r>
          </w:p>
        </w:tc>
      </w:tr>
      <w:tr w:rsidR="00E24E2D" w:rsidRPr="00531132" w14:paraId="011D5F51" w14:textId="77777777" w:rsidTr="00D733B9">
        <w:tc>
          <w:tcPr>
            <w:tcW w:w="3596" w:type="dxa"/>
          </w:tcPr>
          <w:p w14:paraId="341FFF4A" w14:textId="77777777" w:rsidR="00E24E2D" w:rsidRPr="00531132" w:rsidRDefault="00E24E2D" w:rsidP="00D733B9">
            <w:pPr>
              <w:pStyle w:val="ProductList-Body"/>
            </w:pPr>
            <w:r w:rsidRPr="00531132">
              <w:t>Sales</w:t>
            </w:r>
          </w:p>
        </w:tc>
        <w:tc>
          <w:tcPr>
            <w:tcW w:w="3597" w:type="dxa"/>
          </w:tcPr>
          <w:p w14:paraId="4A918D6D" w14:textId="77777777" w:rsidR="00E24E2D" w:rsidRPr="00531132" w:rsidRDefault="00E24E2D" w:rsidP="00D733B9">
            <w:pPr>
              <w:pStyle w:val="ProductList-Body"/>
            </w:pPr>
            <w:r w:rsidRPr="00531132">
              <w:t>Sales Order Lines</w:t>
            </w:r>
          </w:p>
        </w:tc>
        <w:tc>
          <w:tcPr>
            <w:tcW w:w="3597" w:type="dxa"/>
          </w:tcPr>
          <w:p w14:paraId="4CEB7CBE" w14:textId="77777777" w:rsidR="00E24E2D" w:rsidRPr="00531132" w:rsidRDefault="00E24E2D" w:rsidP="00D733B9">
            <w:pPr>
              <w:pStyle w:val="ProductList-Body"/>
            </w:pPr>
            <w:r w:rsidRPr="00531132">
              <w:t>SALESLINE</w:t>
            </w:r>
          </w:p>
        </w:tc>
      </w:tr>
      <w:tr w:rsidR="00E24E2D" w:rsidRPr="00531132" w14:paraId="0616848E" w14:textId="77777777" w:rsidTr="00D733B9">
        <w:tc>
          <w:tcPr>
            <w:tcW w:w="3596" w:type="dxa"/>
          </w:tcPr>
          <w:p w14:paraId="5EDE552E" w14:textId="77777777" w:rsidR="00E24E2D" w:rsidRPr="00531132" w:rsidRDefault="00E24E2D" w:rsidP="00D733B9">
            <w:pPr>
              <w:pStyle w:val="ProductList-Body"/>
            </w:pPr>
            <w:r w:rsidRPr="00531132">
              <w:t>Invoicing</w:t>
            </w:r>
          </w:p>
        </w:tc>
        <w:tc>
          <w:tcPr>
            <w:tcW w:w="3597" w:type="dxa"/>
          </w:tcPr>
          <w:p w14:paraId="1276ACBE" w14:textId="77777777" w:rsidR="00E24E2D" w:rsidRPr="00531132" w:rsidRDefault="00E24E2D" w:rsidP="00D733B9">
            <w:pPr>
              <w:pStyle w:val="ProductList-Body"/>
            </w:pPr>
            <w:r w:rsidRPr="00531132">
              <w:t>Free Text Invoice</w:t>
            </w:r>
          </w:p>
        </w:tc>
        <w:tc>
          <w:tcPr>
            <w:tcW w:w="3597" w:type="dxa"/>
          </w:tcPr>
          <w:p w14:paraId="6DCDAA98" w14:textId="77777777" w:rsidR="00E24E2D" w:rsidRPr="00531132" w:rsidRDefault="00E24E2D" w:rsidP="00D733B9">
            <w:pPr>
              <w:pStyle w:val="ProductList-Body"/>
            </w:pPr>
            <w:r w:rsidRPr="00531132">
              <w:t>CUSTINVOICELINE</w:t>
            </w:r>
          </w:p>
        </w:tc>
      </w:tr>
      <w:tr w:rsidR="00E24E2D" w:rsidRPr="00531132" w14:paraId="0546E54B" w14:textId="77777777" w:rsidTr="00D733B9">
        <w:tc>
          <w:tcPr>
            <w:tcW w:w="3596" w:type="dxa"/>
          </w:tcPr>
          <w:p w14:paraId="28E7EE77" w14:textId="77777777" w:rsidR="00E24E2D" w:rsidRPr="00531132" w:rsidRDefault="00E24E2D" w:rsidP="00D733B9">
            <w:pPr>
              <w:pStyle w:val="ProductList-Body"/>
            </w:pPr>
            <w:r w:rsidRPr="00531132">
              <w:t>Invoicing</w:t>
            </w:r>
          </w:p>
        </w:tc>
        <w:tc>
          <w:tcPr>
            <w:tcW w:w="3597" w:type="dxa"/>
          </w:tcPr>
          <w:p w14:paraId="64B40B84" w14:textId="77777777" w:rsidR="00E24E2D" w:rsidRPr="00531132" w:rsidRDefault="00E24E2D" w:rsidP="00D733B9">
            <w:pPr>
              <w:pStyle w:val="ProductList-Body"/>
            </w:pPr>
            <w:r w:rsidRPr="00531132">
              <w:t>Vendor Invoice</w:t>
            </w:r>
          </w:p>
        </w:tc>
        <w:tc>
          <w:tcPr>
            <w:tcW w:w="3597" w:type="dxa"/>
          </w:tcPr>
          <w:p w14:paraId="6A2AC14F" w14:textId="77777777" w:rsidR="00E24E2D" w:rsidRPr="00531132" w:rsidRDefault="00E24E2D" w:rsidP="00D733B9">
            <w:pPr>
              <w:pStyle w:val="ProductList-Body"/>
            </w:pPr>
            <w:r w:rsidRPr="00531132">
              <w:t>VENDINVOICEINFOLINE</w:t>
            </w:r>
          </w:p>
        </w:tc>
      </w:tr>
      <w:tr w:rsidR="00E24E2D" w:rsidRPr="00531132" w14:paraId="073F5256" w14:textId="77777777" w:rsidTr="00D733B9">
        <w:tc>
          <w:tcPr>
            <w:tcW w:w="3596" w:type="dxa"/>
          </w:tcPr>
          <w:p w14:paraId="0BD72FD0" w14:textId="77777777" w:rsidR="00E24E2D" w:rsidRPr="00531132" w:rsidRDefault="00E24E2D" w:rsidP="00D733B9">
            <w:pPr>
              <w:pStyle w:val="ProductList-Body"/>
            </w:pPr>
            <w:r w:rsidRPr="00531132">
              <w:t>Purchasing</w:t>
            </w:r>
          </w:p>
        </w:tc>
        <w:tc>
          <w:tcPr>
            <w:tcW w:w="3597" w:type="dxa"/>
          </w:tcPr>
          <w:p w14:paraId="5951EF90" w14:textId="77777777" w:rsidR="00E24E2D" w:rsidRPr="00531132" w:rsidRDefault="00E24E2D" w:rsidP="00D733B9">
            <w:pPr>
              <w:pStyle w:val="ProductList-Body"/>
            </w:pPr>
            <w:r w:rsidRPr="00531132">
              <w:t>Purchase Order</w:t>
            </w:r>
          </w:p>
        </w:tc>
        <w:tc>
          <w:tcPr>
            <w:tcW w:w="3597" w:type="dxa"/>
          </w:tcPr>
          <w:p w14:paraId="37605F93" w14:textId="77777777" w:rsidR="00E24E2D" w:rsidRPr="00531132" w:rsidRDefault="00E24E2D" w:rsidP="00D733B9">
            <w:pPr>
              <w:pStyle w:val="ProductList-Body"/>
            </w:pPr>
            <w:r w:rsidRPr="00531132">
              <w:t>PURCHLINE</w:t>
            </w:r>
          </w:p>
        </w:tc>
      </w:tr>
      <w:tr w:rsidR="00E24E2D" w:rsidRPr="00531132" w14:paraId="53010620" w14:textId="77777777" w:rsidTr="00D733B9">
        <w:tc>
          <w:tcPr>
            <w:tcW w:w="3596" w:type="dxa"/>
          </w:tcPr>
          <w:p w14:paraId="23466F1B" w14:textId="77777777" w:rsidR="00E24E2D" w:rsidRPr="00531132" w:rsidRDefault="00E24E2D" w:rsidP="00D733B9">
            <w:pPr>
              <w:pStyle w:val="ProductList-Body"/>
            </w:pPr>
            <w:r w:rsidRPr="00531132">
              <w:t>Accounting</w:t>
            </w:r>
          </w:p>
        </w:tc>
        <w:tc>
          <w:tcPr>
            <w:tcW w:w="3597" w:type="dxa"/>
          </w:tcPr>
          <w:p w14:paraId="60212BAF" w14:textId="77777777" w:rsidR="00E24E2D" w:rsidRPr="00531132" w:rsidRDefault="00E24E2D" w:rsidP="00D733B9">
            <w:pPr>
              <w:pStyle w:val="ProductList-Body"/>
            </w:pPr>
            <w:r w:rsidRPr="00531132">
              <w:t>General Journal</w:t>
            </w:r>
          </w:p>
        </w:tc>
        <w:tc>
          <w:tcPr>
            <w:tcW w:w="3597" w:type="dxa"/>
          </w:tcPr>
          <w:p w14:paraId="7395C059" w14:textId="77777777" w:rsidR="00E24E2D" w:rsidRPr="00531132" w:rsidRDefault="00E24E2D" w:rsidP="00D733B9">
            <w:pPr>
              <w:pStyle w:val="ProductList-Body"/>
            </w:pPr>
            <w:r w:rsidRPr="00531132">
              <w:t>LEDGERJOURNALTRANS</w:t>
            </w:r>
          </w:p>
        </w:tc>
      </w:tr>
      <w:tr w:rsidR="00E24E2D" w:rsidRPr="002A7BCD" w14:paraId="165095D0" w14:textId="77777777" w:rsidTr="00D733B9">
        <w:tc>
          <w:tcPr>
            <w:tcW w:w="3596" w:type="dxa"/>
          </w:tcPr>
          <w:p w14:paraId="6954D3C3" w14:textId="77777777" w:rsidR="00E24E2D" w:rsidRPr="00531132" w:rsidRDefault="00E24E2D" w:rsidP="00D733B9">
            <w:pPr>
              <w:pStyle w:val="ProductList-Body"/>
            </w:pPr>
            <w:r w:rsidRPr="00531132">
              <w:t>Cost Accounting</w:t>
            </w:r>
          </w:p>
        </w:tc>
        <w:tc>
          <w:tcPr>
            <w:tcW w:w="3597" w:type="dxa"/>
          </w:tcPr>
          <w:p w14:paraId="764CCD62" w14:textId="77777777" w:rsidR="00E24E2D" w:rsidRPr="00531132" w:rsidRDefault="00E24E2D" w:rsidP="00D733B9">
            <w:pPr>
              <w:pStyle w:val="ProductList-Body"/>
            </w:pPr>
            <w:r w:rsidRPr="00531132">
              <w:t>Cost Entries</w:t>
            </w:r>
          </w:p>
        </w:tc>
        <w:tc>
          <w:tcPr>
            <w:tcW w:w="3597" w:type="dxa"/>
          </w:tcPr>
          <w:p w14:paraId="7B7017DE" w14:textId="77777777" w:rsidR="00E24E2D" w:rsidRPr="00531132" w:rsidRDefault="00E24E2D" w:rsidP="00D733B9">
            <w:pPr>
              <w:pStyle w:val="ProductList-Body"/>
            </w:pPr>
            <w:r w:rsidRPr="00531132">
              <w:t>CAMDATACOSTOBJECTCOSTENTRY</w:t>
            </w:r>
          </w:p>
        </w:tc>
      </w:tr>
    </w:tbl>
    <w:p w14:paraId="67E09C8D" w14:textId="77777777" w:rsidR="007F058E" w:rsidRPr="00E75EA3" w:rsidRDefault="007F058E" w:rsidP="00122096">
      <w:pPr>
        <w:pStyle w:val="ProductList-Body"/>
      </w:pPr>
    </w:p>
    <w:p w14:paraId="4E44AC5B" w14:textId="1ED7F862" w:rsidR="003D22CB" w:rsidRPr="00E75EA3" w:rsidRDefault="004E52BA" w:rsidP="00D73EC5">
      <w:pPr>
        <w:pStyle w:val="ProductList-OfferingGroupHeading"/>
        <w:spacing w:after="80"/>
        <w:outlineLvl w:val="1"/>
      </w:pPr>
      <w:bookmarkStart w:id="142" w:name="O365Services"/>
      <w:bookmarkStart w:id="143" w:name="_Toc487134037"/>
      <w:bookmarkStart w:id="144" w:name="_Toc29979200"/>
      <w:bookmarkStart w:id="145" w:name="_Toc59181893"/>
      <w:r w:rsidRPr="00E75EA3">
        <w:t>Office 365 Services</w:t>
      </w:r>
      <w:bookmarkEnd w:id="142"/>
      <w:bookmarkEnd w:id="143"/>
      <w:bookmarkEnd w:id="144"/>
      <w:bookmarkEnd w:id="145"/>
    </w:p>
    <w:p w14:paraId="78B5ADA0" w14:textId="77777777" w:rsidR="009427A1" w:rsidRPr="00E75EA3" w:rsidRDefault="009427A1" w:rsidP="009427A1">
      <w:pPr>
        <w:pStyle w:val="ProductList-Body"/>
        <w:rPr>
          <w:b/>
          <w:color w:val="00188F"/>
        </w:rPr>
      </w:pPr>
      <w:bookmarkStart w:id="146" w:name="CoreFeaturesforOffice365Services"/>
      <w:r w:rsidRPr="00E75EA3">
        <w:rPr>
          <w:b/>
          <w:color w:val="00188F"/>
        </w:rPr>
        <w:t>Core Features for Office 365 Services</w:t>
      </w:r>
    </w:p>
    <w:bookmarkEnd w:id="146"/>
    <w:p w14:paraId="6CD2CC0F" w14:textId="5D432C7D" w:rsidR="009427A1" w:rsidRPr="00E75EA3" w:rsidRDefault="009427A1" w:rsidP="009427A1">
      <w:pPr>
        <w:pStyle w:val="ProductList-Body"/>
      </w:pPr>
      <w:r w:rsidRPr="00E75EA3">
        <w:t xml:space="preserve">During the term of Customer’s subscription, the Office 365 Services will substantially conform to the </w:t>
      </w:r>
      <w:r w:rsidR="00123E7D" w:rsidRPr="00E75EA3">
        <w:t>Core Features description provided (if any) in the Office 365 service-specific sections</w:t>
      </w:r>
      <w:r w:rsidRPr="00E75EA3">
        <w:t xml:space="preserve"> below, subject to Product restrictions or external factors (such as the recipient, message rate, message size and mailbox size limits for e-mail; default or Customer-imposed data retention policies; search limits; storage limits; Customer or end user configurations; and meeting capacity limits). </w:t>
      </w:r>
      <w:r w:rsidR="0040242E" w:rsidRPr="00E75EA3">
        <w:t>21Vianet</w:t>
      </w:r>
      <w:r w:rsidRPr="00E75EA3">
        <w:t xml:space="preserve"> may permanently eliminate a functionality specified below only if it provides Customer a reasonable alternative functionality.</w:t>
      </w:r>
    </w:p>
    <w:p w14:paraId="3ED5EEEB" w14:textId="77777777" w:rsidR="009427A1" w:rsidRPr="00E75EA3" w:rsidRDefault="009427A1" w:rsidP="009427A1">
      <w:pPr>
        <w:pStyle w:val="ProductList-Body"/>
      </w:pPr>
    </w:p>
    <w:p w14:paraId="6313F83C" w14:textId="77777777" w:rsidR="009427A1" w:rsidRPr="00E75EA3" w:rsidRDefault="009427A1" w:rsidP="00F750CE">
      <w:pPr>
        <w:pStyle w:val="ProductList-Body"/>
        <w:tabs>
          <w:tab w:val="clear" w:pos="158"/>
          <w:tab w:val="left" w:pos="360"/>
        </w:tabs>
        <w:ind w:left="180"/>
        <w:rPr>
          <w:b/>
          <w:color w:val="0072C6"/>
        </w:rPr>
      </w:pPr>
      <w:r w:rsidRPr="00E75EA3">
        <w:rPr>
          <w:b/>
          <w:color w:val="0072C6"/>
        </w:rPr>
        <w:t>Administration Portal</w:t>
      </w:r>
    </w:p>
    <w:p w14:paraId="4EC56AA0" w14:textId="7F76231B" w:rsidR="002246F8" w:rsidRDefault="009427A1" w:rsidP="00CF60D7">
      <w:pPr>
        <w:pStyle w:val="ProductList-Body"/>
        <w:tabs>
          <w:tab w:val="clear" w:pos="158"/>
          <w:tab w:val="left" w:pos="360"/>
        </w:tabs>
        <w:ind w:left="180"/>
      </w:pPr>
      <w:r w:rsidRPr="00E75EA3">
        <w:t xml:space="preserve">Customer will be able to add and remove end users and domains, manage licenses, and create groups through the </w:t>
      </w:r>
      <w:r w:rsidR="0040242E" w:rsidRPr="00E75EA3">
        <w:t>21Vianet</w:t>
      </w:r>
      <w:r w:rsidRPr="00E75EA3">
        <w:t xml:space="preserve"> Online Services Portal or its successor site.</w:t>
      </w:r>
    </w:p>
    <w:p w14:paraId="05F8B448" w14:textId="2809C22B" w:rsidR="002246F8" w:rsidRPr="00E75EA3" w:rsidRDefault="002246F8" w:rsidP="004A2A95">
      <w:pPr>
        <w:pStyle w:val="ProductList-Body"/>
        <w:tabs>
          <w:tab w:val="clear" w:pos="158"/>
          <w:tab w:val="left" w:pos="180"/>
        </w:tabs>
        <w:rPr>
          <w:b/>
          <w:color w:val="00188F"/>
        </w:rPr>
      </w:pPr>
    </w:p>
    <w:p w14:paraId="39A2D0C6" w14:textId="1CBC4BA8" w:rsidR="001E589F" w:rsidRPr="00E75EA3" w:rsidRDefault="001E589F" w:rsidP="00555E31">
      <w:pPr>
        <w:pStyle w:val="ProductList-Body"/>
        <w:tabs>
          <w:tab w:val="clear" w:pos="158"/>
          <w:tab w:val="left" w:pos="360"/>
        </w:tabs>
      </w:pPr>
    </w:p>
    <w:p w14:paraId="40EDB465" w14:textId="5452FC2B" w:rsidR="00E93FD0" w:rsidRPr="00E75EA3" w:rsidRDefault="00E93FD0" w:rsidP="00D73EC5">
      <w:pPr>
        <w:pStyle w:val="ProductList-Offering2Heading"/>
        <w:outlineLvl w:val="2"/>
      </w:pPr>
      <w:bookmarkStart w:id="147" w:name="ExchangeOnline"/>
      <w:bookmarkStart w:id="148" w:name="_Toc487134038"/>
      <w:bookmarkStart w:id="149" w:name="_Toc29979201"/>
      <w:bookmarkStart w:id="150" w:name="_Toc59181894"/>
      <w:r w:rsidRPr="00E75EA3">
        <w:t>Exchange Online</w:t>
      </w:r>
      <w:bookmarkEnd w:id="147"/>
      <w:bookmarkEnd w:id="148"/>
      <w:bookmarkEnd w:id="149"/>
      <w:bookmarkEnd w:id="150"/>
    </w:p>
    <w:p w14:paraId="2416AB23" w14:textId="77777777" w:rsidR="00B83F93" w:rsidRDefault="00B83F93" w:rsidP="00C91713">
      <w:pPr>
        <w:pStyle w:val="ProductList-Offering1"/>
        <w:sectPr w:rsidR="00B83F93" w:rsidSect="00A60F2D">
          <w:footerReference w:type="default" r:id="rId34"/>
          <w:footerReference w:type="first" r:id="rId35"/>
          <w:type w:val="continuous"/>
          <w:pgSz w:w="12240" w:h="15840"/>
          <w:pgMar w:top="1440" w:right="720" w:bottom="1440" w:left="720" w:header="720" w:footer="720" w:gutter="0"/>
          <w:cols w:space="720"/>
          <w:titlePg/>
          <w:docGrid w:linePitch="360"/>
        </w:sectPr>
      </w:pPr>
    </w:p>
    <w:p w14:paraId="787610FA" w14:textId="78D52E97" w:rsidR="004E52BA" w:rsidRPr="00E75EA3" w:rsidRDefault="00E275D6" w:rsidP="00EF1E73">
      <w:pPr>
        <w:pStyle w:val="ProductList-Body"/>
        <w:rPr>
          <w:rFonts w:asciiTheme="majorHAnsi" w:hAnsiTheme="majorHAnsi"/>
          <w:sz w:val="16"/>
          <w:szCs w:val="16"/>
        </w:rPr>
      </w:pPr>
      <w:r w:rsidRPr="00E75EA3">
        <w:rPr>
          <w:rFonts w:asciiTheme="majorHAnsi" w:hAnsiTheme="majorHAnsi"/>
          <w:sz w:val="16"/>
          <w:szCs w:val="16"/>
        </w:rPr>
        <w:t xml:space="preserve">Data </w:t>
      </w:r>
      <w:r w:rsidR="004E52BA" w:rsidRPr="00E75EA3">
        <w:rPr>
          <w:rFonts w:asciiTheme="majorHAnsi" w:hAnsiTheme="majorHAnsi"/>
          <w:sz w:val="16"/>
          <w:szCs w:val="16"/>
        </w:rPr>
        <w:t>Loss Prevention</w:t>
      </w:r>
    </w:p>
    <w:p w14:paraId="27CEEB85" w14:textId="77777777"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Exchange Online Archiving for Exchange Online</w:t>
      </w:r>
    </w:p>
    <w:p w14:paraId="482E07E9" w14:textId="5A9D1C06"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Exchange Online Archiving for Exchange Server</w:t>
      </w:r>
    </w:p>
    <w:p w14:paraId="28F25122" w14:textId="7C8BFBEB"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 xml:space="preserve">Exchange Online </w:t>
      </w:r>
      <w:r w:rsidR="00C8762F">
        <w:rPr>
          <w:rFonts w:asciiTheme="majorHAnsi" w:hAnsiTheme="majorHAnsi"/>
          <w:sz w:val="16"/>
          <w:szCs w:val="16"/>
        </w:rPr>
        <w:t>K1</w:t>
      </w:r>
    </w:p>
    <w:p w14:paraId="731F56DF" w14:textId="31BA7F28" w:rsidR="004E52BA" w:rsidRPr="00E75EA3" w:rsidRDefault="004E52BA" w:rsidP="00EF1E73">
      <w:pPr>
        <w:pStyle w:val="ProductList-Body"/>
        <w:rPr>
          <w:rFonts w:asciiTheme="majorHAnsi" w:hAnsiTheme="majorHAnsi"/>
          <w:sz w:val="16"/>
          <w:szCs w:val="16"/>
        </w:rPr>
      </w:pPr>
      <w:r w:rsidRPr="00E75EA3">
        <w:rPr>
          <w:rFonts w:asciiTheme="majorHAnsi" w:hAnsiTheme="majorHAnsi"/>
          <w:sz w:val="16"/>
          <w:szCs w:val="16"/>
        </w:rPr>
        <w:t xml:space="preserve">Exchange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Plan 2)</w:t>
      </w:r>
    </w:p>
    <w:p w14:paraId="46998E9D" w14:textId="77777777" w:rsidR="00C33510" w:rsidRPr="00E75EA3" w:rsidRDefault="00C33510" w:rsidP="00C33510">
      <w:pPr>
        <w:pStyle w:val="ProductList-Body"/>
        <w:pBdr>
          <w:top w:val="single" w:sz="4" w:space="1" w:color="BFBFBF" w:themeColor="background1" w:themeShade="BF"/>
        </w:pBdr>
        <w:rPr>
          <w:b/>
          <w:color w:val="000000" w:themeColor="text1"/>
          <w:sz w:val="8"/>
          <w:szCs w:val="8"/>
        </w:rPr>
      </w:pPr>
    </w:p>
    <w:p w14:paraId="0148DFFB" w14:textId="00C0D2DE" w:rsidR="001A19E0" w:rsidRPr="00E75EA3" w:rsidRDefault="00DC0A1F" w:rsidP="001A19E0">
      <w:pPr>
        <w:pStyle w:val="ProductList-Body"/>
        <w:rPr>
          <w:b/>
          <w:color w:val="00188F"/>
        </w:rPr>
      </w:pPr>
      <w:r w:rsidRPr="00E75EA3">
        <w:rPr>
          <w:b/>
          <w:color w:val="00188F"/>
        </w:rPr>
        <w:t>Core Features for Office 365 Services – Exchange Online</w:t>
      </w:r>
    </w:p>
    <w:p w14:paraId="029F6D7B" w14:textId="2F430DAA" w:rsidR="001A19E0" w:rsidRPr="00E75EA3" w:rsidRDefault="001A19E0" w:rsidP="001A19E0">
      <w:pPr>
        <w:pStyle w:val="ProductList-Body"/>
      </w:pPr>
      <w:r w:rsidRPr="00E75EA3">
        <w:t xml:space="preserve">Exchange Online or its successor service will have the following </w:t>
      </w:r>
      <w:hyperlink w:anchor="CoreFeaturesforOffice365Services" w:history="1">
        <w:r w:rsidR="00DC0A1F" w:rsidRPr="00E75EA3">
          <w:rPr>
            <w:rStyle w:val="Hyperlink"/>
          </w:rPr>
          <w:t>Core Features</w:t>
        </w:r>
      </w:hyperlink>
      <w:r w:rsidR="00DC0A1F" w:rsidRPr="00E75EA3">
        <w:t xml:space="preserve"> </w:t>
      </w:r>
      <w:r w:rsidRPr="00E75EA3">
        <w:t>capabilities:</w:t>
      </w:r>
    </w:p>
    <w:p w14:paraId="1D120F58" w14:textId="77777777" w:rsidR="00017A5A" w:rsidRPr="00E75EA3" w:rsidRDefault="00017A5A" w:rsidP="001A19E0">
      <w:pPr>
        <w:pStyle w:val="ProductList-Body"/>
      </w:pPr>
    </w:p>
    <w:p w14:paraId="1211BEB5" w14:textId="77777777" w:rsidR="001A19E0" w:rsidRPr="00E75EA3" w:rsidRDefault="001A19E0" w:rsidP="001A19E0">
      <w:pPr>
        <w:pStyle w:val="ProductList-Body"/>
        <w:ind w:left="180"/>
        <w:rPr>
          <w:b/>
          <w:color w:val="0072C6"/>
        </w:rPr>
      </w:pPr>
      <w:r w:rsidRPr="00E75EA3">
        <w:rPr>
          <w:b/>
          <w:color w:val="0072C6"/>
        </w:rPr>
        <w:t>Emails</w:t>
      </w:r>
    </w:p>
    <w:p w14:paraId="3937A9A0" w14:textId="53D9CDFE" w:rsidR="001A19E0" w:rsidRPr="00E75EA3" w:rsidRDefault="001A19E0" w:rsidP="001A19E0">
      <w:pPr>
        <w:pStyle w:val="ProductList-Body"/>
        <w:ind w:left="180"/>
      </w:pPr>
      <w:r w:rsidRPr="00E75EA3">
        <w:t>An end user will be able to send email messages, receive email messages that originate from within and outside of Customer’s organization, and access the end user’s mailbox.</w:t>
      </w:r>
    </w:p>
    <w:p w14:paraId="65C07CE3" w14:textId="77777777" w:rsidR="00E01C6C" w:rsidRPr="00E75EA3" w:rsidRDefault="00E01C6C" w:rsidP="001A19E0">
      <w:pPr>
        <w:pStyle w:val="ProductList-Body"/>
        <w:ind w:left="180"/>
      </w:pPr>
    </w:p>
    <w:p w14:paraId="53900BEE" w14:textId="038A6A94" w:rsidR="001A19E0" w:rsidRPr="00E75EA3" w:rsidRDefault="001A19E0" w:rsidP="001A19E0">
      <w:pPr>
        <w:pStyle w:val="ProductList-Body"/>
        <w:ind w:left="180"/>
        <w:rPr>
          <w:b/>
          <w:color w:val="0072C6"/>
        </w:rPr>
      </w:pPr>
      <w:r w:rsidRPr="00E75EA3">
        <w:rPr>
          <w:b/>
          <w:color w:val="0072C6"/>
        </w:rPr>
        <w:t>Mobile and Web Browser Access</w:t>
      </w:r>
    </w:p>
    <w:p w14:paraId="277343D5" w14:textId="1C1D7BA1" w:rsidR="001A19E0" w:rsidRPr="00E75EA3" w:rsidRDefault="001A19E0" w:rsidP="001A19E0">
      <w:pPr>
        <w:pStyle w:val="ProductList-Body"/>
        <w:ind w:left="180"/>
      </w:pPr>
      <w:r w:rsidRPr="00E75EA3">
        <w:t>Through the Microsoft Exchange ActiveSync protocol or a successor protocol or technology, Exchange Online will enable an end user to send and receive emails and update and view calendars from a mobile device that adequately supports such a protocol or technology.</w:t>
      </w:r>
      <w:r w:rsidR="00463CC3" w:rsidRPr="00E75EA3">
        <w:t xml:space="preserve"> </w:t>
      </w:r>
      <w:r w:rsidRPr="00E75EA3">
        <w:t>An end user will be able to send email messages, receive email messages that originate from within and outside of Customer’s organization, and access the end user’s mailbox, all from within a compatible web browser.</w:t>
      </w:r>
    </w:p>
    <w:p w14:paraId="620639C0" w14:textId="77777777" w:rsidR="001A19E0" w:rsidRPr="00E75EA3" w:rsidRDefault="001A19E0" w:rsidP="001A19E0">
      <w:pPr>
        <w:pStyle w:val="ProductList-Body"/>
        <w:ind w:left="180"/>
      </w:pPr>
    </w:p>
    <w:p w14:paraId="05B168D9" w14:textId="77777777" w:rsidR="001A19E0" w:rsidRPr="00E75EA3" w:rsidRDefault="001A19E0" w:rsidP="001A19E0">
      <w:pPr>
        <w:pStyle w:val="ProductList-Body"/>
        <w:ind w:left="180"/>
        <w:rPr>
          <w:b/>
          <w:color w:val="0072C6"/>
        </w:rPr>
      </w:pPr>
      <w:r w:rsidRPr="00E75EA3">
        <w:rPr>
          <w:b/>
          <w:color w:val="0072C6"/>
        </w:rPr>
        <w:lastRenderedPageBreak/>
        <w:t>Retention Policies</w:t>
      </w:r>
    </w:p>
    <w:p w14:paraId="0BFE11A8" w14:textId="021008B4" w:rsidR="001A19E0" w:rsidRPr="00E75EA3" w:rsidRDefault="001A19E0" w:rsidP="001A19E0">
      <w:pPr>
        <w:pStyle w:val="ProductList-Body"/>
        <w:ind w:left="180"/>
      </w:pPr>
      <w:r w:rsidRPr="00E75EA3">
        <w:t>Customer will be able to establish archive and deletion policies for email messages.</w:t>
      </w:r>
    </w:p>
    <w:p w14:paraId="23E25D82" w14:textId="77777777" w:rsidR="001A19E0" w:rsidRPr="00E75EA3" w:rsidRDefault="001A19E0" w:rsidP="001A19E0">
      <w:pPr>
        <w:pStyle w:val="ProductList-Body"/>
        <w:ind w:left="180"/>
        <w:rPr>
          <w:color w:val="4668C5"/>
        </w:rPr>
      </w:pPr>
    </w:p>
    <w:p w14:paraId="42B509D2" w14:textId="77777777" w:rsidR="001A19E0" w:rsidRPr="00E75EA3" w:rsidRDefault="001A19E0" w:rsidP="003A5243">
      <w:pPr>
        <w:pStyle w:val="ProductList-Body"/>
        <w:keepNext/>
        <w:ind w:left="187"/>
        <w:rPr>
          <w:b/>
          <w:color w:val="4668C5"/>
        </w:rPr>
      </w:pPr>
      <w:r w:rsidRPr="00E75EA3">
        <w:rPr>
          <w:b/>
          <w:color w:val="0072C6"/>
        </w:rPr>
        <w:t>Deleted Item and Mailbox Recovery</w:t>
      </w:r>
    </w:p>
    <w:p w14:paraId="2CF81441" w14:textId="214C53FE" w:rsidR="001A19E0" w:rsidRPr="00E75EA3" w:rsidRDefault="001A19E0" w:rsidP="001A19E0">
      <w:pPr>
        <w:pStyle w:val="ProductList-Body"/>
        <w:ind w:left="180"/>
      </w:pPr>
      <w:r w:rsidRPr="00E75EA3">
        <w:t>Customer will be able to recover the contents of a deleted mailbox and an end user will be able to recover an item that has been deleted from one of the end user’s email folders.</w:t>
      </w:r>
    </w:p>
    <w:p w14:paraId="3E2A0723" w14:textId="77777777" w:rsidR="001A19E0" w:rsidRPr="00E75EA3" w:rsidRDefault="001A19E0" w:rsidP="001A19E0">
      <w:pPr>
        <w:pStyle w:val="ProductList-Body"/>
        <w:ind w:left="180"/>
      </w:pPr>
    </w:p>
    <w:p w14:paraId="4FCE47EA" w14:textId="77777777" w:rsidR="001A19E0" w:rsidRPr="00E75EA3" w:rsidRDefault="001A19E0" w:rsidP="001A19E0">
      <w:pPr>
        <w:pStyle w:val="ProductList-Body"/>
        <w:ind w:left="180"/>
        <w:rPr>
          <w:b/>
          <w:color w:val="4668C5"/>
        </w:rPr>
      </w:pPr>
      <w:r w:rsidRPr="00E75EA3">
        <w:rPr>
          <w:b/>
          <w:color w:val="0072C6"/>
        </w:rPr>
        <w:t>Multi-Mailbox Search</w:t>
      </w:r>
    </w:p>
    <w:p w14:paraId="442DBA42" w14:textId="37A9B852" w:rsidR="001A19E0" w:rsidRPr="00E75EA3" w:rsidRDefault="001A19E0" w:rsidP="001A19E0">
      <w:pPr>
        <w:pStyle w:val="ProductList-Body"/>
        <w:ind w:left="180"/>
      </w:pPr>
      <w:r w:rsidRPr="00E75EA3">
        <w:t>Customer will be able to search for content across multiple mailboxes within its organization.</w:t>
      </w:r>
    </w:p>
    <w:p w14:paraId="6D60AB6B" w14:textId="77777777" w:rsidR="001A19E0" w:rsidRPr="00E75EA3" w:rsidRDefault="001A19E0" w:rsidP="001A19E0">
      <w:pPr>
        <w:pStyle w:val="ProductList-Body"/>
        <w:ind w:left="180"/>
      </w:pPr>
    </w:p>
    <w:p w14:paraId="3467D71C" w14:textId="77777777" w:rsidR="001A19E0" w:rsidRPr="00E75EA3" w:rsidRDefault="001A19E0" w:rsidP="001A19E0">
      <w:pPr>
        <w:pStyle w:val="ProductList-Body"/>
        <w:ind w:left="180"/>
        <w:rPr>
          <w:b/>
          <w:color w:val="0072C6"/>
        </w:rPr>
      </w:pPr>
      <w:r w:rsidRPr="00E75EA3">
        <w:rPr>
          <w:b/>
          <w:color w:val="0072C6"/>
        </w:rPr>
        <w:t>Calendar</w:t>
      </w:r>
    </w:p>
    <w:p w14:paraId="294F5C1B" w14:textId="0EB42AC3" w:rsidR="001A19E0" w:rsidRPr="00E75EA3" w:rsidRDefault="001A19E0" w:rsidP="001A19E0">
      <w:pPr>
        <w:pStyle w:val="ProductList-Body"/>
        <w:ind w:left="180"/>
      </w:pPr>
      <w:r w:rsidRPr="00E75EA3">
        <w:t>An end user will be able to view a calendar and schedule appointments, meetings, and automatic replies to incoming email messages.</w:t>
      </w:r>
    </w:p>
    <w:p w14:paraId="309D22AE" w14:textId="77777777" w:rsidR="001A19E0" w:rsidRPr="00E75EA3" w:rsidRDefault="001A19E0" w:rsidP="001A19E0">
      <w:pPr>
        <w:pStyle w:val="ProductList-Body"/>
        <w:ind w:left="180"/>
      </w:pPr>
    </w:p>
    <w:p w14:paraId="12646D9A" w14:textId="77777777" w:rsidR="001A19E0" w:rsidRPr="00E75EA3" w:rsidRDefault="001A19E0" w:rsidP="001A19E0">
      <w:pPr>
        <w:pStyle w:val="ProductList-Body"/>
        <w:ind w:left="180"/>
        <w:rPr>
          <w:b/>
          <w:color w:val="0072C6"/>
        </w:rPr>
      </w:pPr>
      <w:r w:rsidRPr="00E75EA3">
        <w:rPr>
          <w:b/>
          <w:color w:val="0072C6"/>
        </w:rPr>
        <w:t>Contacts</w:t>
      </w:r>
    </w:p>
    <w:p w14:paraId="648D4163" w14:textId="31CD581B" w:rsidR="001A19E0" w:rsidRDefault="001A19E0" w:rsidP="001A19E0">
      <w:pPr>
        <w:pStyle w:val="ProductList-Body"/>
        <w:ind w:left="180"/>
      </w:pPr>
      <w:r w:rsidRPr="00E75EA3">
        <w:t>Through an Exchange Online-provided user interface, Customer will be able to create and manage distribution groups and an organization-wide directory of mail-enabled end users, distribution groups, and external contacts.</w:t>
      </w:r>
    </w:p>
    <w:p w14:paraId="0B628019" w14:textId="77777777" w:rsidR="002857AB" w:rsidRPr="00E75EA3" w:rsidRDefault="002857AB" w:rsidP="001A19E0">
      <w:pPr>
        <w:pStyle w:val="ProductList-Body"/>
        <w:ind w:left="180"/>
      </w:pPr>
    </w:p>
    <w:p w14:paraId="2DB9CF43" w14:textId="77777777" w:rsidR="001A19E0" w:rsidRPr="00E75EA3" w:rsidRDefault="001A19E0" w:rsidP="001A19E0">
      <w:pPr>
        <w:pStyle w:val="ProductList-Body"/>
      </w:pPr>
    </w:p>
    <w:p w14:paraId="6B6C75C8" w14:textId="7E2B49EB" w:rsidR="00DC0A1F" w:rsidRPr="00E75EA3" w:rsidRDefault="00DC0A1F" w:rsidP="00DC0A1F">
      <w:pPr>
        <w:pStyle w:val="ProductList-Body"/>
        <w:rPr>
          <w:b/>
          <w:color w:val="00188F"/>
        </w:rPr>
      </w:pPr>
      <w:r w:rsidRPr="00E75EA3">
        <w:rPr>
          <w:b/>
          <w:color w:val="00188F"/>
        </w:rPr>
        <w:t>Core Features for Office 365 Services – Exchange Online Archiving</w:t>
      </w:r>
    </w:p>
    <w:p w14:paraId="3AEF57B1" w14:textId="7760DE19" w:rsidR="00DC0A1F" w:rsidRPr="00E75EA3" w:rsidRDefault="00DC0A1F" w:rsidP="00DC0A1F">
      <w:pPr>
        <w:pStyle w:val="ProductList-Body"/>
      </w:pPr>
      <w:r w:rsidRPr="00E75EA3">
        <w:t xml:space="preserve">Exchange Online Archiving or its successor service will have the following </w:t>
      </w:r>
      <w:hyperlink w:anchor="CoreFeaturesforOffice365Services" w:history="1">
        <w:r w:rsidRPr="00E75EA3">
          <w:rPr>
            <w:rStyle w:val="Hyperlink"/>
          </w:rPr>
          <w:t>Core Features</w:t>
        </w:r>
      </w:hyperlink>
      <w:r w:rsidRPr="00E75EA3">
        <w:t xml:space="preserve"> capabilities:</w:t>
      </w:r>
    </w:p>
    <w:p w14:paraId="2A148731" w14:textId="77777777" w:rsidR="000B0627" w:rsidRPr="00E75EA3" w:rsidRDefault="000B0627" w:rsidP="00DC0A1F">
      <w:pPr>
        <w:pStyle w:val="ProductList-Body"/>
      </w:pPr>
    </w:p>
    <w:p w14:paraId="40C43371" w14:textId="77777777" w:rsidR="00ED50E6" w:rsidRPr="00E75EA3" w:rsidRDefault="001A19E0" w:rsidP="00ED50E6">
      <w:pPr>
        <w:pStyle w:val="ProductList-Body"/>
        <w:ind w:left="180"/>
        <w:rPr>
          <w:b/>
          <w:color w:val="0072C6"/>
        </w:rPr>
      </w:pPr>
      <w:r w:rsidRPr="00E75EA3">
        <w:rPr>
          <w:b/>
          <w:color w:val="0072C6"/>
        </w:rPr>
        <w:t>Storage</w:t>
      </w:r>
    </w:p>
    <w:p w14:paraId="4D3B73EF" w14:textId="41F65D4D" w:rsidR="001A19E0" w:rsidRPr="00E75EA3" w:rsidRDefault="001A19E0" w:rsidP="00ED50E6">
      <w:pPr>
        <w:pStyle w:val="ProductList-Body"/>
        <w:ind w:left="180"/>
      </w:pPr>
      <w:r w:rsidRPr="00E75EA3">
        <w:t>Customer will be able to allow an end user to store email messages.</w:t>
      </w:r>
    </w:p>
    <w:p w14:paraId="20F27813" w14:textId="77777777" w:rsidR="00ED50E6" w:rsidRPr="00E75EA3" w:rsidRDefault="00ED50E6" w:rsidP="00ED50E6">
      <w:pPr>
        <w:pStyle w:val="ProductList-Body"/>
        <w:ind w:left="180"/>
      </w:pPr>
    </w:p>
    <w:p w14:paraId="0586DAE4" w14:textId="77777777" w:rsidR="00ED50E6" w:rsidRPr="00E75EA3" w:rsidRDefault="001A19E0" w:rsidP="00ED50E6">
      <w:pPr>
        <w:pStyle w:val="ProductList-Body"/>
        <w:ind w:left="180"/>
        <w:rPr>
          <w:b/>
          <w:color w:val="0072C6"/>
        </w:rPr>
      </w:pPr>
      <w:r w:rsidRPr="00E75EA3">
        <w:rPr>
          <w:b/>
          <w:color w:val="0072C6"/>
        </w:rPr>
        <w:t>Retention Policies</w:t>
      </w:r>
    </w:p>
    <w:p w14:paraId="7CDB87D7" w14:textId="52BB2945" w:rsidR="00640366" w:rsidRPr="00E75EA3" w:rsidRDefault="001A19E0" w:rsidP="00ED50E6">
      <w:pPr>
        <w:pStyle w:val="ProductList-Body"/>
        <w:ind w:left="180"/>
      </w:pPr>
      <w:r w:rsidRPr="00E75EA3">
        <w:t>Customer will be able to establish archive and deletion policies for email messages distinct from policies that an end user can apply to the end user’s own mailbox.</w:t>
      </w:r>
    </w:p>
    <w:p w14:paraId="10F531F1" w14:textId="77777777" w:rsidR="00ED50E6" w:rsidRPr="00E75EA3" w:rsidRDefault="00ED50E6" w:rsidP="00ED50E6">
      <w:pPr>
        <w:pStyle w:val="ProductList-Body"/>
        <w:ind w:left="180"/>
      </w:pPr>
    </w:p>
    <w:p w14:paraId="53518FF9" w14:textId="77777777" w:rsidR="00ED50E6" w:rsidRPr="005131E6" w:rsidRDefault="001A19E0" w:rsidP="00ED50E6">
      <w:pPr>
        <w:pStyle w:val="ProductList-Body"/>
        <w:ind w:left="180"/>
        <w:rPr>
          <w:b/>
          <w:color w:val="0072C6"/>
        </w:rPr>
      </w:pPr>
      <w:r w:rsidRPr="005131E6">
        <w:rPr>
          <w:b/>
          <w:color w:val="0072C6"/>
        </w:rPr>
        <w:t>Deleted Item and Mailbox Recovery</w:t>
      </w:r>
    </w:p>
    <w:p w14:paraId="0CF73227" w14:textId="265345F3" w:rsidR="001A19E0" w:rsidRPr="00E75EA3" w:rsidRDefault="001A19E0" w:rsidP="00ED50E6">
      <w:pPr>
        <w:pStyle w:val="ProductList-Body"/>
        <w:ind w:left="180"/>
      </w:pPr>
      <w:r w:rsidRPr="005131E6">
        <w:t>Customer, through Office 365 support services, will be able to recover a deleted archive mailbox, and an end user will be able to recover an item that has been deleted from one of the end user’s email folders in the end user’s archive.</w:t>
      </w:r>
    </w:p>
    <w:p w14:paraId="2989B781" w14:textId="77777777" w:rsidR="00ED50E6" w:rsidRPr="00E75EA3" w:rsidRDefault="00ED50E6" w:rsidP="00ED50E6">
      <w:pPr>
        <w:pStyle w:val="ProductList-Body"/>
        <w:ind w:left="180"/>
      </w:pPr>
    </w:p>
    <w:p w14:paraId="32403BAC" w14:textId="77777777" w:rsidR="00ED50E6" w:rsidRPr="00E75EA3" w:rsidRDefault="001A19E0" w:rsidP="00ED50E6">
      <w:pPr>
        <w:pStyle w:val="ProductList-Body"/>
        <w:ind w:left="180"/>
        <w:rPr>
          <w:b/>
          <w:color w:val="0072C6"/>
        </w:rPr>
      </w:pPr>
      <w:r w:rsidRPr="00E75EA3">
        <w:rPr>
          <w:b/>
          <w:color w:val="0072C6"/>
        </w:rPr>
        <w:t>Multi-Mailbox Search</w:t>
      </w:r>
    </w:p>
    <w:p w14:paraId="024BBD24" w14:textId="653E014F" w:rsidR="001A19E0" w:rsidRPr="00E75EA3" w:rsidRDefault="001A19E0" w:rsidP="00ED50E6">
      <w:pPr>
        <w:pStyle w:val="ProductList-Body"/>
        <w:ind w:left="180"/>
      </w:pPr>
      <w:r w:rsidRPr="00E75EA3">
        <w:t>Customer will be able to search for content across multiple mailboxes within its organization.</w:t>
      </w:r>
    </w:p>
    <w:p w14:paraId="2351983F" w14:textId="77777777" w:rsidR="00ED50E6" w:rsidRPr="00E75EA3" w:rsidRDefault="00ED50E6" w:rsidP="00ED50E6">
      <w:pPr>
        <w:pStyle w:val="ProductList-Body"/>
        <w:ind w:left="180"/>
      </w:pPr>
    </w:p>
    <w:p w14:paraId="448BE475" w14:textId="77777777" w:rsidR="00ED50E6" w:rsidRPr="00E75EA3" w:rsidRDefault="001A19E0" w:rsidP="00ED50E6">
      <w:pPr>
        <w:pStyle w:val="ProductList-Body"/>
        <w:ind w:left="180"/>
        <w:rPr>
          <w:b/>
          <w:color w:val="0072C6"/>
        </w:rPr>
      </w:pPr>
      <w:r w:rsidRPr="00E75EA3">
        <w:rPr>
          <w:b/>
          <w:color w:val="0072C6"/>
        </w:rPr>
        <w:t>Legal Hold</w:t>
      </w:r>
    </w:p>
    <w:p w14:paraId="2EA3BFAF" w14:textId="45C83957" w:rsidR="001A19E0" w:rsidRPr="00E75EA3" w:rsidRDefault="001A19E0" w:rsidP="00ED50E6">
      <w:pPr>
        <w:pStyle w:val="ProductList-Body"/>
        <w:ind w:left="180"/>
      </w:pPr>
      <w:r w:rsidRPr="00E75EA3">
        <w:t>Customer will be able to place a “legal hold” on an end user’s primary mailbox and archive mailbox to preserve the content of those mailboxes.</w:t>
      </w:r>
    </w:p>
    <w:p w14:paraId="26A98DD1" w14:textId="77777777" w:rsidR="006523C8" w:rsidRPr="00E75EA3" w:rsidRDefault="006523C8" w:rsidP="006523C8">
      <w:pPr>
        <w:pStyle w:val="ProductList-Body"/>
      </w:pPr>
    </w:p>
    <w:p w14:paraId="4ACEA0A4" w14:textId="60DB9570" w:rsidR="006523C8" w:rsidRPr="00E75EA3" w:rsidRDefault="006523C8" w:rsidP="006523C8">
      <w:pPr>
        <w:pStyle w:val="ProductList-Body"/>
        <w:ind w:left="180"/>
        <w:rPr>
          <w:b/>
          <w:color w:val="0072C6"/>
        </w:rPr>
      </w:pPr>
      <w:r w:rsidRPr="00E75EA3">
        <w:rPr>
          <w:b/>
          <w:color w:val="0072C6"/>
        </w:rPr>
        <w:t>Archiving</w:t>
      </w:r>
    </w:p>
    <w:p w14:paraId="73F5962E" w14:textId="77777777" w:rsidR="006523C8" w:rsidRPr="00E75EA3" w:rsidRDefault="006523C8" w:rsidP="006523C8">
      <w:pPr>
        <w:pStyle w:val="ProductList-Body"/>
        <w:ind w:left="180"/>
      </w:pPr>
      <w:r w:rsidRPr="00E75EA3">
        <w:t>Archiving may be used for messaging storage only with Exchange Online Plans 1 and 2.</w:t>
      </w:r>
    </w:p>
    <w:p w14:paraId="2F8F646A" w14:textId="77777777" w:rsidR="006523C8" w:rsidRPr="00E75EA3" w:rsidRDefault="006523C8" w:rsidP="006523C8">
      <w:pPr>
        <w:pStyle w:val="ProductList-Body"/>
        <w:ind w:left="180"/>
      </w:pPr>
    </w:p>
    <w:p w14:paraId="2B0BFA2B" w14:textId="6300D19C" w:rsidR="006523C8" w:rsidRPr="00E75EA3" w:rsidRDefault="006523C8" w:rsidP="006523C8">
      <w:pPr>
        <w:pStyle w:val="ProductList-Body"/>
        <w:ind w:left="180"/>
        <w:rPr>
          <w:b/>
          <w:color w:val="0072C6"/>
        </w:rPr>
      </w:pPr>
      <w:r w:rsidRPr="00E75EA3">
        <w:rPr>
          <w:b/>
          <w:color w:val="0072C6"/>
        </w:rPr>
        <w:t>Archiving for Exchange Server</w:t>
      </w:r>
    </w:p>
    <w:p w14:paraId="521786CE" w14:textId="4C11B535" w:rsidR="000B15E6" w:rsidRDefault="006523C8" w:rsidP="005131E6">
      <w:pPr>
        <w:pStyle w:val="ProductList-Body"/>
        <w:ind w:left="180"/>
      </w:pPr>
      <w:r w:rsidRPr="00E75EA3">
        <w:t>Users licensed for Exchange Server 2013 Standard Client Access License may access the Exchange Server 2013 Enterprise Client Access License features necessary to support use of Exchange Online Archiving for Exchange Server.</w:t>
      </w:r>
    </w:p>
    <w:p w14:paraId="5E619AB4" w14:textId="6178CD2C" w:rsidR="00EC6DC6" w:rsidRDefault="00EC6DC6" w:rsidP="005131E6">
      <w:pPr>
        <w:pStyle w:val="ProductList-Body"/>
        <w:ind w:left="180"/>
      </w:pPr>
    </w:p>
    <w:p w14:paraId="7E70CF9B" w14:textId="77777777" w:rsidR="00EC6DC6" w:rsidRPr="004919C8" w:rsidRDefault="00EC6DC6" w:rsidP="00EC6DC6">
      <w:pPr>
        <w:pStyle w:val="ProductList-ClauseHeading"/>
        <w:rPr>
          <w:b w:val="0"/>
        </w:rPr>
      </w:pPr>
      <w:r w:rsidRPr="004919C8">
        <w:t>Smartphone and Tablet Devices</w:t>
      </w:r>
    </w:p>
    <w:p w14:paraId="48D96352" w14:textId="79F0F71A" w:rsidR="00EC6DC6" w:rsidRPr="00E75EA3" w:rsidRDefault="00EC6DC6" w:rsidP="00EC6DC6">
      <w:pPr>
        <w:pStyle w:val="ProductList-Body"/>
      </w:pPr>
      <w:r w:rsidRPr="004919C8">
        <w:t xml:space="preserve">Each user to whom Customer assigns an Exchange Online User SL may </w:t>
      </w:r>
      <w:r w:rsidR="0027339C">
        <w:t>(</w:t>
      </w:r>
      <w:proofErr w:type="spellStart"/>
      <w:r w:rsidR="0027339C">
        <w:t>i</w:t>
      </w:r>
      <w:proofErr w:type="spellEnd"/>
      <w:r w:rsidR="0027339C">
        <w:t>) use Microsoft Outlook for mobile devices for commercial purposes and (ii) sign in to</w:t>
      </w:r>
      <w:r w:rsidR="0027339C" w:rsidRPr="004919C8">
        <w:t xml:space="preserve"> </w:t>
      </w:r>
      <w:r w:rsidRPr="004919C8">
        <w:t xml:space="preserve"> Microsoft Outlook</w:t>
      </w:r>
      <w:r w:rsidR="00C237DE">
        <w:t xml:space="preserve"> with their org ID </w:t>
      </w:r>
      <w:r w:rsidRPr="004919C8">
        <w:t xml:space="preserve"> on up to five smartphones and five tablets.</w:t>
      </w:r>
      <w:r>
        <w:t xml:space="preserve"> </w:t>
      </w:r>
    </w:p>
    <w:p w14:paraId="7263EC65" w14:textId="77777777" w:rsidR="00EC6DC6" w:rsidRPr="00E75EA3" w:rsidRDefault="00EC6DC6" w:rsidP="005131E6">
      <w:pPr>
        <w:pStyle w:val="ProductList-Body"/>
        <w:ind w:left="180"/>
      </w:pPr>
    </w:p>
    <w:p w14:paraId="785BA81D" w14:textId="77777777" w:rsidR="006523C8" w:rsidRPr="00E75EA3" w:rsidRDefault="006523C8" w:rsidP="006523C8">
      <w:pPr>
        <w:pStyle w:val="ProductList-Body"/>
        <w:ind w:left="180"/>
      </w:pPr>
    </w:p>
    <w:p w14:paraId="6F4D5951" w14:textId="77777777" w:rsidR="006523C8" w:rsidRPr="00E75EA3" w:rsidRDefault="006523C8" w:rsidP="00C91713">
      <w:pPr>
        <w:pStyle w:val="ProductList-ClauseHeading"/>
        <w:rPr>
          <w:b w:val="0"/>
        </w:rPr>
      </w:pPr>
      <w:r w:rsidRPr="00E75EA3">
        <w:t>Exchange Online Plan 2 from Exchange Hosted Archive Migration</w:t>
      </w:r>
    </w:p>
    <w:p w14:paraId="05687124" w14:textId="4E4D1508" w:rsidR="006523C8" w:rsidRPr="00E75EA3" w:rsidRDefault="006523C8" w:rsidP="006523C8">
      <w:pPr>
        <w:pStyle w:val="ProductList-Body"/>
        <w:tabs>
          <w:tab w:val="clear" w:pos="158"/>
          <w:tab w:val="left" w:pos="270"/>
        </w:tabs>
      </w:pPr>
      <w:r w:rsidRPr="00E75EA3">
        <w:t xml:space="preserve">Exchange Online Plan 2 is a successor Online Service to Exchange Hosted Archive. If Customer renews from Exchange Hosted Archive into Exchange Online Plan 2 and has not yet migrated to Exchange Online Plan 2, Customer’s licensed users may continue to use the Exchange Hosted Archive service subject to the terms of the March 2011 Product Use Rights until the earlier of Customer’s migration to Exchange Online Plan 2 or the expiration of Customer’s Exchange Online Plan 2 </w:t>
      </w:r>
      <w:r w:rsidR="00447E01" w:rsidRPr="00E75EA3">
        <w:t>User SL</w:t>
      </w:r>
      <w:r w:rsidRPr="00E75EA3">
        <w:t>s.</w:t>
      </w:r>
      <w:r w:rsidR="004F788C" w:rsidRPr="00E75EA3">
        <w:t xml:space="preserve"> The Product Use Rights is located </w:t>
      </w:r>
      <w:r w:rsidR="00E41A2F" w:rsidRPr="00E75EA3">
        <w:t>http://www.21vbluecloud.com/ostpt</w:t>
      </w:r>
    </w:p>
    <w:p w14:paraId="3945EE2A" w14:textId="72F919EA" w:rsidR="006523C8" w:rsidRPr="00E75EA3" w:rsidRDefault="006523C8" w:rsidP="006523C8">
      <w:pPr>
        <w:pStyle w:val="ProductList-Body"/>
      </w:pPr>
    </w:p>
    <w:p w14:paraId="542F144C" w14:textId="06BA2C5E" w:rsidR="009427A1" w:rsidRPr="001B7702" w:rsidRDefault="00B90B4F" w:rsidP="009427A1">
      <w:pPr>
        <w:pStyle w:val="ProductList-Body"/>
        <w:tabs>
          <w:tab w:val="clear" w:pos="158"/>
          <w:tab w:val="left" w:pos="180"/>
        </w:tabs>
        <w:rPr>
          <w:b/>
          <w:color w:val="00188F"/>
        </w:rPr>
      </w:pPr>
      <w:r w:rsidRPr="004919C8">
        <w:rPr>
          <w:b/>
          <w:color w:val="00188F"/>
        </w:rPr>
        <w:t xml:space="preserve">Office 365 </w:t>
      </w:r>
      <w:r w:rsidR="009427A1" w:rsidRPr="001B7702">
        <w:rPr>
          <w:b/>
          <w:color w:val="00188F"/>
        </w:rPr>
        <w:t>Data Loss Prevention Device License</w:t>
      </w:r>
    </w:p>
    <w:p w14:paraId="3D7C39FE" w14:textId="55E46551" w:rsidR="005E05F1" w:rsidRPr="00E75EA3" w:rsidRDefault="009427A1" w:rsidP="00741ED8">
      <w:pPr>
        <w:pStyle w:val="ProductList-Body"/>
      </w:pPr>
      <w:r w:rsidRPr="00981C57">
        <w:t xml:space="preserve">If Customer is licensed for </w:t>
      </w:r>
      <w:r w:rsidR="001B7702" w:rsidRPr="004919C8">
        <w:t xml:space="preserve">Office 365 </w:t>
      </w:r>
      <w:r w:rsidRPr="001B7702">
        <w:t>Data</w:t>
      </w:r>
      <w:r w:rsidRPr="00E75EA3">
        <w:t xml:space="preserve"> Loss Prevention by Device, all users of the Licensed Device are licensed for the Online Service.</w:t>
      </w:r>
      <w:bookmarkStart w:id="151" w:name="_Hlk486589626"/>
    </w:p>
    <w:bookmarkEnd w:id="151"/>
    <w:p w14:paraId="7DEFA9FA" w14:textId="49C03317" w:rsidR="00D30486" w:rsidRPr="00E75EA3" w:rsidRDefault="00D30486" w:rsidP="00227E95">
      <w:pPr>
        <w:pStyle w:val="ProductList-Body"/>
        <w:tabs>
          <w:tab w:val="clear" w:pos="158"/>
          <w:tab w:val="left" w:pos="180"/>
        </w:tabs>
      </w:pPr>
    </w:p>
    <w:p w14:paraId="20A20856" w14:textId="35EB6C3E" w:rsidR="00CC1325" w:rsidRPr="00E75EA3" w:rsidRDefault="00CC1325" w:rsidP="00072DBA">
      <w:pPr>
        <w:pStyle w:val="ProductList-Body"/>
        <w:rPr>
          <w:b/>
        </w:rPr>
      </w:pPr>
      <w:r w:rsidRPr="00E75EA3">
        <w:rPr>
          <w:b/>
          <w:color w:val="00188F"/>
        </w:rPr>
        <w:t>Service Level Agreement</w:t>
      </w:r>
    </w:p>
    <w:p w14:paraId="2525CB0D" w14:textId="7F8D59B7" w:rsidR="00CC1325" w:rsidRDefault="00CC1325" w:rsidP="009427A1">
      <w:pPr>
        <w:pStyle w:val="ProductList-Body"/>
        <w:tabs>
          <w:tab w:val="clear" w:pos="158"/>
          <w:tab w:val="left" w:pos="180"/>
        </w:tabs>
      </w:pPr>
      <w:r w:rsidRPr="00E75EA3">
        <w:t xml:space="preserve">There is no SLA for </w:t>
      </w:r>
      <w:r w:rsidR="00C90AC2" w:rsidRPr="00E75EA3">
        <w:t xml:space="preserve">Office 365 </w:t>
      </w:r>
      <w:r w:rsidRPr="00E75EA3">
        <w:t>Advanced Threat Protection</w:t>
      </w:r>
      <w:r w:rsidR="00C35416" w:rsidRPr="00E75EA3">
        <w:t xml:space="preserve"> </w:t>
      </w:r>
      <w:r w:rsidR="00830DCD" w:rsidRPr="00E75EA3">
        <w:t>or</w:t>
      </w:r>
      <w:r w:rsidR="00C35416" w:rsidRPr="00E75EA3">
        <w:t xml:space="preserve"> Office 365 Threat Intelligence</w:t>
      </w:r>
      <w:r w:rsidRPr="00E75EA3">
        <w:t>.</w:t>
      </w:r>
    </w:p>
    <w:p w14:paraId="15A0ED14" w14:textId="77777777" w:rsidR="00545D98" w:rsidRPr="00E75EA3" w:rsidRDefault="00545D98" w:rsidP="009427A1">
      <w:pPr>
        <w:pStyle w:val="ProductList-Body"/>
        <w:tabs>
          <w:tab w:val="clear" w:pos="158"/>
          <w:tab w:val="left" w:pos="180"/>
        </w:tabs>
      </w:pPr>
    </w:p>
    <w:p w14:paraId="145B06D2" w14:textId="724954BC" w:rsidR="00862C50" w:rsidRPr="00E75EA3" w:rsidRDefault="007A65DE" w:rsidP="00D73EC5">
      <w:pPr>
        <w:pStyle w:val="ProductList-Offering2Heading"/>
        <w:outlineLvl w:val="2"/>
      </w:pPr>
      <w:bookmarkStart w:id="152" w:name="O365Applications"/>
      <w:bookmarkStart w:id="153" w:name="_Toc487134039"/>
      <w:bookmarkStart w:id="154" w:name="_Toc29979202"/>
      <w:bookmarkStart w:id="155" w:name="_Toc59181895"/>
      <w:r w:rsidRPr="00AE788E">
        <w:t xml:space="preserve">Microsoft </w:t>
      </w:r>
      <w:r w:rsidR="00862C50" w:rsidRPr="00AE788E">
        <w:t>365 Applications</w:t>
      </w:r>
      <w:bookmarkEnd w:id="152"/>
      <w:bookmarkEnd w:id="153"/>
      <w:bookmarkEnd w:id="154"/>
      <w:bookmarkEnd w:id="155"/>
    </w:p>
    <w:p w14:paraId="31698875" w14:textId="7B40BD66" w:rsidR="00414009" w:rsidRPr="00E75EA3" w:rsidRDefault="006B0DF8" w:rsidP="00862C50">
      <w:pPr>
        <w:pStyle w:val="ProductList-Body"/>
        <w:rPr>
          <w:rFonts w:asciiTheme="majorHAnsi" w:hAnsiTheme="majorHAnsi"/>
          <w:sz w:val="16"/>
          <w:szCs w:val="16"/>
        </w:rPr>
      </w:pPr>
      <w:r>
        <w:rPr>
          <w:rFonts w:asciiTheme="majorHAnsi" w:hAnsiTheme="majorHAnsi"/>
          <w:sz w:val="16"/>
          <w:szCs w:val="16"/>
        </w:rPr>
        <w:t xml:space="preserve">Microsoft 365 Apps for </w:t>
      </w:r>
      <w:r w:rsidR="00414009" w:rsidRPr="00E75EA3">
        <w:rPr>
          <w:rFonts w:asciiTheme="majorHAnsi" w:hAnsiTheme="majorHAnsi"/>
          <w:sz w:val="16"/>
          <w:szCs w:val="16"/>
        </w:rPr>
        <w:t>Business</w:t>
      </w:r>
    </w:p>
    <w:p w14:paraId="2C3193EA" w14:textId="3A6E4CDC" w:rsidR="001E7233" w:rsidRDefault="00507EDE" w:rsidP="00862C50">
      <w:pPr>
        <w:pStyle w:val="ProductList-Body"/>
        <w:rPr>
          <w:rFonts w:asciiTheme="majorHAnsi" w:hAnsiTheme="majorHAnsi"/>
          <w:sz w:val="16"/>
          <w:szCs w:val="16"/>
        </w:rPr>
      </w:pPr>
      <w:r w:rsidRPr="00507EDE">
        <w:rPr>
          <w:rFonts w:asciiTheme="majorHAnsi" w:hAnsiTheme="majorHAnsi"/>
          <w:sz w:val="16"/>
          <w:szCs w:val="16"/>
        </w:rPr>
        <w:t xml:space="preserve">Microsoft 365 Apps for </w:t>
      </w:r>
      <w:r w:rsidR="00B0209B">
        <w:rPr>
          <w:rFonts w:asciiTheme="majorHAnsi" w:hAnsiTheme="majorHAnsi"/>
          <w:sz w:val="16"/>
          <w:szCs w:val="16"/>
        </w:rPr>
        <w:t>E</w:t>
      </w:r>
      <w:r w:rsidRPr="00507EDE">
        <w:rPr>
          <w:rFonts w:asciiTheme="majorHAnsi" w:hAnsiTheme="majorHAnsi"/>
          <w:sz w:val="16"/>
          <w:szCs w:val="16"/>
        </w:rPr>
        <w:t>nterprise</w:t>
      </w:r>
    </w:p>
    <w:p w14:paraId="6EAB729C" w14:textId="4F668CBA" w:rsidR="00862C50" w:rsidRPr="00E75EA3" w:rsidRDefault="00507EDE" w:rsidP="00862C50">
      <w:pPr>
        <w:pStyle w:val="ProductList-Body"/>
        <w:rPr>
          <w:rFonts w:asciiTheme="majorHAnsi" w:hAnsiTheme="majorHAnsi"/>
          <w:sz w:val="16"/>
          <w:szCs w:val="16"/>
        </w:rPr>
      </w:pPr>
      <w:r w:rsidRPr="00507EDE" w:rsidDel="00507EDE">
        <w:rPr>
          <w:rFonts w:asciiTheme="majorHAnsi" w:hAnsiTheme="majorHAnsi"/>
          <w:sz w:val="16"/>
          <w:szCs w:val="16"/>
        </w:rPr>
        <w:t xml:space="preserve"> </w:t>
      </w:r>
      <w:r w:rsidR="00862C50" w:rsidRPr="00E75EA3">
        <w:rPr>
          <w:rFonts w:asciiTheme="majorHAnsi" w:hAnsiTheme="majorHAnsi"/>
          <w:sz w:val="16"/>
          <w:szCs w:val="16"/>
        </w:rPr>
        <w:t xml:space="preserve">Visio </w:t>
      </w:r>
      <w:r w:rsidR="001C5E23" w:rsidRPr="00E75EA3">
        <w:rPr>
          <w:rFonts w:asciiTheme="majorHAnsi" w:hAnsiTheme="majorHAnsi"/>
          <w:sz w:val="16"/>
          <w:szCs w:val="16"/>
        </w:rPr>
        <w:t>Online</w:t>
      </w:r>
      <w:r w:rsidR="009D1E1E" w:rsidRPr="00E75EA3">
        <w:rPr>
          <w:rFonts w:asciiTheme="majorHAnsi" w:hAnsiTheme="majorHAnsi"/>
          <w:sz w:val="16"/>
          <w:szCs w:val="16"/>
        </w:rPr>
        <w:t xml:space="preserve"> (Plan 1 and 2)</w:t>
      </w:r>
    </w:p>
    <w:p w14:paraId="679D8604" w14:textId="23EEFD28" w:rsidR="00123E7D" w:rsidRPr="00E75EA3" w:rsidRDefault="00123E7D" w:rsidP="00862C50">
      <w:pPr>
        <w:pStyle w:val="ProductList-Body"/>
        <w:pBdr>
          <w:top w:val="single" w:sz="4" w:space="1" w:color="BFBFBF" w:themeColor="background1" w:themeShade="BF"/>
        </w:pBdr>
        <w:rPr>
          <w:b/>
          <w:color w:val="000000" w:themeColor="text1"/>
          <w:sz w:val="8"/>
          <w:szCs w:val="8"/>
        </w:rPr>
      </w:pPr>
    </w:p>
    <w:p w14:paraId="6E3C99F4" w14:textId="77777777" w:rsidR="00123E7D" w:rsidRPr="00E75EA3" w:rsidRDefault="00123E7D" w:rsidP="00123E7D">
      <w:pPr>
        <w:pStyle w:val="ProductList-Body"/>
        <w:rPr>
          <w:b/>
          <w:color w:val="00188F"/>
        </w:rPr>
      </w:pPr>
      <w:r w:rsidRPr="00E75EA3">
        <w:rPr>
          <w:b/>
          <w:color w:val="00188F"/>
        </w:rPr>
        <w:t>Service Level Agreement</w:t>
      </w:r>
    </w:p>
    <w:p w14:paraId="6E6DDB39" w14:textId="02D30315" w:rsidR="00123E7D" w:rsidRPr="00E75EA3" w:rsidRDefault="00123E7D" w:rsidP="00123E7D">
      <w:pPr>
        <w:pStyle w:val="ProductList-Body"/>
      </w:pPr>
      <w:r w:rsidRPr="00E75EA3">
        <w:t xml:space="preserve">There is no SLA for </w:t>
      </w:r>
      <w:r w:rsidR="00414009" w:rsidRPr="00E75EA3">
        <w:t xml:space="preserve">Visio </w:t>
      </w:r>
      <w:r w:rsidR="001C5E23" w:rsidRPr="00E75EA3">
        <w:t>Online</w:t>
      </w:r>
      <w:r w:rsidRPr="00E75EA3">
        <w:t>.</w:t>
      </w:r>
    </w:p>
    <w:p w14:paraId="446EB6D0" w14:textId="77777777" w:rsidR="00123E7D" w:rsidRPr="00E75EA3" w:rsidRDefault="00123E7D" w:rsidP="00123E7D">
      <w:pPr>
        <w:pStyle w:val="ProductList-Body"/>
      </w:pPr>
    </w:p>
    <w:p w14:paraId="2268BACF" w14:textId="298B3003" w:rsidR="007A78D1" w:rsidRPr="00E75EA3" w:rsidRDefault="007A78D1" w:rsidP="00123E7D">
      <w:pPr>
        <w:pStyle w:val="ProductList-Body"/>
        <w:tabs>
          <w:tab w:val="clear" w:pos="158"/>
          <w:tab w:val="left" w:pos="180"/>
        </w:tabs>
        <w:rPr>
          <w:b/>
          <w:color w:val="00188F"/>
        </w:rPr>
      </w:pPr>
      <w:r w:rsidRPr="00E75EA3">
        <w:rPr>
          <w:b/>
          <w:color w:val="00188F"/>
        </w:rPr>
        <w:t>Installation and Use Rights</w:t>
      </w:r>
      <w:r w:rsidR="005A27D3" w:rsidRPr="00E75EA3">
        <w:rPr>
          <w:b/>
          <w:color w:val="00188F"/>
        </w:rPr>
        <w:t xml:space="preserve"> </w:t>
      </w:r>
    </w:p>
    <w:p w14:paraId="26D35AA3" w14:textId="21576162" w:rsidR="007A78D1" w:rsidRPr="00E75EA3" w:rsidRDefault="007A78D1" w:rsidP="00123E7D">
      <w:pPr>
        <w:pStyle w:val="ProductList-Body"/>
        <w:tabs>
          <w:tab w:val="clear" w:pos="158"/>
          <w:tab w:val="left" w:pos="180"/>
        </w:tabs>
      </w:pPr>
      <w:r w:rsidRPr="00E75EA3">
        <w:t xml:space="preserve">Each user to whom Customer assigns a </w:t>
      </w:r>
      <w:r w:rsidR="007647CF" w:rsidRPr="00E75EA3">
        <w:t>u</w:t>
      </w:r>
      <w:r w:rsidR="00447E01" w:rsidRPr="00E75EA3">
        <w:t>ser SL</w:t>
      </w:r>
      <w:r w:rsidRPr="00E75EA3">
        <w:t xml:space="preserve"> must have a </w:t>
      </w:r>
      <w:r w:rsidR="00DA4319" w:rsidRPr="00E75EA3">
        <w:t>work or school account</w:t>
      </w:r>
      <w:r w:rsidRPr="00E75EA3">
        <w:t xml:space="preserve"> in order to use the software provided with the subscription. These users:</w:t>
      </w:r>
    </w:p>
    <w:p w14:paraId="1548E4FA" w14:textId="77777777" w:rsidR="007A78D1" w:rsidRPr="00E75EA3" w:rsidRDefault="007A78D1" w:rsidP="00201184">
      <w:pPr>
        <w:pStyle w:val="ProductList-Body"/>
        <w:numPr>
          <w:ilvl w:val="0"/>
          <w:numId w:val="10"/>
        </w:numPr>
        <w:tabs>
          <w:tab w:val="num" w:pos="360"/>
        </w:tabs>
        <w:ind w:left="450" w:hanging="270"/>
      </w:pPr>
      <w:r w:rsidRPr="00E75EA3">
        <w:t>may activate the software provided with the SL on up to five concurrent OSEs for local or remote use;</w:t>
      </w:r>
    </w:p>
    <w:p w14:paraId="2885026B" w14:textId="4BB59610" w:rsidR="007A78D1" w:rsidRPr="00E75EA3" w:rsidRDefault="007A78D1" w:rsidP="00201184">
      <w:pPr>
        <w:pStyle w:val="ProductList-Body"/>
        <w:numPr>
          <w:ilvl w:val="0"/>
          <w:numId w:val="10"/>
        </w:numPr>
        <w:tabs>
          <w:tab w:val="num" w:pos="360"/>
        </w:tabs>
        <w:spacing w:before="40"/>
        <w:ind w:left="450" w:hanging="274"/>
      </w:pPr>
      <w:r w:rsidRPr="00E75EA3">
        <w:t xml:space="preserve">may </w:t>
      </w:r>
      <w:r w:rsidR="0008269C" w:rsidRPr="00E75EA3">
        <w:t>also install and use</w:t>
      </w:r>
      <w:r w:rsidR="00862C50" w:rsidRPr="00E75EA3">
        <w:t xml:space="preserve"> the software, </w:t>
      </w:r>
      <w:r w:rsidR="00981C57">
        <w:t>with</w:t>
      </w:r>
      <w:r w:rsidR="00067854" w:rsidRPr="00E75EA3">
        <w:t xml:space="preserve"> </w:t>
      </w:r>
      <w:r w:rsidR="00DC0AD8" w:rsidRPr="00E75EA3">
        <w:t>s</w:t>
      </w:r>
      <w:r w:rsidR="00862C50" w:rsidRPr="00E75EA3">
        <w:t xml:space="preserve">hared </w:t>
      </w:r>
      <w:r w:rsidR="00DC0AD8" w:rsidRPr="00E75EA3">
        <w:t>c</w:t>
      </w:r>
      <w:r w:rsidR="00862C50" w:rsidRPr="00E75EA3">
        <w:t xml:space="preserve">omputer </w:t>
      </w:r>
      <w:r w:rsidR="00DC0AD8" w:rsidRPr="00E75EA3">
        <w:t>a</w:t>
      </w:r>
      <w:r w:rsidR="00862C50" w:rsidRPr="00E75EA3">
        <w:t xml:space="preserve">ctivation, on a </w:t>
      </w:r>
      <w:r w:rsidR="00372E68" w:rsidRPr="00E75EA3">
        <w:t xml:space="preserve">shared device, </w:t>
      </w:r>
      <w:r w:rsidR="00372E68" w:rsidRPr="005131E6">
        <w:t xml:space="preserve">a </w:t>
      </w:r>
      <w:r w:rsidR="00D7304E">
        <w:t>Network Server</w:t>
      </w:r>
      <w:r w:rsidR="00F87E07" w:rsidRPr="00E75EA3">
        <w:t xml:space="preserve">, or on shared servers </w:t>
      </w:r>
      <w:r w:rsidR="00067854" w:rsidRPr="00E75EA3">
        <w:t xml:space="preserve">on Microsoft Azure or </w:t>
      </w:r>
      <w:r w:rsidR="00F87E07" w:rsidRPr="00E75EA3">
        <w:t xml:space="preserve">with a </w:t>
      </w:r>
      <w:r w:rsidR="00067854" w:rsidRPr="00E75EA3">
        <w:t>Qualified Multitenant Hosting Partner</w:t>
      </w:r>
      <w:r w:rsidR="00123E7D" w:rsidRPr="00E75EA3">
        <w:t xml:space="preserve">. </w:t>
      </w:r>
      <w:r w:rsidR="00F87E07" w:rsidRPr="00E75EA3">
        <w:t xml:space="preserve">A list of </w:t>
      </w:r>
      <w:r w:rsidR="00067854" w:rsidRPr="00E75EA3">
        <w:t>Qualified Multitenant Hosting Partners</w:t>
      </w:r>
      <w:r w:rsidR="00F87E07" w:rsidRPr="00E75EA3">
        <w:t xml:space="preserve"> and additional deployment requirements </w:t>
      </w:r>
      <w:r w:rsidR="00751312" w:rsidRPr="00E75EA3">
        <w:t xml:space="preserve">are </w:t>
      </w:r>
      <w:r w:rsidR="00F87E07" w:rsidRPr="00E75EA3">
        <w:t xml:space="preserve">available at </w:t>
      </w:r>
      <w:hyperlink r:id="rId36" w:history="1">
        <w:r w:rsidR="00F87E07" w:rsidRPr="00E75EA3">
          <w:rPr>
            <w:rStyle w:val="Hyperlink"/>
          </w:rPr>
          <w:t>www.office.com/sca</w:t>
        </w:r>
      </w:hyperlink>
      <w:r w:rsidR="00F87E07" w:rsidRPr="00E75EA3">
        <w:rPr>
          <w:color w:val="1F497D"/>
        </w:rPr>
        <w:t xml:space="preserve">. </w:t>
      </w:r>
      <w:r w:rsidRPr="00E75EA3">
        <w:t xml:space="preserve">This </w:t>
      </w:r>
      <w:r w:rsidR="00DC0AD8" w:rsidRPr="00E75EA3">
        <w:t>shared computer activation</w:t>
      </w:r>
      <w:r w:rsidR="00862C50" w:rsidRPr="00E75EA3">
        <w:t xml:space="preserve"> </w:t>
      </w:r>
      <w:r w:rsidRPr="00E75EA3">
        <w:t>provision does not apply to Customers license</w:t>
      </w:r>
      <w:r w:rsidR="0044581C" w:rsidRPr="00E75EA3">
        <w:t>d</w:t>
      </w:r>
      <w:r w:rsidRPr="00E75EA3">
        <w:t xml:space="preserve"> </w:t>
      </w:r>
      <w:r w:rsidR="00862C50" w:rsidRPr="00E75EA3">
        <w:t xml:space="preserve">for </w:t>
      </w:r>
      <w:r w:rsidR="00467E50">
        <w:t>Microsoft 365 Apps for</w:t>
      </w:r>
      <w:r w:rsidR="00862C50" w:rsidRPr="00E75EA3">
        <w:t xml:space="preserve"> Business</w:t>
      </w:r>
      <w:r w:rsidR="00123E7D" w:rsidRPr="00E75EA3">
        <w:t>; and</w:t>
      </w:r>
    </w:p>
    <w:p w14:paraId="3182E19B" w14:textId="0CB5DA67" w:rsidR="00FF3FF1" w:rsidRPr="00E75EA3" w:rsidRDefault="007A78D1" w:rsidP="00201184">
      <w:pPr>
        <w:pStyle w:val="ProductList-Body"/>
        <w:numPr>
          <w:ilvl w:val="0"/>
          <w:numId w:val="10"/>
        </w:numPr>
        <w:tabs>
          <w:tab w:val="num" w:pos="360"/>
        </w:tabs>
        <w:spacing w:before="40"/>
        <w:ind w:left="450" w:hanging="274"/>
        <w:rPr>
          <w:b/>
          <w:color w:val="00188F"/>
        </w:rPr>
      </w:pPr>
      <w:r w:rsidRPr="00E75EA3">
        <w:t>must connect each device upon which user has installed the software to the Internet at least once every 30 days or the functionality of the software may be affected.</w:t>
      </w:r>
    </w:p>
    <w:p w14:paraId="3788684D" w14:textId="104AB69D" w:rsidR="00EA312E" w:rsidRPr="00E75EA3" w:rsidRDefault="00EA312E" w:rsidP="00201184">
      <w:pPr>
        <w:pStyle w:val="ProductList-Body"/>
        <w:numPr>
          <w:ilvl w:val="0"/>
          <w:numId w:val="10"/>
        </w:numPr>
        <w:tabs>
          <w:tab w:val="num" w:pos="360"/>
        </w:tabs>
        <w:spacing w:before="40"/>
        <w:ind w:left="450" w:hanging="274"/>
        <w:rPr>
          <w:b/>
          <w:color w:val="00188F"/>
        </w:rPr>
      </w:pPr>
      <w:r w:rsidRPr="00E75EA3">
        <w:rPr>
          <w:szCs w:val="18"/>
        </w:rPr>
        <w:t xml:space="preserve">may use Internet-connected Online Services provided as part of </w:t>
      </w:r>
      <w:r w:rsidR="00EC121D" w:rsidRPr="00EC121D">
        <w:rPr>
          <w:szCs w:val="18"/>
        </w:rPr>
        <w:t xml:space="preserve">Microsoft 365 Apps for </w:t>
      </w:r>
      <w:r w:rsidR="001525BC">
        <w:rPr>
          <w:szCs w:val="18"/>
        </w:rPr>
        <w:t>E</w:t>
      </w:r>
      <w:r w:rsidR="00EC121D" w:rsidRPr="00EC121D">
        <w:rPr>
          <w:szCs w:val="18"/>
        </w:rPr>
        <w:t>nterprise</w:t>
      </w:r>
      <w:r w:rsidRPr="00E75EA3">
        <w:rPr>
          <w:szCs w:val="18"/>
        </w:rPr>
        <w:t xml:space="preserve">.  Additionally, if permitted by Customer, users may elect to use connected services subject to terms of use other than this OST and with respect to which </w:t>
      </w:r>
      <w:r w:rsidR="003A54FA" w:rsidRPr="00E75EA3">
        <w:rPr>
          <w:szCs w:val="18"/>
        </w:rPr>
        <w:t>21Vianet</w:t>
      </w:r>
      <w:r w:rsidRPr="00E75EA3">
        <w:rPr>
          <w:szCs w:val="18"/>
        </w:rPr>
        <w:t xml:space="preserve"> is a data controller, as identified in product documentation</w:t>
      </w:r>
      <w:r w:rsidR="00FC4615" w:rsidRPr="00E75EA3">
        <w:rPr>
          <w:szCs w:val="18"/>
        </w:rPr>
        <w:t>.</w:t>
      </w:r>
    </w:p>
    <w:p w14:paraId="704C23BC" w14:textId="77777777" w:rsidR="00FF3FF1" w:rsidRPr="00E75EA3" w:rsidRDefault="00FF3FF1" w:rsidP="00C91713">
      <w:pPr>
        <w:pStyle w:val="ProductList-Body"/>
      </w:pPr>
    </w:p>
    <w:p w14:paraId="00348069" w14:textId="7E6F6C90" w:rsidR="009427A1" w:rsidRPr="00E75EA3" w:rsidRDefault="007B677C" w:rsidP="00C91713">
      <w:pPr>
        <w:pStyle w:val="ProductList-Body"/>
        <w:spacing w:before="40"/>
        <w:rPr>
          <w:b/>
          <w:color w:val="00188F"/>
        </w:rPr>
      </w:pPr>
      <w:r w:rsidRPr="00E75EA3">
        <w:rPr>
          <w:b/>
          <w:color w:val="00188F"/>
        </w:rPr>
        <w:t>Smartphone and Tablet Devices</w:t>
      </w:r>
    </w:p>
    <w:p w14:paraId="1938521A" w14:textId="1F215451" w:rsidR="009427A1" w:rsidRDefault="009427A1" w:rsidP="00C91713">
      <w:pPr>
        <w:pStyle w:val="ProductList-Body"/>
      </w:pPr>
      <w:r w:rsidRPr="008A608A">
        <w:t xml:space="preserve">Each user to whom Customer assigns </w:t>
      </w:r>
      <w:r w:rsidR="00644D99">
        <w:t xml:space="preserve">an </w:t>
      </w:r>
      <w:r w:rsidR="00467E50">
        <w:t>Microsoft 365 Apps for</w:t>
      </w:r>
      <w:r w:rsidR="00644D99">
        <w:t xml:space="preserve"> Business o</w:t>
      </w:r>
      <w:r w:rsidR="00D553E9">
        <w:t>r</w:t>
      </w:r>
      <w:r w:rsidR="00644D99">
        <w:t xml:space="preserve"> </w:t>
      </w:r>
      <w:r w:rsidR="00B138FF" w:rsidRPr="00B138FF">
        <w:t xml:space="preserve">Microsoft 365 Apps for </w:t>
      </w:r>
      <w:r w:rsidR="00B0209B">
        <w:t>E</w:t>
      </w:r>
      <w:r w:rsidR="00B138FF" w:rsidRPr="00B138FF">
        <w:t>nterprise</w:t>
      </w:r>
      <w:r w:rsidRPr="008A608A">
        <w:t xml:space="preserve"> </w:t>
      </w:r>
      <w:r w:rsidR="000707C2">
        <w:t>U</w:t>
      </w:r>
      <w:r w:rsidR="00447E01" w:rsidRPr="008A608A">
        <w:t>ser SL</w:t>
      </w:r>
      <w:r w:rsidRPr="008A608A">
        <w:t xml:space="preserve"> may </w:t>
      </w:r>
      <w:r w:rsidR="00EF09CF">
        <w:t>(</w:t>
      </w:r>
      <w:proofErr w:type="spellStart"/>
      <w:r w:rsidR="00EF09CF">
        <w:t>i</w:t>
      </w:r>
      <w:proofErr w:type="spellEnd"/>
      <w:r w:rsidR="00EF09CF">
        <w:t xml:space="preserve">) use Microsoft Office for mobile devices for commercial purposes and (ii) sign in to </w:t>
      </w:r>
      <w:r w:rsidRPr="008A608A">
        <w:t xml:space="preserve">Microsoft Office </w:t>
      </w:r>
      <w:r w:rsidR="00EF09CF">
        <w:t xml:space="preserve">with </w:t>
      </w:r>
      <w:r w:rsidR="00EF09CF" w:rsidRPr="00AE788E">
        <w:t xml:space="preserve">their </w:t>
      </w:r>
      <w:r w:rsidR="003F15E5" w:rsidRPr="00AE788E">
        <w:t xml:space="preserve">work or school account </w:t>
      </w:r>
      <w:r w:rsidR="00C12231" w:rsidRPr="00AE788E">
        <w:t>on</w:t>
      </w:r>
      <w:r w:rsidR="00C12231" w:rsidRPr="008A608A">
        <w:t xml:space="preserve"> </w:t>
      </w:r>
      <w:r w:rsidR="00946F1D" w:rsidRPr="008A608A">
        <w:t>up to five</w:t>
      </w:r>
      <w:r w:rsidRPr="008A608A">
        <w:t xml:space="preserve"> smartphones and </w:t>
      </w:r>
      <w:r w:rsidR="00946F1D" w:rsidRPr="000470A4">
        <w:t xml:space="preserve">five </w:t>
      </w:r>
      <w:r w:rsidRPr="000470A4">
        <w:t>tablets.</w:t>
      </w:r>
      <w:r w:rsidR="006144F4" w:rsidRPr="000470A4">
        <w:t xml:space="preserve"> </w:t>
      </w:r>
    </w:p>
    <w:p w14:paraId="0F84F4D4" w14:textId="77777777" w:rsidR="00194CF0" w:rsidRDefault="00194CF0" w:rsidP="00C91713">
      <w:pPr>
        <w:pStyle w:val="ProductList-Body"/>
      </w:pPr>
    </w:p>
    <w:p w14:paraId="017BC597" w14:textId="0CD49F82" w:rsidR="00194CF0" w:rsidRDefault="00194CF0" w:rsidP="00194CF0">
      <w:pPr>
        <w:pStyle w:val="ProductList-Body"/>
      </w:pPr>
      <w:bookmarkStart w:id="156" w:name="_Hlk43299975"/>
      <w:r w:rsidRPr="00AE788E">
        <w:rPr>
          <w:rFonts w:ascii="Calibri" w:eastAsia="Calibri" w:hAnsi="Calibri" w:cs="Arial"/>
        </w:rPr>
        <w:t xml:space="preserve">When versions of Microsoft Word, Excel, PowerPoint, Outlook, OneDrive, and </w:t>
      </w:r>
      <w:r w:rsidR="001D69D2" w:rsidRPr="00AE788E">
        <w:rPr>
          <w:rFonts w:ascii="Calibri" w:eastAsia="Calibri" w:hAnsi="Calibri" w:cs="Arial"/>
        </w:rPr>
        <w:t>Skype</w:t>
      </w:r>
      <w:r w:rsidR="00D1592E" w:rsidRPr="00AE788E">
        <w:rPr>
          <w:rFonts w:ascii="Calibri" w:eastAsia="Calibri" w:hAnsi="Calibri" w:cs="Arial"/>
        </w:rPr>
        <w:t xml:space="preserve"> </w:t>
      </w:r>
      <w:r w:rsidR="002E36A9" w:rsidRPr="00AE788E">
        <w:rPr>
          <w:rFonts w:ascii="Calibri" w:eastAsia="Calibri" w:hAnsi="Calibri" w:cs="Arial"/>
        </w:rPr>
        <w:t>for Business</w:t>
      </w:r>
      <w:r w:rsidRPr="00AE788E">
        <w:rPr>
          <w:rFonts w:ascii="Calibri" w:eastAsia="Calibri" w:hAnsi="Calibri" w:cs="Arial"/>
        </w:rPr>
        <w:t xml:space="preserve"> applications for mobile devices (“M365 Mobile Applications”) are used with a work or school account to access Online Services governed by this OST, the terms of the OST that govern the relevant Online Service apply to that use of the M365 Mobile Applications. </w:t>
      </w:r>
      <w:r w:rsidR="00D8018A" w:rsidRPr="00AE788E">
        <w:rPr>
          <w:rFonts w:ascii="Calibri" w:eastAsia="Calibri" w:hAnsi="Calibri" w:cs="Arial"/>
        </w:rPr>
        <w:t>21Vianet</w:t>
      </w:r>
      <w:r w:rsidRPr="00AE788E">
        <w:rPr>
          <w:rFonts w:ascii="Calibri" w:eastAsia="Calibri" w:hAnsi="Calibri" w:cs="Arial"/>
        </w:rPr>
        <w:t>’s commitments related to M365 Mobile Applications do not extend to data processing, policies, or practices of third-party providers of mobile platforms on which the mobile applications operate</w:t>
      </w:r>
      <w:bookmarkEnd w:id="156"/>
      <w:r w:rsidR="00FC6542" w:rsidRPr="00AE788E">
        <w:rPr>
          <w:rFonts w:ascii="Calibri" w:eastAsia="Calibri" w:hAnsi="Calibri" w:cs="Arial"/>
        </w:rPr>
        <w:t>.</w:t>
      </w:r>
    </w:p>
    <w:p w14:paraId="77A49F2F" w14:textId="77777777" w:rsidR="00194CF0" w:rsidRPr="00E75EA3" w:rsidRDefault="00194CF0" w:rsidP="00C91713">
      <w:pPr>
        <w:pStyle w:val="ProductList-Body"/>
      </w:pPr>
    </w:p>
    <w:p w14:paraId="20B266D2" w14:textId="77777777" w:rsidR="009427A1" w:rsidRPr="00E75EA3" w:rsidRDefault="009427A1" w:rsidP="009427A1">
      <w:pPr>
        <w:pStyle w:val="ProductList-Body"/>
        <w:ind w:left="180"/>
      </w:pPr>
    </w:p>
    <w:p w14:paraId="2B37DF38" w14:textId="3BFD283D" w:rsidR="005A27D3" w:rsidRPr="00E75EA3" w:rsidRDefault="005A27D3" w:rsidP="005A27D3">
      <w:pPr>
        <w:pStyle w:val="ProductList-Body"/>
        <w:rPr>
          <w:b/>
          <w:color w:val="00188F"/>
        </w:rPr>
      </w:pPr>
      <w:r w:rsidRPr="00E75EA3">
        <w:rPr>
          <w:b/>
          <w:color w:val="00188F"/>
        </w:rPr>
        <w:t xml:space="preserve">The following terms apply only to </w:t>
      </w:r>
      <w:r w:rsidR="00B138FF" w:rsidRPr="00B138FF">
        <w:rPr>
          <w:b/>
          <w:color w:val="00188F"/>
        </w:rPr>
        <w:t xml:space="preserve">Microsoft 365 Apps for </w:t>
      </w:r>
      <w:r w:rsidR="00B0209B">
        <w:rPr>
          <w:b/>
          <w:color w:val="00188F"/>
        </w:rPr>
        <w:t>E</w:t>
      </w:r>
      <w:r w:rsidR="00B138FF" w:rsidRPr="00B138FF">
        <w:rPr>
          <w:b/>
          <w:color w:val="00188F"/>
        </w:rPr>
        <w:t>nterprise</w:t>
      </w:r>
    </w:p>
    <w:p w14:paraId="771F42AE" w14:textId="77777777" w:rsidR="009427A1" w:rsidRPr="00E75EA3" w:rsidRDefault="009427A1" w:rsidP="009427A1">
      <w:pPr>
        <w:pStyle w:val="ProductList-Body"/>
        <w:ind w:left="180"/>
        <w:rPr>
          <w:b/>
          <w:color w:val="0072C6"/>
        </w:rPr>
      </w:pPr>
      <w:r w:rsidRPr="00E75EA3">
        <w:rPr>
          <w:b/>
          <w:color w:val="0072C6"/>
        </w:rPr>
        <w:t>Office Home &amp; Student 2013 RT Commercial Use</w:t>
      </w:r>
    </w:p>
    <w:p w14:paraId="01537554" w14:textId="0B69DDF0" w:rsidR="00922D44" w:rsidRPr="004919C8" w:rsidRDefault="00922D44" w:rsidP="00922D44">
      <w:pPr>
        <w:pStyle w:val="ProductList-Body"/>
        <w:ind w:left="180"/>
      </w:pPr>
      <w:r w:rsidRPr="004919C8">
        <w:t xml:space="preserve">The commercial use restriction for Office Home &amp; Student 2013 RT is waived for each </w:t>
      </w:r>
      <w:r w:rsidR="00B138FF" w:rsidRPr="00B138FF">
        <w:t xml:space="preserve">Microsoft 365 Apps for </w:t>
      </w:r>
      <w:r w:rsidR="00B0209B">
        <w:t>E</w:t>
      </w:r>
      <w:r w:rsidR="00B138FF" w:rsidRPr="00B138FF">
        <w:t xml:space="preserve">nterprise </w:t>
      </w:r>
      <w:r w:rsidRPr="004919C8">
        <w:t>User SL. Except as provided in this section, the terms provided with the Office Home &amp; Student 2013 RT License will govern.</w:t>
      </w:r>
    </w:p>
    <w:p w14:paraId="3EB4DF3C" w14:textId="4E3900DA" w:rsidR="009427A1" w:rsidRPr="00E75EA3" w:rsidRDefault="009427A1" w:rsidP="009427A1">
      <w:pPr>
        <w:pStyle w:val="ProductList-Body"/>
        <w:ind w:left="180"/>
      </w:pPr>
    </w:p>
    <w:p w14:paraId="63F2A46D" w14:textId="257E5121" w:rsidR="009427A1" w:rsidRPr="00E75EA3" w:rsidRDefault="009427A1" w:rsidP="009427A1">
      <w:pPr>
        <w:pStyle w:val="ProductList-Body"/>
        <w:ind w:left="180"/>
        <w:rPr>
          <w:b/>
          <w:color w:val="0072C6"/>
        </w:rPr>
      </w:pPr>
      <w:r w:rsidRPr="00E75EA3">
        <w:rPr>
          <w:b/>
          <w:color w:val="0072C6"/>
        </w:rPr>
        <w:t xml:space="preserve">Office </w:t>
      </w:r>
      <w:r w:rsidR="00A11051" w:rsidRPr="00E75EA3">
        <w:rPr>
          <w:b/>
          <w:color w:val="0072C6"/>
        </w:rPr>
        <w:t>Online Server</w:t>
      </w:r>
    </w:p>
    <w:p w14:paraId="676FC560" w14:textId="62059AA3" w:rsidR="007A2E6E" w:rsidRPr="00E75EA3" w:rsidRDefault="007343B6" w:rsidP="00003503">
      <w:pPr>
        <w:pStyle w:val="ProductList-Body"/>
        <w:ind w:left="180"/>
      </w:pPr>
      <w:r w:rsidRPr="00E75EA3">
        <w:t xml:space="preserve">For each </w:t>
      </w:r>
      <w:r w:rsidR="00B138FF" w:rsidRPr="00B138FF">
        <w:t xml:space="preserve">Microsoft 365 Apps for </w:t>
      </w:r>
      <w:r w:rsidR="00B0209B">
        <w:t>E</w:t>
      </w:r>
      <w:r w:rsidR="00B138FF" w:rsidRPr="00B138FF">
        <w:t xml:space="preserve">nterprise </w:t>
      </w:r>
      <w:r w:rsidRPr="00E75EA3">
        <w:t xml:space="preserve">subscription, </w:t>
      </w:r>
      <w:r w:rsidR="00A10C0C" w:rsidRPr="00E75EA3">
        <w:t xml:space="preserve">Customer may install </w:t>
      </w:r>
      <w:r w:rsidRPr="00E75EA3">
        <w:t xml:space="preserve">any number of copies of </w:t>
      </w:r>
      <w:r w:rsidR="00A35A4A" w:rsidRPr="00E75EA3">
        <w:t xml:space="preserve">Office </w:t>
      </w:r>
      <w:r w:rsidR="00A11051" w:rsidRPr="00E75EA3">
        <w:t>Online</w:t>
      </w:r>
      <w:r w:rsidR="00A35A4A" w:rsidRPr="00E75EA3">
        <w:t xml:space="preserve"> Server on a</w:t>
      </w:r>
      <w:r w:rsidRPr="00E75EA3">
        <w:t>ny</w:t>
      </w:r>
      <w:r w:rsidR="000D24C8" w:rsidRPr="00E75EA3">
        <w:t xml:space="preserve"> </w:t>
      </w:r>
      <w:r w:rsidR="00A35A4A" w:rsidRPr="00E75EA3">
        <w:t>Server</w:t>
      </w:r>
      <w:r w:rsidR="000D24C8" w:rsidRPr="00E75EA3">
        <w:t xml:space="preserve"> dedicated to Customer’s use</w:t>
      </w:r>
      <w:r w:rsidR="00A35A4A" w:rsidRPr="00E75EA3">
        <w:t xml:space="preserve">. </w:t>
      </w:r>
      <w:r w:rsidR="009427A1" w:rsidRPr="00E75EA3">
        <w:t xml:space="preserve">Each </w:t>
      </w:r>
      <w:r w:rsidR="00B138FF" w:rsidRPr="00B138FF">
        <w:t xml:space="preserve">Microsoft 365 Apps for </w:t>
      </w:r>
      <w:r w:rsidR="00B0209B">
        <w:t>E</w:t>
      </w:r>
      <w:r w:rsidR="00B138FF" w:rsidRPr="00B138FF">
        <w:t xml:space="preserve">nterprise </w:t>
      </w:r>
      <w:r w:rsidR="009427A1" w:rsidRPr="00E75EA3">
        <w:t xml:space="preserve">user may use the Office </w:t>
      </w:r>
      <w:r w:rsidR="00A11051" w:rsidRPr="00E75EA3">
        <w:t>Online</w:t>
      </w:r>
      <w:r w:rsidR="009427A1" w:rsidRPr="00E75EA3">
        <w:t xml:space="preserve"> Server software. This provision does not apply to Customers that license this Product under </w:t>
      </w:r>
      <w:r w:rsidR="00490C4B">
        <w:t>any</w:t>
      </w:r>
      <w:r w:rsidR="009427A1" w:rsidRPr="00E75EA3">
        <w:t xml:space="preserve"> </w:t>
      </w:r>
      <w:r w:rsidR="0040242E" w:rsidRPr="00E75EA3">
        <w:t>21Vianet</w:t>
      </w:r>
      <w:r w:rsidR="009427A1" w:rsidRPr="00E75EA3">
        <w:t xml:space="preserve"> </w:t>
      </w:r>
      <w:r w:rsidR="00581CDB" w:rsidRPr="00E75EA3">
        <w:t>a</w:t>
      </w:r>
      <w:r w:rsidR="009427A1" w:rsidRPr="00E75EA3">
        <w:t>greement</w:t>
      </w:r>
      <w:r w:rsidR="00F1118F">
        <w:t>s</w:t>
      </w:r>
      <w:r w:rsidR="009427A1" w:rsidRPr="00E75EA3">
        <w:t xml:space="preserve"> </w:t>
      </w:r>
      <w:r w:rsidR="00581CDB" w:rsidRPr="00E75EA3">
        <w:t>that cover</w:t>
      </w:r>
      <w:r w:rsidR="009427A1" w:rsidRPr="00E75EA3">
        <w:t xml:space="preserve"> Online Services</w:t>
      </w:r>
      <w:r w:rsidR="00581CDB" w:rsidRPr="00E75EA3">
        <w:t xml:space="preserve"> only</w:t>
      </w:r>
      <w:r w:rsidR="00003503" w:rsidRPr="00E75EA3">
        <w:t>.</w:t>
      </w:r>
    </w:p>
    <w:p w14:paraId="3DEC97E9" w14:textId="77777777" w:rsidR="00640366" w:rsidRPr="00E75EA3" w:rsidRDefault="00640366" w:rsidP="005B7124">
      <w:pPr>
        <w:pStyle w:val="ProductList-Body"/>
        <w:ind w:left="180"/>
        <w:rPr>
          <w:color w:val="0072C6"/>
        </w:rPr>
      </w:pPr>
    </w:p>
    <w:p w14:paraId="36B43FD7" w14:textId="2C2306D9" w:rsidR="00F20F7E" w:rsidRDefault="00F20F7E" w:rsidP="006745D9">
      <w:pPr>
        <w:pStyle w:val="ProductList-Body"/>
        <w:ind w:left="180"/>
      </w:pPr>
    </w:p>
    <w:p w14:paraId="71F67BB3" w14:textId="5550E232" w:rsidR="00CF60D7" w:rsidRPr="00E75EA3" w:rsidRDefault="00CF60D7" w:rsidP="006745D9">
      <w:pPr>
        <w:pStyle w:val="ProductList-Body"/>
        <w:ind w:left="180"/>
        <w:rPr>
          <w:sz w:val="16"/>
          <w:szCs w:val="16"/>
        </w:rPr>
      </w:pPr>
    </w:p>
    <w:p w14:paraId="1242C64D" w14:textId="37544160" w:rsidR="00976EB6" w:rsidRPr="00E75EA3" w:rsidRDefault="00976EB6" w:rsidP="00D73EC5">
      <w:pPr>
        <w:pStyle w:val="ProductList-Offering2Heading"/>
        <w:outlineLvl w:val="2"/>
      </w:pPr>
      <w:bookmarkStart w:id="157" w:name="_Toc487134041"/>
      <w:bookmarkStart w:id="158" w:name="_Toc29979203"/>
      <w:bookmarkStart w:id="159" w:name="_Toc59181896"/>
      <w:r w:rsidRPr="00E75EA3">
        <w:t>Office Online</w:t>
      </w:r>
      <w:bookmarkEnd w:id="157"/>
      <w:bookmarkEnd w:id="158"/>
      <w:bookmarkEnd w:id="159"/>
    </w:p>
    <w:p w14:paraId="24A45D55" w14:textId="77777777" w:rsidR="00D7478E" w:rsidRPr="00E75EA3" w:rsidRDefault="00D7478E" w:rsidP="00D7478E">
      <w:pPr>
        <w:pStyle w:val="ProductList-Body"/>
        <w:rPr>
          <w:b/>
          <w:color w:val="00188F"/>
        </w:rPr>
      </w:pPr>
      <w:r w:rsidRPr="00E75EA3">
        <w:rPr>
          <w:b/>
          <w:color w:val="00188F"/>
        </w:rPr>
        <w:t>Core Features for Office 365 Services</w:t>
      </w:r>
    </w:p>
    <w:p w14:paraId="509D4A23" w14:textId="4C4A2D17" w:rsidR="00D7478E" w:rsidRPr="00E75EA3" w:rsidRDefault="00D7478E" w:rsidP="00EF1136">
      <w:pPr>
        <w:pStyle w:val="ProductList-Body"/>
      </w:pPr>
      <w:r w:rsidRPr="00E75EA3">
        <w:t xml:space="preserve">Office Online or its successor service will have the following </w:t>
      </w:r>
      <w:hyperlink w:anchor="CoreFeaturesforOffice365Services" w:history="1">
        <w:r w:rsidRPr="00E75EA3">
          <w:rPr>
            <w:rStyle w:val="Hyperlink"/>
          </w:rPr>
          <w:t>Core Features</w:t>
        </w:r>
      </w:hyperlink>
      <w:r w:rsidRPr="00E75EA3">
        <w:t xml:space="preserve"> capabilities:</w:t>
      </w:r>
    </w:p>
    <w:p w14:paraId="7F63318D" w14:textId="77777777" w:rsidR="00976EB6" w:rsidRPr="00E75EA3" w:rsidRDefault="00976EB6" w:rsidP="00EF1136">
      <w:pPr>
        <w:pStyle w:val="ProductList-Body"/>
      </w:pPr>
      <w:r w:rsidRPr="00E75EA3">
        <w:t>An end user will be able to create, view, and edit documents in Microsoft Word, Excel, PowerPoint, and OneNote file types that are supported by Office Online or its successor service.</w:t>
      </w:r>
    </w:p>
    <w:p w14:paraId="37307BEA" w14:textId="6C6BDF9E" w:rsidR="00976EB6" w:rsidRPr="00E75EA3" w:rsidRDefault="00976EB6" w:rsidP="00976EB6">
      <w:pPr>
        <w:pStyle w:val="ProductList-Body"/>
        <w:tabs>
          <w:tab w:val="clear" w:pos="158"/>
          <w:tab w:val="left" w:pos="180"/>
        </w:tabs>
        <w:rPr>
          <w:b/>
          <w:color w:val="00188F"/>
        </w:rPr>
      </w:pPr>
    </w:p>
    <w:p w14:paraId="2EC44286" w14:textId="20FEB257" w:rsidR="00976EB6" w:rsidRPr="00E75EA3" w:rsidRDefault="00976EB6" w:rsidP="00976EB6">
      <w:pPr>
        <w:pStyle w:val="ProductList-Body"/>
        <w:tabs>
          <w:tab w:val="clear" w:pos="158"/>
          <w:tab w:val="left" w:pos="180"/>
        </w:tabs>
        <w:rPr>
          <w:b/>
          <w:color w:val="00188F"/>
        </w:rPr>
      </w:pPr>
      <w:r w:rsidRPr="00E75EA3">
        <w:rPr>
          <w:b/>
          <w:color w:val="00188F"/>
        </w:rPr>
        <w:t>External Users</w:t>
      </w:r>
    </w:p>
    <w:p w14:paraId="349623FB" w14:textId="0CA56E7E" w:rsidR="00976EB6" w:rsidRDefault="00976EB6" w:rsidP="006745D9">
      <w:pPr>
        <w:pStyle w:val="ProductList-Body"/>
        <w:rPr>
          <w:sz w:val="16"/>
          <w:szCs w:val="16"/>
        </w:rPr>
      </w:pPr>
      <w:r w:rsidRPr="00E75EA3">
        <w:lastRenderedPageBreak/>
        <w:t xml:space="preserve">External Users invited to site collections via Share-by-Mail functionality do not need </w:t>
      </w:r>
      <w:r w:rsidR="007647CF" w:rsidRPr="00E75EA3">
        <w:t>u</w:t>
      </w:r>
      <w:r w:rsidR="00447E01" w:rsidRPr="00E75EA3">
        <w:t>ser SL</w:t>
      </w:r>
      <w:r w:rsidRPr="00E75EA3">
        <w:t>s with Office Online.</w:t>
      </w:r>
      <w:r w:rsidR="006745D9" w:rsidRPr="00E75EA3">
        <w:rPr>
          <w:sz w:val="16"/>
          <w:szCs w:val="16"/>
        </w:rPr>
        <w:t xml:space="preserve"> </w:t>
      </w:r>
    </w:p>
    <w:p w14:paraId="418C8C13" w14:textId="77777777" w:rsidR="003662E7" w:rsidRPr="00E75EA3" w:rsidRDefault="003662E7" w:rsidP="006745D9">
      <w:pPr>
        <w:pStyle w:val="ProductList-Body"/>
        <w:rPr>
          <w:sz w:val="16"/>
          <w:szCs w:val="16"/>
        </w:rPr>
      </w:pPr>
    </w:p>
    <w:p w14:paraId="43C3A612" w14:textId="365CC5EF" w:rsidR="005B7124" w:rsidRPr="00E75EA3" w:rsidRDefault="005B7124" w:rsidP="00D73EC5">
      <w:pPr>
        <w:pStyle w:val="ProductList-Offering2Heading"/>
        <w:outlineLvl w:val="2"/>
      </w:pPr>
      <w:bookmarkStart w:id="160" w:name="_Toc487134042"/>
      <w:bookmarkStart w:id="161" w:name="_Toc29979204"/>
      <w:bookmarkStart w:id="162" w:name="_Toc59181897"/>
      <w:r w:rsidRPr="00E75EA3">
        <w:t>OneDrive for Business</w:t>
      </w:r>
      <w:bookmarkEnd w:id="160"/>
      <w:bookmarkEnd w:id="161"/>
      <w:bookmarkEnd w:id="162"/>
    </w:p>
    <w:p w14:paraId="0064B7AB" w14:textId="77777777" w:rsidR="006523C8" w:rsidRPr="00E75EA3" w:rsidRDefault="006523C8" w:rsidP="006523C8">
      <w:pPr>
        <w:pStyle w:val="ProductList-Body"/>
        <w:tabs>
          <w:tab w:val="clear" w:pos="158"/>
          <w:tab w:val="left" w:pos="180"/>
        </w:tabs>
        <w:rPr>
          <w:b/>
          <w:color w:val="00188F"/>
        </w:rPr>
      </w:pPr>
      <w:r w:rsidRPr="00E75EA3">
        <w:rPr>
          <w:b/>
          <w:color w:val="00188F"/>
        </w:rPr>
        <w:t>External Users</w:t>
      </w:r>
    </w:p>
    <w:p w14:paraId="5832793C" w14:textId="47E68680" w:rsidR="005B7124" w:rsidRDefault="006523C8" w:rsidP="006745D9">
      <w:pPr>
        <w:pStyle w:val="ProductList-Body"/>
        <w:rPr>
          <w:rStyle w:val="Hyperlink"/>
          <w:sz w:val="16"/>
          <w:szCs w:val="16"/>
        </w:rPr>
      </w:pPr>
      <w:r w:rsidRPr="00E75EA3">
        <w:t xml:space="preserve">External Users invited to site collections via Share-by-Mail functionality do not need </w:t>
      </w:r>
      <w:r w:rsidR="007647CF" w:rsidRPr="00E75EA3">
        <w:t>u</w:t>
      </w:r>
      <w:r w:rsidR="00447E01" w:rsidRPr="00E75EA3">
        <w:t>ser SL</w:t>
      </w:r>
      <w:r w:rsidRPr="00E75EA3">
        <w:t>s with OneDrive for Business.</w:t>
      </w:r>
      <w:r w:rsidR="005B7124" w:rsidRPr="00E75EA3">
        <w:rPr>
          <w:sz w:val="16"/>
          <w:szCs w:val="16"/>
        </w:rPr>
        <w:t xml:space="preserve"> / </w:t>
      </w:r>
      <w:hyperlink w:anchor="GeneralTerms" w:history="1">
        <w:r w:rsidR="005B7124" w:rsidRPr="00E75EA3">
          <w:rPr>
            <w:rStyle w:val="Hyperlink"/>
            <w:sz w:val="16"/>
            <w:szCs w:val="16"/>
          </w:rPr>
          <w:t>General Terms</w:t>
        </w:r>
      </w:hyperlink>
    </w:p>
    <w:p w14:paraId="71C2AEEB" w14:textId="77777777" w:rsidR="003662E7" w:rsidRPr="00E75EA3" w:rsidRDefault="003662E7" w:rsidP="006745D9">
      <w:pPr>
        <w:pStyle w:val="ProductList-Body"/>
        <w:rPr>
          <w:sz w:val="16"/>
          <w:szCs w:val="16"/>
        </w:rPr>
      </w:pPr>
    </w:p>
    <w:p w14:paraId="4FA1872E" w14:textId="012BF1F8" w:rsidR="005108F0" w:rsidRPr="00E75EA3" w:rsidRDefault="005B7124" w:rsidP="005108F0">
      <w:pPr>
        <w:pStyle w:val="ProductList-Offering2Heading"/>
        <w:outlineLvl w:val="2"/>
      </w:pPr>
      <w:bookmarkStart w:id="163" w:name="_Toc487134043"/>
      <w:bookmarkStart w:id="164" w:name="_Toc29979205"/>
      <w:bookmarkStart w:id="165" w:name="_Toc59181898"/>
      <w:bookmarkStart w:id="166" w:name="ProjectOnline"/>
      <w:r w:rsidRPr="00E75EA3">
        <w:t>Project Online</w:t>
      </w:r>
      <w:bookmarkEnd w:id="163"/>
      <w:bookmarkEnd w:id="164"/>
      <w:bookmarkEnd w:id="165"/>
    </w:p>
    <w:bookmarkEnd w:id="166"/>
    <w:p w14:paraId="60FCD801" w14:textId="64E24462" w:rsidR="005108F0" w:rsidRPr="00E75EA3" w:rsidRDefault="005108F0" w:rsidP="005108F0">
      <w:pPr>
        <w:pStyle w:val="ProductList-Body"/>
        <w:rPr>
          <w:rFonts w:asciiTheme="majorHAnsi" w:hAnsiTheme="majorHAnsi"/>
          <w:sz w:val="16"/>
          <w:szCs w:val="16"/>
        </w:rPr>
      </w:pPr>
      <w:r w:rsidRPr="00E75EA3">
        <w:rPr>
          <w:rFonts w:asciiTheme="majorHAnsi" w:hAnsiTheme="majorHAnsi"/>
          <w:sz w:val="16"/>
          <w:szCs w:val="16"/>
        </w:rPr>
        <w:t>Project Online Essentials</w:t>
      </w:r>
    </w:p>
    <w:p w14:paraId="5EF79487" w14:textId="5AE0090D" w:rsidR="005108F0" w:rsidRPr="00E75EA3" w:rsidRDefault="005108F0" w:rsidP="007202B3">
      <w:pPr>
        <w:pStyle w:val="ProductList-Body"/>
        <w:rPr>
          <w:rFonts w:asciiTheme="majorHAnsi" w:hAnsiTheme="majorHAnsi"/>
          <w:sz w:val="16"/>
          <w:szCs w:val="16"/>
        </w:rPr>
      </w:pPr>
      <w:r w:rsidRPr="00E75EA3">
        <w:rPr>
          <w:rFonts w:asciiTheme="majorHAnsi" w:hAnsiTheme="majorHAnsi"/>
          <w:sz w:val="16"/>
          <w:szCs w:val="16"/>
        </w:rPr>
        <w:t>Project Online Professional</w:t>
      </w:r>
    </w:p>
    <w:p w14:paraId="6F69568C" w14:textId="77777777" w:rsidR="002363A9" w:rsidRDefault="005108F0" w:rsidP="00521AD7">
      <w:pPr>
        <w:pStyle w:val="ProductList-Body"/>
        <w:rPr>
          <w:rFonts w:asciiTheme="majorHAnsi" w:hAnsiTheme="majorHAnsi"/>
          <w:sz w:val="16"/>
          <w:szCs w:val="16"/>
        </w:rPr>
        <w:sectPr w:rsidR="002363A9" w:rsidSect="00C33510">
          <w:footerReference w:type="default" r:id="rId37"/>
          <w:footerReference w:type="first" r:id="rId38"/>
          <w:type w:val="continuous"/>
          <w:pgSz w:w="12240" w:h="15840"/>
          <w:pgMar w:top="1440" w:right="720" w:bottom="1440" w:left="720" w:header="720" w:footer="720" w:gutter="0"/>
          <w:cols w:space="720"/>
          <w:titlePg/>
          <w:docGrid w:linePitch="360"/>
        </w:sectPr>
      </w:pPr>
      <w:r w:rsidRPr="00E75EA3">
        <w:rPr>
          <w:rFonts w:asciiTheme="majorHAnsi" w:hAnsiTheme="majorHAnsi"/>
          <w:sz w:val="16"/>
          <w:szCs w:val="16"/>
        </w:rPr>
        <w:t>Project Online Premium</w:t>
      </w:r>
    </w:p>
    <w:p w14:paraId="26E69DB2" w14:textId="4223B87C" w:rsidR="005108F0" w:rsidRPr="00E75EA3" w:rsidRDefault="005108F0" w:rsidP="00521AD7">
      <w:pPr>
        <w:pStyle w:val="ProductList-Body"/>
        <w:rPr>
          <w:b/>
          <w:color w:val="000000" w:themeColor="text1"/>
          <w:sz w:val="8"/>
          <w:szCs w:val="8"/>
        </w:rPr>
      </w:pPr>
    </w:p>
    <w:p w14:paraId="3722574F" w14:textId="57664A07" w:rsidR="005108F0" w:rsidRPr="00E75EA3" w:rsidRDefault="005108F0" w:rsidP="005108F0">
      <w:pPr>
        <w:pStyle w:val="ProductList-Body"/>
        <w:rPr>
          <w:b/>
          <w:color w:val="00188F"/>
        </w:rPr>
      </w:pPr>
      <w:r w:rsidRPr="00E75EA3">
        <w:rPr>
          <w:b/>
          <w:color w:val="00188F"/>
        </w:rPr>
        <w:t xml:space="preserve">Installation and Use Rights for Project </w:t>
      </w:r>
      <w:r w:rsidR="00F07B63" w:rsidRPr="00E75EA3">
        <w:rPr>
          <w:b/>
          <w:color w:val="00188F"/>
        </w:rPr>
        <w:t>a</w:t>
      </w:r>
      <w:r w:rsidRPr="00E75EA3">
        <w:rPr>
          <w:b/>
          <w:color w:val="00188F"/>
        </w:rPr>
        <w:t>pplication</w:t>
      </w:r>
    </w:p>
    <w:p w14:paraId="3B7C4B9D" w14:textId="7D83DF2F" w:rsidR="005108F0" w:rsidRPr="00E75EA3" w:rsidRDefault="005108F0" w:rsidP="005108F0">
      <w:pPr>
        <w:pStyle w:val="ProductList-Body"/>
      </w:pPr>
      <w:r w:rsidRPr="00E75EA3">
        <w:t xml:space="preserve">Each user to whom Customer assigns a Project Online Professional or Project Online Premium </w:t>
      </w:r>
      <w:r w:rsidR="007647CF" w:rsidRPr="00E75EA3">
        <w:t>u</w:t>
      </w:r>
      <w:r w:rsidR="00447E01" w:rsidRPr="00E75EA3">
        <w:t>ser SL</w:t>
      </w:r>
      <w:r w:rsidRPr="00E75EA3">
        <w:t xml:space="preserve"> must have a Microsoft Account in order to use the software provided with the subscription. These users:</w:t>
      </w:r>
    </w:p>
    <w:p w14:paraId="2A6D9EAD" w14:textId="77777777" w:rsidR="005108F0" w:rsidRPr="00E75EA3" w:rsidRDefault="005108F0" w:rsidP="00201184">
      <w:pPr>
        <w:pStyle w:val="ProductList-Body"/>
        <w:numPr>
          <w:ilvl w:val="0"/>
          <w:numId w:val="11"/>
        </w:numPr>
        <w:tabs>
          <w:tab w:val="num" w:pos="360"/>
        </w:tabs>
      </w:pPr>
      <w:r w:rsidRPr="00E75EA3">
        <w:t>may activate the software provided with the SL on up to five concurrent OSEs for local or remote use;</w:t>
      </w:r>
    </w:p>
    <w:p w14:paraId="4A6D281E" w14:textId="5CF204C4" w:rsidR="005108F0" w:rsidRPr="00E75EA3" w:rsidRDefault="005108F0" w:rsidP="00201184">
      <w:pPr>
        <w:pStyle w:val="ProductList-Body"/>
        <w:numPr>
          <w:ilvl w:val="0"/>
          <w:numId w:val="11"/>
        </w:numPr>
        <w:tabs>
          <w:tab w:val="num" w:pos="360"/>
        </w:tabs>
      </w:pPr>
      <w:r w:rsidRPr="00E75EA3">
        <w:t xml:space="preserve">may </w:t>
      </w:r>
      <w:r w:rsidRPr="00A549D7">
        <w:t xml:space="preserve">also install and use the software, with shared computer activation, on a shared device, a </w:t>
      </w:r>
      <w:r w:rsidR="002E3063" w:rsidRPr="00A549D7">
        <w:t>Network Server</w:t>
      </w:r>
      <w:r w:rsidRPr="00A549D7">
        <w:t xml:space="preserve">, or on shared servers </w:t>
      </w:r>
      <w:r w:rsidR="000F4118" w:rsidRPr="00A549D7">
        <w:t>on Micr</w:t>
      </w:r>
      <w:r w:rsidR="00B7621A" w:rsidRPr="00A549D7">
        <w:t xml:space="preserve">osoft Azure or </w:t>
      </w:r>
      <w:r w:rsidRPr="00B022DF">
        <w:t xml:space="preserve">with a </w:t>
      </w:r>
      <w:r w:rsidR="00F728D0" w:rsidRPr="004919C8">
        <w:t>Qualified Multitenant Hosting Partner</w:t>
      </w:r>
      <w:r w:rsidRPr="00A549D7">
        <w:t xml:space="preserve">. A list of </w:t>
      </w:r>
      <w:r w:rsidR="00F728D0" w:rsidRPr="004919C8">
        <w:t>Qualified Multitenant Hosting Partner</w:t>
      </w:r>
      <w:r w:rsidR="00F728D0" w:rsidRPr="00A549D7" w:rsidDel="00F728D0">
        <w:t xml:space="preserve"> </w:t>
      </w:r>
      <w:r w:rsidRPr="00A549D7">
        <w:t>and additional deployment requirements is available at www.office.com/sca.; and</w:t>
      </w:r>
    </w:p>
    <w:p w14:paraId="7DDE7455" w14:textId="77777777" w:rsidR="0078390A" w:rsidRPr="0078390A" w:rsidRDefault="005108F0" w:rsidP="00201184">
      <w:pPr>
        <w:pStyle w:val="ProductList-Body"/>
        <w:numPr>
          <w:ilvl w:val="0"/>
          <w:numId w:val="11"/>
        </w:numPr>
        <w:tabs>
          <w:tab w:val="num" w:pos="360"/>
        </w:tabs>
        <w:rPr>
          <w:sz w:val="16"/>
          <w:szCs w:val="16"/>
        </w:rPr>
      </w:pPr>
      <w:r w:rsidRPr="00E75EA3">
        <w:t>must connect each device upon which user has installed the software to the Internet at least once every 30 days or the functionality of the software may be affected.</w:t>
      </w:r>
    </w:p>
    <w:p w14:paraId="7D8C3180" w14:textId="14AD313D" w:rsidR="005B7124" w:rsidRPr="00E75EA3" w:rsidRDefault="005B7124" w:rsidP="003662E7">
      <w:pPr>
        <w:pStyle w:val="ProductList-Body"/>
        <w:ind w:left="720"/>
        <w:rPr>
          <w:sz w:val="16"/>
          <w:szCs w:val="16"/>
        </w:rPr>
      </w:pPr>
    </w:p>
    <w:p w14:paraId="049CBC5C" w14:textId="4BADBB5A" w:rsidR="00907F0E" w:rsidRPr="004919C8" w:rsidRDefault="00907F0E" w:rsidP="00907F0E">
      <w:pPr>
        <w:pStyle w:val="ProductList-Body"/>
        <w:rPr>
          <w:b/>
          <w:color w:val="00188F"/>
        </w:rPr>
      </w:pPr>
      <w:bookmarkStart w:id="167" w:name="_Toc487134044"/>
      <w:bookmarkStart w:id="168" w:name="SharePointOnline"/>
      <w:r w:rsidRPr="004919C8">
        <w:rPr>
          <w:b/>
          <w:color w:val="00188F"/>
        </w:rPr>
        <w:t>Use of SharePoint Online</w:t>
      </w:r>
    </w:p>
    <w:p w14:paraId="0BF2C947" w14:textId="7A591249" w:rsidR="00907F0E" w:rsidRDefault="00907F0E" w:rsidP="00907F0E">
      <w:pPr>
        <w:pStyle w:val="ProductList-Body"/>
      </w:pPr>
      <w:r w:rsidRPr="004919C8">
        <w:t>Rights to the SharePoint Online functionality provided with a Project Online Professional or Premium User</w:t>
      </w:r>
      <w:r w:rsidR="0056206C">
        <w:t xml:space="preserve"> </w:t>
      </w:r>
      <w:r w:rsidRPr="004919C8">
        <w:t>SL are limited to storing and accessing data in support of Project Online.</w:t>
      </w:r>
      <w:r w:rsidRPr="00E75EA3">
        <w:tab/>
      </w:r>
    </w:p>
    <w:p w14:paraId="048D16AA" w14:textId="747E4D40" w:rsidR="005B7124" w:rsidRPr="00E75EA3" w:rsidRDefault="005B7124" w:rsidP="00D73EC5">
      <w:pPr>
        <w:pStyle w:val="ProductList-Offering2Heading"/>
        <w:outlineLvl w:val="2"/>
      </w:pPr>
      <w:bookmarkStart w:id="169" w:name="_Toc29979206"/>
      <w:bookmarkStart w:id="170" w:name="_Toc59181899"/>
      <w:r w:rsidRPr="00E75EA3">
        <w:t>SharePoint Online</w:t>
      </w:r>
      <w:bookmarkEnd w:id="167"/>
      <w:bookmarkEnd w:id="168"/>
      <w:bookmarkEnd w:id="169"/>
      <w:bookmarkEnd w:id="170"/>
    </w:p>
    <w:p w14:paraId="4C8046E6" w14:textId="77777777" w:rsidR="0058636D" w:rsidRDefault="0058636D" w:rsidP="00866323">
      <w:pPr>
        <w:pStyle w:val="ProductList-Body"/>
        <w:rPr>
          <w:rFonts w:asciiTheme="majorHAnsi" w:hAnsiTheme="majorHAnsi"/>
          <w:sz w:val="16"/>
          <w:szCs w:val="16"/>
        </w:rPr>
        <w:sectPr w:rsidR="0058636D" w:rsidSect="002363A9">
          <w:type w:val="continuous"/>
          <w:pgSz w:w="12240" w:h="15840"/>
          <w:pgMar w:top="1440" w:right="720" w:bottom="1440" w:left="720" w:header="720" w:footer="720" w:gutter="0"/>
          <w:cols w:space="720"/>
          <w:titlePg/>
          <w:docGrid w:linePitch="360"/>
        </w:sectPr>
      </w:pPr>
    </w:p>
    <w:p w14:paraId="291CD63F" w14:textId="33C5F622" w:rsidR="00976EB6" w:rsidRPr="00E75EA3" w:rsidRDefault="00976EB6" w:rsidP="00866323">
      <w:pPr>
        <w:pStyle w:val="ProductList-Body"/>
        <w:rPr>
          <w:rFonts w:asciiTheme="majorHAnsi" w:hAnsiTheme="majorHAnsi"/>
          <w:sz w:val="16"/>
          <w:szCs w:val="16"/>
        </w:rPr>
      </w:pPr>
      <w:r w:rsidRPr="00E75EA3">
        <w:rPr>
          <w:rFonts w:asciiTheme="majorHAnsi" w:hAnsiTheme="majorHAnsi"/>
          <w:sz w:val="16"/>
          <w:szCs w:val="16"/>
        </w:rPr>
        <w:t>Duet Enterprise Online for Microsoft SharePoint and SAP</w:t>
      </w:r>
    </w:p>
    <w:p w14:paraId="02DAF663" w14:textId="3B6853BA" w:rsidR="005B7124" w:rsidRPr="00E75EA3" w:rsidRDefault="005B7124" w:rsidP="00866323">
      <w:pPr>
        <w:pStyle w:val="ProductList-Body"/>
        <w:rPr>
          <w:rFonts w:asciiTheme="majorHAnsi" w:hAnsiTheme="majorHAnsi"/>
          <w:sz w:val="16"/>
          <w:szCs w:val="16"/>
        </w:rPr>
      </w:pPr>
      <w:r w:rsidRPr="00E75EA3">
        <w:rPr>
          <w:rFonts w:asciiTheme="majorHAnsi" w:hAnsiTheme="majorHAnsi"/>
          <w:sz w:val="16"/>
          <w:szCs w:val="16"/>
        </w:rPr>
        <w:t xml:space="preserve">SharePoint Online </w:t>
      </w:r>
      <w:r w:rsidR="000423A9">
        <w:rPr>
          <w:rFonts w:asciiTheme="majorHAnsi" w:hAnsiTheme="majorHAnsi"/>
          <w:sz w:val="16"/>
          <w:szCs w:val="16"/>
        </w:rPr>
        <w:t>K1</w:t>
      </w:r>
    </w:p>
    <w:p w14:paraId="59D1274C" w14:textId="61BA2EE4" w:rsidR="00581CDB" w:rsidRPr="00E75EA3" w:rsidRDefault="005B7124" w:rsidP="00197E12">
      <w:pPr>
        <w:pStyle w:val="ProductList-Body"/>
        <w:rPr>
          <w:b/>
          <w:color w:val="000000" w:themeColor="text1"/>
          <w:sz w:val="8"/>
          <w:szCs w:val="8"/>
        </w:rPr>
      </w:pPr>
      <w:r w:rsidRPr="00E75EA3">
        <w:rPr>
          <w:rFonts w:asciiTheme="majorHAnsi" w:hAnsiTheme="majorHAnsi"/>
          <w:sz w:val="16"/>
          <w:szCs w:val="16"/>
        </w:rPr>
        <w:t xml:space="preserve">SharePoint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2)</w:t>
      </w:r>
    </w:p>
    <w:p w14:paraId="4A35A591" w14:textId="77777777" w:rsidR="00D7478E" w:rsidRPr="00E75EA3" w:rsidRDefault="00D7478E" w:rsidP="00D7478E">
      <w:pPr>
        <w:pStyle w:val="ProductList-Body"/>
        <w:rPr>
          <w:b/>
          <w:color w:val="00188F"/>
        </w:rPr>
      </w:pPr>
      <w:r w:rsidRPr="00E75EA3">
        <w:rPr>
          <w:b/>
          <w:color w:val="00188F"/>
        </w:rPr>
        <w:t>Core Features for Office 365 Services</w:t>
      </w:r>
    </w:p>
    <w:p w14:paraId="071D9734" w14:textId="54B0BB99" w:rsidR="00D7478E" w:rsidRPr="00E75EA3" w:rsidRDefault="004B79A4" w:rsidP="00D7478E">
      <w:pPr>
        <w:pStyle w:val="ProductList-Body"/>
      </w:pPr>
      <w:r w:rsidRPr="00E75EA3">
        <w:t>SharePoint</w:t>
      </w:r>
      <w:r w:rsidR="00D7478E" w:rsidRPr="00E75EA3">
        <w:t xml:space="preserve"> Online or its successor service will have the following </w:t>
      </w:r>
      <w:hyperlink w:anchor="CoreFeaturesforOffice365Services" w:history="1">
        <w:r w:rsidR="00D7478E" w:rsidRPr="00E75EA3">
          <w:rPr>
            <w:rStyle w:val="Hyperlink"/>
          </w:rPr>
          <w:t>Core Features</w:t>
        </w:r>
      </w:hyperlink>
      <w:r w:rsidR="00D7478E" w:rsidRPr="00E75EA3">
        <w:t xml:space="preserve"> capabilities:</w:t>
      </w:r>
    </w:p>
    <w:p w14:paraId="696B933A" w14:textId="77777777" w:rsidR="00D7478E" w:rsidRPr="00E75EA3" w:rsidRDefault="00D7478E" w:rsidP="00D7478E">
      <w:pPr>
        <w:pStyle w:val="ProductList-Body"/>
      </w:pPr>
    </w:p>
    <w:p w14:paraId="3C7AF6D9" w14:textId="77777777" w:rsidR="00ED50E6" w:rsidRPr="00E75EA3" w:rsidRDefault="001A19E0" w:rsidP="00D7478E">
      <w:pPr>
        <w:pStyle w:val="ProductList-Body"/>
        <w:tabs>
          <w:tab w:val="clear" w:pos="158"/>
          <w:tab w:val="left" w:pos="180"/>
        </w:tabs>
        <w:ind w:left="180"/>
        <w:rPr>
          <w:b/>
          <w:color w:val="0072C6"/>
        </w:rPr>
      </w:pPr>
      <w:r w:rsidRPr="00E75EA3">
        <w:rPr>
          <w:b/>
          <w:color w:val="0072C6"/>
        </w:rPr>
        <w:t>Collaboration Sites</w:t>
      </w:r>
    </w:p>
    <w:p w14:paraId="6BB5D188" w14:textId="545CAD29" w:rsidR="001A19E0" w:rsidRPr="00E75EA3" w:rsidRDefault="001A19E0" w:rsidP="00D7478E">
      <w:pPr>
        <w:pStyle w:val="ProductList-Body"/>
        <w:tabs>
          <w:tab w:val="clear" w:pos="158"/>
          <w:tab w:val="left" w:pos="180"/>
        </w:tabs>
        <w:ind w:left="180"/>
      </w:pPr>
      <w:r w:rsidRPr="00E75EA3">
        <w:t>An end user will be able to create a web browser-accessible site through which the end user can upload and share content and manage who has permission to access that site.</w:t>
      </w:r>
    </w:p>
    <w:p w14:paraId="435F4FFD" w14:textId="77777777" w:rsidR="00ED50E6" w:rsidRPr="00E75EA3" w:rsidRDefault="00ED50E6" w:rsidP="00D7478E">
      <w:pPr>
        <w:pStyle w:val="ProductList-Body"/>
        <w:tabs>
          <w:tab w:val="clear" w:pos="158"/>
          <w:tab w:val="left" w:pos="180"/>
        </w:tabs>
        <w:ind w:left="180"/>
      </w:pPr>
    </w:p>
    <w:p w14:paraId="7F657CBD" w14:textId="77777777" w:rsidR="00ED50E6" w:rsidRPr="00E75EA3" w:rsidRDefault="001A19E0" w:rsidP="00D7478E">
      <w:pPr>
        <w:pStyle w:val="ProductList-Body"/>
        <w:tabs>
          <w:tab w:val="clear" w:pos="158"/>
          <w:tab w:val="left" w:pos="180"/>
        </w:tabs>
        <w:ind w:left="180"/>
        <w:rPr>
          <w:b/>
          <w:color w:val="0072C6"/>
        </w:rPr>
      </w:pPr>
      <w:r w:rsidRPr="00E75EA3">
        <w:rPr>
          <w:b/>
          <w:color w:val="0072C6"/>
        </w:rPr>
        <w:t>Storage</w:t>
      </w:r>
    </w:p>
    <w:p w14:paraId="39343941" w14:textId="736F4EE6" w:rsidR="001A19E0" w:rsidRPr="00E75EA3" w:rsidRDefault="001A19E0" w:rsidP="00D7478E">
      <w:pPr>
        <w:pStyle w:val="ProductList-Body"/>
        <w:tabs>
          <w:tab w:val="clear" w:pos="158"/>
          <w:tab w:val="left" w:pos="180"/>
        </w:tabs>
        <w:ind w:left="180"/>
      </w:pPr>
      <w:r w:rsidRPr="00E75EA3">
        <w:t>Customer will be able to set storage capacity limits for a site created by an end user.</w:t>
      </w:r>
    </w:p>
    <w:p w14:paraId="3A8C6F55" w14:textId="4152F687" w:rsidR="00ED50E6" w:rsidRPr="00E75EA3" w:rsidRDefault="00ED50E6" w:rsidP="001A19E0">
      <w:pPr>
        <w:pStyle w:val="ProductList-Body"/>
      </w:pPr>
    </w:p>
    <w:p w14:paraId="5240EB9E" w14:textId="77777777" w:rsidR="00974EAE" w:rsidRPr="00E75EA3" w:rsidRDefault="001A19E0" w:rsidP="006523C8">
      <w:pPr>
        <w:pStyle w:val="ProductList-Body"/>
        <w:tabs>
          <w:tab w:val="clear" w:pos="158"/>
          <w:tab w:val="left" w:pos="180"/>
        </w:tabs>
        <w:rPr>
          <w:b/>
          <w:color w:val="00188F"/>
        </w:rPr>
      </w:pPr>
      <w:r w:rsidRPr="00E75EA3">
        <w:rPr>
          <w:b/>
          <w:color w:val="00188F"/>
        </w:rPr>
        <w:t>External Users</w:t>
      </w:r>
    </w:p>
    <w:p w14:paraId="02135ED3" w14:textId="36D10138" w:rsidR="001A19E0" w:rsidRPr="00E75EA3" w:rsidRDefault="001A19E0" w:rsidP="006523C8">
      <w:pPr>
        <w:pStyle w:val="ProductList-Body"/>
        <w:tabs>
          <w:tab w:val="clear" w:pos="158"/>
          <w:tab w:val="left" w:pos="180"/>
        </w:tabs>
      </w:pPr>
      <w:r w:rsidRPr="00E75EA3">
        <w:t>External Users invited to site collections via Share-by-Mail function</w:t>
      </w:r>
      <w:r w:rsidR="006523C8" w:rsidRPr="00E75EA3">
        <w:t xml:space="preserve">ality do not need </w:t>
      </w:r>
      <w:r w:rsidR="007647CF" w:rsidRPr="00E75EA3">
        <w:t>u</w:t>
      </w:r>
      <w:r w:rsidR="00447E01" w:rsidRPr="00E75EA3">
        <w:t>ser SL</w:t>
      </w:r>
      <w:r w:rsidR="006523C8" w:rsidRPr="00E75EA3">
        <w:t xml:space="preserve">s with </w:t>
      </w:r>
      <w:r w:rsidRPr="00E75EA3">
        <w:t xml:space="preserve">SharePoint Online </w:t>
      </w:r>
      <w:r w:rsidR="00502A47" w:rsidRPr="00E75EA3">
        <w:t>F</w:t>
      </w:r>
      <w:r w:rsidR="007B1754" w:rsidRPr="00E75EA3">
        <w:t>1</w:t>
      </w:r>
      <w:r w:rsidRPr="00E75EA3">
        <w:t xml:space="preserve">, Plan 1 and </w:t>
      </w:r>
      <w:r w:rsidR="006523C8" w:rsidRPr="00E75EA3">
        <w:t xml:space="preserve">Plan </w:t>
      </w:r>
      <w:r w:rsidRPr="00E75EA3">
        <w:t>2.</w:t>
      </w:r>
      <w:r w:rsidR="007A78D1" w:rsidRPr="00E75EA3">
        <w:t xml:space="preserve"> </w:t>
      </w:r>
    </w:p>
    <w:p w14:paraId="20BB4A60" w14:textId="77777777" w:rsidR="00974EAE" w:rsidRPr="00E75EA3" w:rsidRDefault="00974EAE" w:rsidP="006523C8">
      <w:pPr>
        <w:pStyle w:val="ProductList-Body"/>
        <w:tabs>
          <w:tab w:val="clear" w:pos="158"/>
          <w:tab w:val="left" w:pos="180"/>
        </w:tabs>
      </w:pPr>
    </w:p>
    <w:p w14:paraId="61A15A1D" w14:textId="6242E069" w:rsidR="00974EAE" w:rsidRPr="00E75EA3" w:rsidRDefault="001A19E0" w:rsidP="006523C8">
      <w:pPr>
        <w:pStyle w:val="ProductList-Body"/>
        <w:tabs>
          <w:tab w:val="clear" w:pos="158"/>
          <w:tab w:val="left" w:pos="180"/>
        </w:tabs>
        <w:rPr>
          <w:b/>
          <w:color w:val="00188F"/>
        </w:rPr>
      </w:pPr>
      <w:r w:rsidRPr="00E75EA3">
        <w:rPr>
          <w:b/>
          <w:color w:val="00188F"/>
        </w:rPr>
        <w:t>Storage Add-on SLs</w:t>
      </w:r>
    </w:p>
    <w:p w14:paraId="39836558" w14:textId="0101FF16" w:rsidR="008E1EAF" w:rsidRDefault="001A19E0" w:rsidP="0078390A">
      <w:pPr>
        <w:pStyle w:val="ProductList-Body"/>
        <w:rPr>
          <w:sz w:val="16"/>
          <w:szCs w:val="16"/>
        </w:rPr>
      </w:pPr>
      <w:r w:rsidRPr="00E75EA3">
        <w:t xml:space="preserve">Office 365 Extra File Storage is required for each gigabyte of storage in excess of the storage provided with </w:t>
      </w:r>
      <w:r w:rsidR="007647CF" w:rsidRPr="00E75EA3">
        <w:t>u</w:t>
      </w:r>
      <w:r w:rsidR="00447E01" w:rsidRPr="00E75EA3">
        <w:t>ser SL</w:t>
      </w:r>
      <w:r w:rsidRPr="00E75EA3">
        <w:t>s for</w:t>
      </w:r>
      <w:r w:rsidR="006523C8" w:rsidRPr="00E75EA3">
        <w:t xml:space="preserve"> </w:t>
      </w:r>
      <w:r w:rsidRPr="00E75EA3">
        <w:t>SharePoint Online Plans 1 and 2.</w:t>
      </w:r>
      <w:r w:rsidR="0078390A" w:rsidRPr="00E75EA3">
        <w:rPr>
          <w:sz w:val="16"/>
          <w:szCs w:val="16"/>
        </w:rPr>
        <w:t xml:space="preserve"> </w:t>
      </w:r>
    </w:p>
    <w:p w14:paraId="44A39F19" w14:textId="77777777" w:rsidR="003662E7" w:rsidRPr="00E75EA3" w:rsidRDefault="003662E7" w:rsidP="0078390A">
      <w:pPr>
        <w:pStyle w:val="ProductList-Body"/>
        <w:rPr>
          <w:sz w:val="16"/>
          <w:szCs w:val="16"/>
        </w:rPr>
      </w:pPr>
    </w:p>
    <w:p w14:paraId="299B4482" w14:textId="5B63656C" w:rsidR="0081293D" w:rsidRPr="00E75EA3" w:rsidRDefault="00CB6005" w:rsidP="0081293D">
      <w:pPr>
        <w:pStyle w:val="ProductList-Offering2Heading"/>
        <w:outlineLvl w:val="2"/>
      </w:pPr>
      <w:bookmarkStart w:id="171" w:name="SkypeforBusinessOnline"/>
      <w:bookmarkStart w:id="172" w:name="_Toc487134045"/>
      <w:bookmarkStart w:id="173" w:name="_Toc29979207"/>
      <w:bookmarkStart w:id="174" w:name="_Toc59181900"/>
      <w:r w:rsidRPr="00E75EA3">
        <w:t xml:space="preserve">Skype for Business </w:t>
      </w:r>
      <w:r w:rsidR="0081293D" w:rsidRPr="00E75EA3">
        <w:t>Online</w:t>
      </w:r>
      <w:bookmarkEnd w:id="171"/>
      <w:bookmarkEnd w:id="172"/>
      <w:bookmarkEnd w:id="173"/>
      <w:bookmarkEnd w:id="174"/>
    </w:p>
    <w:p w14:paraId="76E182AD" w14:textId="79C90711" w:rsidR="0081293D" w:rsidRPr="00E75EA3" w:rsidRDefault="0081293D" w:rsidP="0081293D">
      <w:pPr>
        <w:pStyle w:val="ProductList-Body"/>
        <w:rPr>
          <w:rFonts w:asciiTheme="majorHAnsi" w:hAnsiTheme="majorHAnsi"/>
          <w:sz w:val="16"/>
          <w:szCs w:val="16"/>
        </w:rPr>
      </w:pPr>
      <w:r w:rsidRPr="00E75EA3">
        <w:rPr>
          <w:rFonts w:asciiTheme="majorHAnsi" w:hAnsiTheme="majorHAnsi"/>
          <w:sz w:val="16"/>
          <w:szCs w:val="16"/>
        </w:rPr>
        <w:t xml:space="preserve">Skype for Business Online </w:t>
      </w:r>
      <w:r w:rsidR="00594422" w:rsidRPr="00E75EA3">
        <w:rPr>
          <w:rFonts w:asciiTheme="majorHAnsi" w:hAnsiTheme="majorHAnsi"/>
          <w:sz w:val="16"/>
          <w:szCs w:val="16"/>
        </w:rPr>
        <w:t>(</w:t>
      </w:r>
      <w:r w:rsidRPr="00E75EA3">
        <w:rPr>
          <w:rFonts w:asciiTheme="majorHAnsi" w:hAnsiTheme="majorHAnsi"/>
          <w:sz w:val="16"/>
          <w:szCs w:val="16"/>
        </w:rPr>
        <w:t>Plan 1</w:t>
      </w:r>
      <w:r w:rsidR="00594422" w:rsidRPr="00E75EA3">
        <w:rPr>
          <w:rFonts w:asciiTheme="majorHAnsi" w:hAnsiTheme="majorHAnsi"/>
          <w:sz w:val="16"/>
          <w:szCs w:val="16"/>
        </w:rPr>
        <w:t xml:space="preserve"> and Plan 2)</w:t>
      </w:r>
    </w:p>
    <w:p w14:paraId="1F4377AD" w14:textId="77777777" w:rsidR="008105E4" w:rsidRPr="00E75EA3" w:rsidRDefault="00BB6B1C" w:rsidP="00BB6B1C">
      <w:pPr>
        <w:pStyle w:val="ProductList-Body"/>
        <w:rPr>
          <w:rFonts w:asciiTheme="majorHAnsi" w:hAnsiTheme="majorHAnsi"/>
          <w:sz w:val="16"/>
          <w:szCs w:val="16"/>
        </w:rPr>
      </w:pPr>
      <w:r w:rsidRPr="00E75EA3">
        <w:rPr>
          <w:rFonts w:asciiTheme="majorHAnsi" w:hAnsiTheme="majorHAnsi"/>
          <w:sz w:val="16"/>
          <w:szCs w:val="16"/>
        </w:rPr>
        <w:t xml:space="preserve">Audio Conferencing </w:t>
      </w:r>
    </w:p>
    <w:p w14:paraId="7C9BA3E2" w14:textId="5EAC9E58" w:rsidR="00BB6B1C" w:rsidRPr="00E75EA3" w:rsidRDefault="00BB6B1C" w:rsidP="00BB6B1C">
      <w:pPr>
        <w:pStyle w:val="ProductList-Body"/>
        <w:rPr>
          <w:rFonts w:asciiTheme="majorHAnsi" w:hAnsiTheme="majorHAnsi"/>
          <w:sz w:val="16"/>
          <w:szCs w:val="16"/>
        </w:rPr>
      </w:pPr>
      <w:r w:rsidRPr="00E75EA3">
        <w:rPr>
          <w:rFonts w:asciiTheme="majorHAnsi" w:hAnsiTheme="majorHAnsi"/>
          <w:sz w:val="16"/>
          <w:szCs w:val="16"/>
        </w:rPr>
        <w:t>Calling Plan</w:t>
      </w:r>
    </w:p>
    <w:p w14:paraId="0F3265C2" w14:textId="19BFD698" w:rsidR="00396C66" w:rsidRPr="00E75EA3" w:rsidRDefault="00396C66" w:rsidP="0081293D">
      <w:pPr>
        <w:pStyle w:val="ProductList-Body"/>
        <w:rPr>
          <w:rFonts w:asciiTheme="majorHAnsi" w:hAnsiTheme="majorHAnsi"/>
          <w:sz w:val="16"/>
          <w:szCs w:val="16"/>
        </w:rPr>
      </w:pPr>
      <w:r w:rsidRPr="00E75EA3">
        <w:rPr>
          <w:rFonts w:asciiTheme="majorHAnsi" w:hAnsiTheme="majorHAnsi"/>
          <w:sz w:val="16"/>
          <w:szCs w:val="16"/>
        </w:rPr>
        <w:t>Common Area Phone</w:t>
      </w:r>
    </w:p>
    <w:p w14:paraId="29F7E2A7" w14:textId="533ABB5B" w:rsidR="00BB6B1C" w:rsidRPr="00E75EA3" w:rsidRDefault="00BB6B1C" w:rsidP="0081293D">
      <w:pPr>
        <w:pStyle w:val="ProductList-Body"/>
        <w:rPr>
          <w:rFonts w:asciiTheme="majorHAnsi" w:hAnsiTheme="majorHAnsi"/>
          <w:sz w:val="16"/>
          <w:szCs w:val="16"/>
        </w:rPr>
      </w:pPr>
      <w:r w:rsidRPr="00E75EA3">
        <w:rPr>
          <w:rFonts w:asciiTheme="majorHAnsi" w:hAnsiTheme="majorHAnsi"/>
          <w:sz w:val="16"/>
          <w:szCs w:val="16"/>
        </w:rPr>
        <w:t>Communication Credits</w:t>
      </w:r>
    </w:p>
    <w:p w14:paraId="6BEAA98A" w14:textId="04B1EE6C" w:rsidR="0081293D" w:rsidRPr="00E75EA3" w:rsidRDefault="00BB6B1C" w:rsidP="0081293D">
      <w:pPr>
        <w:pStyle w:val="ProductList-Body"/>
        <w:rPr>
          <w:rFonts w:asciiTheme="majorHAnsi" w:hAnsiTheme="majorHAnsi"/>
          <w:sz w:val="16"/>
          <w:szCs w:val="16"/>
        </w:rPr>
      </w:pPr>
      <w:r w:rsidRPr="00E75EA3">
        <w:rPr>
          <w:rFonts w:asciiTheme="majorHAnsi" w:hAnsiTheme="majorHAnsi"/>
          <w:sz w:val="16"/>
          <w:szCs w:val="16"/>
        </w:rPr>
        <w:t>Phone System</w:t>
      </w:r>
    </w:p>
    <w:p w14:paraId="70B73855" w14:textId="77777777" w:rsidR="0081293D" w:rsidRPr="00E75EA3" w:rsidRDefault="0081293D" w:rsidP="0081293D">
      <w:pPr>
        <w:pStyle w:val="ProductList-Body"/>
        <w:pBdr>
          <w:top w:val="single" w:sz="4" w:space="1" w:color="BFBFBF" w:themeColor="background1" w:themeShade="BF"/>
        </w:pBdr>
        <w:rPr>
          <w:b/>
          <w:color w:val="000000" w:themeColor="text1"/>
          <w:sz w:val="8"/>
          <w:szCs w:val="8"/>
        </w:rPr>
      </w:pPr>
    </w:p>
    <w:p w14:paraId="5B1780B6" w14:textId="77777777" w:rsidR="00CB6005" w:rsidRPr="00E75EA3" w:rsidRDefault="00CB6005" w:rsidP="00CB6005">
      <w:pPr>
        <w:pStyle w:val="ProductList-Body"/>
      </w:pPr>
    </w:p>
    <w:p w14:paraId="2FB1AA39" w14:textId="77777777" w:rsidR="00CB6005" w:rsidRPr="00E75EA3" w:rsidRDefault="00CB6005" w:rsidP="00CB6005">
      <w:pPr>
        <w:pStyle w:val="ProductList-Body"/>
        <w:rPr>
          <w:b/>
          <w:color w:val="00188F"/>
        </w:rPr>
      </w:pPr>
      <w:r w:rsidRPr="00E75EA3">
        <w:rPr>
          <w:b/>
          <w:color w:val="00188F"/>
        </w:rPr>
        <w:t>Core Features for Office 365 Services</w:t>
      </w:r>
    </w:p>
    <w:p w14:paraId="4DDC19F5" w14:textId="623DA086" w:rsidR="00CB6005" w:rsidRPr="00E75EA3" w:rsidRDefault="00CB6005" w:rsidP="00CB6005">
      <w:pPr>
        <w:pStyle w:val="ProductList-Body"/>
      </w:pPr>
      <w:r w:rsidRPr="00E75EA3">
        <w:t xml:space="preserve">Skype for Business Online </w:t>
      </w:r>
      <w:r w:rsidR="0081293D" w:rsidRPr="00E75EA3">
        <w:t>Plan 2</w:t>
      </w:r>
      <w:r w:rsidR="00603B87" w:rsidRPr="00E75EA3">
        <w:t xml:space="preserve"> </w:t>
      </w:r>
      <w:r w:rsidRPr="00E75EA3">
        <w:t xml:space="preserve">or </w:t>
      </w:r>
      <w:r w:rsidR="0081293D" w:rsidRPr="00E75EA3">
        <w:t>their</w:t>
      </w:r>
      <w:r w:rsidRPr="00E75EA3">
        <w:t xml:space="preserve"> successor service</w:t>
      </w:r>
      <w:r w:rsidR="0081293D" w:rsidRPr="00E75EA3">
        <w:t>s</w:t>
      </w:r>
      <w:r w:rsidRPr="00E75EA3">
        <w:t xml:space="preserve"> will have the following </w:t>
      </w:r>
      <w:hyperlink w:anchor="CoreFeaturesforOffice365Services" w:history="1">
        <w:r w:rsidRPr="00E75EA3">
          <w:rPr>
            <w:rStyle w:val="Hyperlink"/>
          </w:rPr>
          <w:t>Core Features</w:t>
        </w:r>
      </w:hyperlink>
      <w:r w:rsidRPr="00E75EA3">
        <w:t xml:space="preserve"> capabilities:</w:t>
      </w:r>
    </w:p>
    <w:p w14:paraId="0FDCB043" w14:textId="77777777" w:rsidR="00CB6005" w:rsidRPr="00E75EA3" w:rsidRDefault="00CB6005" w:rsidP="00CB6005">
      <w:pPr>
        <w:pStyle w:val="ProductList-Body"/>
      </w:pPr>
    </w:p>
    <w:p w14:paraId="2062AF2B" w14:textId="77777777" w:rsidR="00CB6005" w:rsidRPr="00E75EA3" w:rsidRDefault="00CB6005" w:rsidP="00CB6005">
      <w:pPr>
        <w:pStyle w:val="ProductList-Body"/>
        <w:tabs>
          <w:tab w:val="clear" w:pos="158"/>
          <w:tab w:val="left" w:pos="360"/>
        </w:tabs>
        <w:ind w:left="180"/>
        <w:rPr>
          <w:b/>
          <w:color w:val="0072C6"/>
        </w:rPr>
      </w:pPr>
      <w:r w:rsidRPr="00E75EA3">
        <w:rPr>
          <w:b/>
          <w:color w:val="0072C6"/>
        </w:rPr>
        <w:t>Instant Messaging</w:t>
      </w:r>
    </w:p>
    <w:p w14:paraId="04E6BA46" w14:textId="77777777" w:rsidR="00CB6005" w:rsidRPr="00E75EA3" w:rsidRDefault="00CB6005" w:rsidP="00CB6005">
      <w:pPr>
        <w:pStyle w:val="ProductList-Body"/>
        <w:tabs>
          <w:tab w:val="clear" w:pos="158"/>
          <w:tab w:val="left" w:pos="360"/>
        </w:tabs>
        <w:ind w:left="180"/>
      </w:pPr>
      <w:r w:rsidRPr="00E75EA3">
        <w:t>An end user will be able to transfer a text message to another end user in real time over an Internet Protocol network.</w:t>
      </w:r>
    </w:p>
    <w:p w14:paraId="2284C501" w14:textId="77777777" w:rsidR="00CB6005" w:rsidRPr="00E75EA3" w:rsidRDefault="00CB6005" w:rsidP="00CB6005">
      <w:pPr>
        <w:pStyle w:val="ProductList-Body"/>
        <w:tabs>
          <w:tab w:val="clear" w:pos="158"/>
          <w:tab w:val="left" w:pos="360"/>
        </w:tabs>
        <w:ind w:left="180"/>
      </w:pPr>
    </w:p>
    <w:p w14:paraId="5A868C55" w14:textId="77777777" w:rsidR="00CB6005" w:rsidRPr="00E75EA3" w:rsidRDefault="00CB6005" w:rsidP="00CB6005">
      <w:pPr>
        <w:pStyle w:val="ProductList-Body"/>
        <w:tabs>
          <w:tab w:val="clear" w:pos="158"/>
          <w:tab w:val="left" w:pos="360"/>
        </w:tabs>
        <w:ind w:left="180"/>
        <w:rPr>
          <w:b/>
          <w:color w:val="0072C6"/>
        </w:rPr>
      </w:pPr>
      <w:r w:rsidRPr="00E75EA3">
        <w:rPr>
          <w:b/>
          <w:color w:val="0072C6"/>
        </w:rPr>
        <w:t>Presence</w:t>
      </w:r>
    </w:p>
    <w:p w14:paraId="76C271F7" w14:textId="77777777" w:rsidR="00CB6005" w:rsidRPr="00E75EA3" w:rsidRDefault="00CB6005" w:rsidP="00CB6005">
      <w:pPr>
        <w:pStyle w:val="ProductList-Body"/>
        <w:tabs>
          <w:tab w:val="clear" w:pos="158"/>
          <w:tab w:val="left" w:pos="360"/>
        </w:tabs>
        <w:ind w:left="180"/>
      </w:pPr>
      <w:r w:rsidRPr="00E75EA3">
        <w:t>An end user will be able to set and display the end user’s availability and view another end user’s availability.</w:t>
      </w:r>
    </w:p>
    <w:p w14:paraId="1C9B0FD0" w14:textId="77777777" w:rsidR="00CB6005" w:rsidRPr="00E75EA3" w:rsidRDefault="00CB6005" w:rsidP="00CB6005">
      <w:pPr>
        <w:pStyle w:val="ProductList-Body"/>
        <w:tabs>
          <w:tab w:val="clear" w:pos="158"/>
          <w:tab w:val="left" w:pos="360"/>
        </w:tabs>
        <w:ind w:left="180"/>
      </w:pPr>
    </w:p>
    <w:p w14:paraId="03BA5471" w14:textId="281B2225" w:rsidR="00CB6005" w:rsidRPr="00E75EA3" w:rsidRDefault="00CB6005" w:rsidP="003A5243">
      <w:pPr>
        <w:pStyle w:val="ProductList-Body"/>
        <w:keepNext/>
        <w:tabs>
          <w:tab w:val="clear" w:pos="158"/>
          <w:tab w:val="left" w:pos="360"/>
        </w:tabs>
        <w:ind w:left="187"/>
        <w:rPr>
          <w:b/>
          <w:color w:val="0072C6"/>
        </w:rPr>
      </w:pPr>
      <w:r w:rsidRPr="00E75EA3">
        <w:rPr>
          <w:b/>
          <w:color w:val="0072C6"/>
        </w:rPr>
        <w:t>Online Meetings</w:t>
      </w:r>
    </w:p>
    <w:p w14:paraId="3B0DBB40" w14:textId="03D99A77" w:rsidR="0042540C" w:rsidRPr="00E75EA3" w:rsidRDefault="00CB6005" w:rsidP="00CB6005">
      <w:pPr>
        <w:pStyle w:val="ProductList-Body"/>
        <w:tabs>
          <w:tab w:val="clear" w:pos="158"/>
          <w:tab w:val="left" w:pos="360"/>
        </w:tabs>
        <w:ind w:left="180"/>
      </w:pPr>
      <w:r w:rsidRPr="00E75EA3">
        <w:t>An end user will be able to conduct an Internet-based meeting that has audio and video conferencing functionality with other end users.</w:t>
      </w:r>
    </w:p>
    <w:p w14:paraId="0E7E064A" w14:textId="77777777" w:rsidR="00693C5C" w:rsidRDefault="00693C5C" w:rsidP="00693C5C">
      <w:pPr>
        <w:pStyle w:val="ProductList-Body"/>
        <w:tabs>
          <w:tab w:val="clear" w:pos="158"/>
          <w:tab w:val="left" w:pos="360"/>
        </w:tabs>
        <w:rPr>
          <w:b/>
          <w:color w:val="00188F"/>
        </w:rPr>
      </w:pPr>
    </w:p>
    <w:p w14:paraId="63614289" w14:textId="305A2D06" w:rsidR="00693C5C" w:rsidRPr="00E75EA3" w:rsidRDefault="00693C5C" w:rsidP="00693C5C">
      <w:pPr>
        <w:pStyle w:val="ProductList-Body"/>
        <w:tabs>
          <w:tab w:val="clear" w:pos="158"/>
          <w:tab w:val="left" w:pos="360"/>
        </w:tabs>
        <w:rPr>
          <w:b/>
          <w:color w:val="00188F"/>
        </w:rPr>
      </w:pPr>
      <w:r w:rsidRPr="00E75EA3">
        <w:rPr>
          <w:b/>
          <w:color w:val="00188F"/>
        </w:rPr>
        <w:t>Notices</w:t>
      </w:r>
    </w:p>
    <w:p w14:paraId="25425E4F" w14:textId="77777777" w:rsidR="00693C5C" w:rsidRPr="00E75EA3" w:rsidRDefault="00693C5C" w:rsidP="00693C5C">
      <w:pPr>
        <w:pStyle w:val="ProductList-Body"/>
      </w:pPr>
      <w:r w:rsidRPr="00E75EA3">
        <w:t xml:space="preserve">The H.264/MPEG-4 AVC and/or VC-1 Notices in </w:t>
      </w:r>
      <w:hyperlink w:anchor="Attachment1" w:history="1">
        <w:r w:rsidRPr="00E75EA3">
          <w:rPr>
            <w:rStyle w:val="Hyperlink"/>
          </w:rPr>
          <w:t>Attachment 1</w:t>
        </w:r>
      </w:hyperlink>
      <w:r w:rsidRPr="00E75EA3">
        <w:t xml:space="preserve"> apply.</w:t>
      </w:r>
    </w:p>
    <w:p w14:paraId="01F3953B" w14:textId="77777777" w:rsidR="00CB6005" w:rsidRPr="00E75EA3" w:rsidRDefault="00CB6005" w:rsidP="00CB6005">
      <w:pPr>
        <w:pStyle w:val="ProductList-Body"/>
        <w:tabs>
          <w:tab w:val="clear" w:pos="158"/>
          <w:tab w:val="left" w:pos="360"/>
        </w:tabs>
      </w:pPr>
    </w:p>
    <w:p w14:paraId="78B0AC48" w14:textId="77777777" w:rsidR="00CB6005" w:rsidRPr="00E75EA3" w:rsidRDefault="00CB6005" w:rsidP="00CB6005">
      <w:pPr>
        <w:pStyle w:val="ProductList-Body"/>
        <w:tabs>
          <w:tab w:val="clear" w:pos="158"/>
          <w:tab w:val="left" w:pos="360"/>
        </w:tabs>
        <w:rPr>
          <w:b/>
          <w:color w:val="00188F"/>
        </w:rPr>
      </w:pPr>
      <w:r w:rsidRPr="00E75EA3">
        <w:rPr>
          <w:b/>
          <w:color w:val="00188F"/>
        </w:rPr>
        <w:t>External Users and users not authenticated by Skype for Business Online</w:t>
      </w:r>
    </w:p>
    <w:p w14:paraId="2CCE3AAC" w14:textId="31295C7D" w:rsidR="00CB6005" w:rsidRPr="00E75EA3" w:rsidRDefault="00221880" w:rsidP="00CB6005">
      <w:pPr>
        <w:pStyle w:val="ProductList-Body"/>
        <w:tabs>
          <w:tab w:val="clear" w:pos="158"/>
          <w:tab w:val="left" w:pos="360"/>
        </w:tabs>
      </w:pPr>
      <w:r w:rsidRPr="00E75EA3">
        <w:t>u</w:t>
      </w:r>
      <w:r w:rsidR="00447E01" w:rsidRPr="00E75EA3">
        <w:t>ser SL</w:t>
      </w:r>
      <w:r w:rsidR="00CB6005" w:rsidRPr="00E75EA3">
        <w:t>s are not required for External Users and users not authenticated by the Skype for Business Online service.</w:t>
      </w:r>
    </w:p>
    <w:p w14:paraId="396FB5F9" w14:textId="02CA617C" w:rsidR="007A51E4" w:rsidRPr="00E75EA3" w:rsidRDefault="007A51E4" w:rsidP="00CB6005">
      <w:pPr>
        <w:pStyle w:val="ProductList-Body"/>
        <w:tabs>
          <w:tab w:val="clear" w:pos="158"/>
          <w:tab w:val="left" w:pos="360"/>
        </w:tabs>
      </w:pPr>
    </w:p>
    <w:p w14:paraId="7435862F" w14:textId="00111FE4" w:rsidR="007A51E4" w:rsidRPr="00E75EA3" w:rsidRDefault="007A51E4" w:rsidP="00CB6005">
      <w:pPr>
        <w:pStyle w:val="ProductList-Body"/>
        <w:tabs>
          <w:tab w:val="clear" w:pos="158"/>
          <w:tab w:val="left" w:pos="360"/>
        </w:tabs>
      </w:pPr>
      <w:r w:rsidRPr="00E75EA3">
        <w:rPr>
          <w:b/>
          <w:color w:val="00188F"/>
        </w:rPr>
        <w:t>Common Area Phones</w:t>
      </w:r>
    </w:p>
    <w:p w14:paraId="00E3CB1A" w14:textId="4D721DA6" w:rsidR="00913927" w:rsidRPr="00E75EA3" w:rsidRDefault="008603A8" w:rsidP="00CB6005">
      <w:pPr>
        <w:pStyle w:val="ProductList-Body"/>
        <w:tabs>
          <w:tab w:val="clear" w:pos="158"/>
          <w:tab w:val="left" w:pos="360"/>
        </w:tabs>
      </w:pPr>
      <w:r w:rsidRPr="00E75EA3">
        <w:t xml:space="preserve">A Common Area Phone is a device that makes and receives only voice calls </w:t>
      </w:r>
      <w:r w:rsidR="00E80ADC" w:rsidRPr="00E75EA3">
        <w:t xml:space="preserve">and is shared by multiple users who do not log into the device with their Office 365 credentials.  </w:t>
      </w:r>
      <w:r w:rsidR="003A54FA" w:rsidRPr="00E75EA3">
        <w:t>21Vianet</w:t>
      </w:r>
      <w:r w:rsidR="00E80ADC" w:rsidRPr="00E75EA3">
        <w:t xml:space="preserve">’s </w:t>
      </w:r>
      <w:r w:rsidR="00913927" w:rsidRPr="00E75EA3">
        <w:t>Common Area Phone</w:t>
      </w:r>
      <w:r w:rsidR="00E80ADC" w:rsidRPr="00E75EA3">
        <w:t xml:space="preserve"> offering</w:t>
      </w:r>
      <w:r w:rsidR="00913927" w:rsidRPr="00E75EA3">
        <w:t xml:space="preserve"> is a </w:t>
      </w:r>
      <w:r w:rsidR="00221880" w:rsidRPr="00E75EA3">
        <w:t>d</w:t>
      </w:r>
      <w:r w:rsidR="00447E01" w:rsidRPr="00E75EA3">
        <w:t>evice SL</w:t>
      </w:r>
      <w:r w:rsidR="00913927" w:rsidRPr="00E75EA3">
        <w:t xml:space="preserve">. Each Common Area Phone Licensed Device may be </w:t>
      </w:r>
      <w:r w:rsidR="00250E2C" w:rsidRPr="00E75EA3">
        <w:t xml:space="preserve">accessed and </w:t>
      </w:r>
      <w:r w:rsidR="00913927" w:rsidRPr="00E75EA3">
        <w:t>used by any number of users.</w:t>
      </w:r>
    </w:p>
    <w:p w14:paraId="2DE49618" w14:textId="77777777" w:rsidR="00FA1B67" w:rsidRPr="00926904" w:rsidRDefault="00FA1B67" w:rsidP="00FA1B67">
      <w:pPr>
        <w:pStyle w:val="ProductList-Body"/>
        <w:rPr>
          <w:sz w:val="16"/>
          <w:szCs w:val="16"/>
        </w:rPr>
      </w:pPr>
    </w:p>
    <w:p w14:paraId="6D4C945D" w14:textId="62951888" w:rsidR="00FA1B67" w:rsidRPr="00E75EA3" w:rsidRDefault="00FA1B67" w:rsidP="00C91713">
      <w:pPr>
        <w:pStyle w:val="ProductList-Body"/>
        <w:tabs>
          <w:tab w:val="clear" w:pos="158"/>
          <w:tab w:val="left" w:pos="360"/>
        </w:tabs>
      </w:pPr>
    </w:p>
    <w:p w14:paraId="504364FE" w14:textId="242F967F" w:rsidR="000552CB" w:rsidRPr="00E75EA3" w:rsidRDefault="004B3528" w:rsidP="009B4F06">
      <w:pPr>
        <w:pStyle w:val="ProductList-OfferingGroupHeading"/>
        <w:outlineLvl w:val="1"/>
      </w:pPr>
      <w:bookmarkStart w:id="175" w:name="OtherOnlineServices"/>
      <w:bookmarkStart w:id="176" w:name="_Toc487134047"/>
      <w:bookmarkStart w:id="177" w:name="_Toc29979208"/>
      <w:bookmarkStart w:id="178" w:name="_Toc59181901"/>
      <w:r w:rsidRPr="00E75EA3">
        <w:t>Other Online Services</w:t>
      </w:r>
      <w:bookmarkStart w:id="179" w:name="MicrosoftLearning"/>
      <w:bookmarkEnd w:id="175"/>
      <w:bookmarkEnd w:id="176"/>
      <w:bookmarkEnd w:id="177"/>
      <w:bookmarkEnd w:id="178"/>
    </w:p>
    <w:p w14:paraId="46B2C688" w14:textId="68DDA57C" w:rsidR="00DC029C" w:rsidRPr="00E34F6D" w:rsidRDefault="00DC029C" w:rsidP="00DC029C">
      <w:pPr>
        <w:pStyle w:val="ProductList-Offering2Heading"/>
        <w:outlineLvl w:val="2"/>
        <w:rPr>
          <w:b w:val="0"/>
          <w:color w:val="000000" w:themeColor="text1"/>
          <w:sz w:val="8"/>
          <w:szCs w:val="8"/>
        </w:rPr>
      </w:pPr>
      <w:bookmarkStart w:id="180" w:name="_Toc29979209"/>
      <w:bookmarkStart w:id="181" w:name="_Toc59181902"/>
      <w:bookmarkStart w:id="182" w:name="_Toc487134057"/>
      <w:bookmarkEnd w:id="179"/>
      <w:r w:rsidRPr="00E34F6D">
        <w:t xml:space="preserve">Microsoft Power </w:t>
      </w:r>
      <w:bookmarkEnd w:id="180"/>
      <w:r w:rsidR="00A1553C">
        <w:t>Platform</w:t>
      </w:r>
      <w:bookmarkEnd w:id="181"/>
    </w:p>
    <w:p w14:paraId="013680DC" w14:textId="77777777" w:rsidR="0032705E" w:rsidRPr="00BC567D" w:rsidRDefault="0032705E" w:rsidP="00FC2611">
      <w:pPr>
        <w:pStyle w:val="ProductList-Body"/>
        <w:rPr>
          <w:rFonts w:asciiTheme="majorHAnsi" w:hAnsiTheme="majorHAnsi"/>
          <w:sz w:val="16"/>
          <w:szCs w:val="16"/>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395"/>
        <w:gridCol w:w="5395"/>
      </w:tblGrid>
      <w:tr w:rsidR="00FC2611" w:rsidRPr="00BC567D" w14:paraId="0956EA85" w14:textId="77777777" w:rsidTr="00A707B6">
        <w:tc>
          <w:tcPr>
            <w:tcW w:w="5395" w:type="dxa"/>
          </w:tcPr>
          <w:p w14:paraId="240B3CAB"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Automate</w:t>
            </w:r>
          </w:p>
        </w:tc>
        <w:tc>
          <w:tcPr>
            <w:tcW w:w="5395" w:type="dxa"/>
          </w:tcPr>
          <w:p w14:paraId="5E233FE4"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BI Pro</w:t>
            </w:r>
          </w:p>
        </w:tc>
      </w:tr>
      <w:tr w:rsidR="00FC2611" w:rsidRPr="00BC567D" w14:paraId="5D2241A5" w14:textId="77777777" w:rsidTr="00A707B6">
        <w:tc>
          <w:tcPr>
            <w:tcW w:w="5395" w:type="dxa"/>
          </w:tcPr>
          <w:p w14:paraId="666F97E0"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Apps</w:t>
            </w:r>
          </w:p>
        </w:tc>
        <w:tc>
          <w:tcPr>
            <w:tcW w:w="5395" w:type="dxa"/>
          </w:tcPr>
          <w:p w14:paraId="622268FB" w14:textId="77777777" w:rsidR="00FC2611" w:rsidRPr="006516C6" w:rsidRDefault="00FC2611" w:rsidP="006516C6">
            <w:pPr>
              <w:pStyle w:val="ProductList-Body"/>
              <w:rPr>
                <w:rFonts w:asciiTheme="majorHAnsi" w:hAnsiTheme="majorHAnsi"/>
                <w:sz w:val="16"/>
                <w:szCs w:val="16"/>
              </w:rPr>
            </w:pPr>
            <w:r w:rsidRPr="006516C6">
              <w:rPr>
                <w:rFonts w:asciiTheme="majorHAnsi" w:hAnsiTheme="majorHAnsi"/>
                <w:sz w:val="16"/>
                <w:szCs w:val="16"/>
              </w:rPr>
              <w:t>Microsoft Power BI Premium</w:t>
            </w:r>
          </w:p>
        </w:tc>
      </w:tr>
    </w:tbl>
    <w:p w14:paraId="574CE47D" w14:textId="77777777" w:rsidR="00634A14" w:rsidRPr="00634A14" w:rsidRDefault="00634A14" w:rsidP="00FC2611">
      <w:pPr>
        <w:pStyle w:val="ProductList-Body"/>
      </w:pPr>
    </w:p>
    <w:p w14:paraId="53773CBA" w14:textId="77777777" w:rsidR="00DC029C" w:rsidRPr="00E34F6D" w:rsidRDefault="00DC029C" w:rsidP="00DC029C">
      <w:pPr>
        <w:pStyle w:val="ProductList-ClauseHeading"/>
      </w:pPr>
      <w:r w:rsidRPr="00E34F6D">
        <w:t xml:space="preserve">Notices </w:t>
      </w:r>
    </w:p>
    <w:p w14:paraId="206185F0" w14:textId="77777777" w:rsidR="00DC029C" w:rsidRDefault="00DC029C" w:rsidP="00DC029C">
      <w:pPr>
        <w:pStyle w:val="ProductList-Body"/>
      </w:pPr>
      <w:r w:rsidRPr="00E34F6D">
        <w:t xml:space="preserve">The Bing Maps, </w:t>
      </w:r>
      <w:r w:rsidRPr="00E34F6D">
        <w:rPr>
          <w:color w:val="000000" w:themeColor="text1"/>
        </w:rPr>
        <w:t xml:space="preserve">H.264/AVC Visual Standard, VC-1 Video Standard, MPEG-4 Part 2 Visual Standard, and MPEG-2 Video Standard </w:t>
      </w:r>
      <w:r w:rsidRPr="00E34F6D">
        <w:t xml:space="preserve">Notices in </w:t>
      </w:r>
      <w:hyperlink w:anchor="Attachment1" w:history="1">
        <w:r w:rsidRPr="00E34F6D">
          <w:rPr>
            <w:rStyle w:val="Hyperlink"/>
          </w:rPr>
          <w:t>Attachment 1</w:t>
        </w:r>
      </w:hyperlink>
      <w:r w:rsidRPr="00E34F6D">
        <w:t xml:space="preserve"> apply.</w:t>
      </w:r>
    </w:p>
    <w:p w14:paraId="32343774" w14:textId="77777777" w:rsidR="00965EC7" w:rsidRDefault="00965EC7" w:rsidP="00DC029C">
      <w:pPr>
        <w:pStyle w:val="ProductList-Body"/>
      </w:pPr>
    </w:p>
    <w:p w14:paraId="1A76DBF1" w14:textId="77777777" w:rsidR="00FE0F81" w:rsidRPr="00E35975" w:rsidRDefault="00FE0F81" w:rsidP="00FE0F81">
      <w:pPr>
        <w:pStyle w:val="ProductList-Body"/>
        <w:tabs>
          <w:tab w:val="clear" w:pos="158"/>
          <w:tab w:val="left" w:pos="360"/>
        </w:tabs>
        <w:rPr>
          <w:b/>
          <w:color w:val="00188F"/>
          <w:szCs w:val="18"/>
        </w:rPr>
      </w:pPr>
      <w:r w:rsidRPr="00E35975">
        <w:rPr>
          <w:b/>
          <w:color w:val="00188F"/>
          <w:szCs w:val="18"/>
        </w:rPr>
        <w:t>Microsoft Power BI</w:t>
      </w:r>
    </w:p>
    <w:p w14:paraId="3313D248" w14:textId="77777777" w:rsidR="00FE0F81" w:rsidRDefault="00FE0F81" w:rsidP="00367D3D">
      <w:pPr>
        <w:pStyle w:val="ProductList-ClauseHeading"/>
      </w:pPr>
    </w:p>
    <w:p w14:paraId="3B0EA5A2" w14:textId="77777777" w:rsidR="00367D3D" w:rsidRPr="00D03EA3" w:rsidRDefault="00367D3D" w:rsidP="003D6374">
      <w:pPr>
        <w:pStyle w:val="ProductList-ClauseHeading"/>
        <w:ind w:left="360"/>
      </w:pPr>
      <w:r w:rsidRPr="00D03EA3">
        <w:t>Definitions</w:t>
      </w:r>
    </w:p>
    <w:p w14:paraId="3BF4F96A" w14:textId="77777777" w:rsidR="00367D3D" w:rsidRDefault="00367D3D" w:rsidP="003D6374">
      <w:pPr>
        <w:pStyle w:val="ProductList-Body"/>
        <w:ind w:left="360"/>
        <w:rPr>
          <w:szCs w:val="18"/>
        </w:rPr>
      </w:pPr>
      <w:r>
        <w:rPr>
          <w:szCs w:val="18"/>
        </w:rPr>
        <w:t xml:space="preserve">“Customer Application” means an application or any set of applications that adds primary and significant functionality to the Embedded Capabilities and that is not primarily a substitute for any portion of </w:t>
      </w:r>
      <w:r w:rsidRPr="00733FB5">
        <w:rPr>
          <w:szCs w:val="18"/>
        </w:rPr>
        <w:t>Microsoft</w:t>
      </w:r>
      <w:r>
        <w:rPr>
          <w:szCs w:val="18"/>
        </w:rPr>
        <w:t xml:space="preserve"> Power BI services. </w:t>
      </w:r>
    </w:p>
    <w:p w14:paraId="588371E6" w14:textId="77777777" w:rsidR="00482591" w:rsidRDefault="00482591" w:rsidP="00FE0F81">
      <w:pPr>
        <w:pStyle w:val="ProductList-Body"/>
        <w:ind w:left="360"/>
        <w:rPr>
          <w:szCs w:val="18"/>
        </w:rPr>
      </w:pPr>
    </w:p>
    <w:p w14:paraId="40112EE0" w14:textId="77777777" w:rsidR="00367D3D" w:rsidRDefault="00367D3D" w:rsidP="003D6374">
      <w:pPr>
        <w:pStyle w:val="ProductList-Body"/>
        <w:ind w:left="360"/>
        <w:rPr>
          <w:szCs w:val="18"/>
        </w:rPr>
      </w:pPr>
      <w:r>
        <w:rPr>
          <w:szCs w:val="18"/>
        </w:rPr>
        <w:t xml:space="preserve">“Embedded Capabilities” means the Power BI APIs and embedded views for use by an application. </w:t>
      </w:r>
    </w:p>
    <w:p w14:paraId="6E401945" w14:textId="77777777" w:rsidR="00367D3D" w:rsidRDefault="00367D3D" w:rsidP="003D6374">
      <w:pPr>
        <w:pStyle w:val="ProductList-Body"/>
        <w:ind w:left="360"/>
        <w:rPr>
          <w:szCs w:val="18"/>
        </w:rPr>
      </w:pPr>
    </w:p>
    <w:p w14:paraId="2C165A5D" w14:textId="77777777" w:rsidR="00367D3D" w:rsidRPr="00D03EA3" w:rsidRDefault="00367D3D" w:rsidP="003D6374">
      <w:pPr>
        <w:pStyle w:val="ProductList-ClauseHeading"/>
        <w:ind w:left="360"/>
      </w:pPr>
      <w:r w:rsidRPr="00D03EA3">
        <w:t>Hosting Exception for Embedded Capabilities</w:t>
      </w:r>
    </w:p>
    <w:p w14:paraId="709563A5" w14:textId="61F5777D" w:rsidR="00367D3D" w:rsidRDefault="00367D3D" w:rsidP="003D6374">
      <w:pPr>
        <w:pStyle w:val="ProductList-Body"/>
        <w:ind w:left="360"/>
        <w:rPr>
          <w:szCs w:val="18"/>
        </w:rPr>
      </w:pPr>
      <w:r>
        <w:rPr>
          <w:szCs w:val="18"/>
        </w:rPr>
        <w:t xml:space="preserve">Customer may create and maintain a Customer Application and, despite anything to the contrary in </w:t>
      </w:r>
      <w:r w:rsidR="00007879">
        <w:rPr>
          <w:szCs w:val="18"/>
        </w:rPr>
        <w:t>the 21Vianet Customer Agreement</w:t>
      </w:r>
      <w:r>
        <w:rPr>
          <w:szCs w:val="18"/>
        </w:rPr>
        <w:t xml:space="preserve">, combine Embedded Capabilities with Customer Data owned or licensed by Customer or a third party, to create a Customer Application using the Embedded Capabilities and the Customer Data together. Any Power BI content accessed by the Customer Application or its end users must be stored in Microsoft Power BI Premium capacity. Customer may permit third parties to access and use the Embedded Capabilities in connection with the use of that Customer Application. Customer is responsible for that use and for ensuring that these terms and the terms and conditions of </w:t>
      </w:r>
      <w:r w:rsidR="00680FD8">
        <w:rPr>
          <w:szCs w:val="18"/>
        </w:rPr>
        <w:t xml:space="preserve">the 21Vianet </w:t>
      </w:r>
      <w:r w:rsidR="00056AE1">
        <w:rPr>
          <w:szCs w:val="18"/>
        </w:rPr>
        <w:t xml:space="preserve">Customer Agreement </w:t>
      </w:r>
      <w:r>
        <w:rPr>
          <w:szCs w:val="18"/>
        </w:rPr>
        <w:t>are met by that use.</w:t>
      </w:r>
    </w:p>
    <w:p w14:paraId="2E1CA42F" w14:textId="77777777" w:rsidR="00367D3D" w:rsidRDefault="00367D3D" w:rsidP="003D6374">
      <w:pPr>
        <w:pStyle w:val="ProductList-Body"/>
        <w:ind w:left="360"/>
        <w:rPr>
          <w:szCs w:val="18"/>
        </w:rPr>
      </w:pPr>
    </w:p>
    <w:p w14:paraId="1BD360A4" w14:textId="77777777" w:rsidR="00367D3D" w:rsidRPr="00D03EA3" w:rsidRDefault="00367D3D" w:rsidP="003D6374">
      <w:pPr>
        <w:pStyle w:val="ProductList-ClauseHeading"/>
        <w:ind w:left="360"/>
      </w:pPr>
      <w:r w:rsidRPr="00D03EA3">
        <w:t>Limitations</w:t>
      </w:r>
    </w:p>
    <w:p w14:paraId="172F2496" w14:textId="77777777" w:rsidR="00367D3D" w:rsidRDefault="00367D3D" w:rsidP="003D6374">
      <w:pPr>
        <w:pStyle w:val="ProductList-Body"/>
        <w:ind w:left="360"/>
        <w:rPr>
          <w:szCs w:val="18"/>
        </w:rPr>
      </w:pPr>
      <w:r>
        <w:rPr>
          <w:szCs w:val="18"/>
        </w:rPr>
        <w:t>Customer may not</w:t>
      </w:r>
    </w:p>
    <w:p w14:paraId="069B3A08" w14:textId="77777777" w:rsidR="00367D3D" w:rsidRDefault="00367D3D" w:rsidP="00201184">
      <w:pPr>
        <w:pStyle w:val="ProductList-Body"/>
        <w:numPr>
          <w:ilvl w:val="0"/>
          <w:numId w:val="16"/>
        </w:numPr>
        <w:ind w:left="990" w:hanging="270"/>
        <w:rPr>
          <w:szCs w:val="18"/>
        </w:rPr>
      </w:pPr>
      <w:r>
        <w:rPr>
          <w:szCs w:val="18"/>
        </w:rPr>
        <w:t>resell or redistribute the Microsoft Power BI services, or</w:t>
      </w:r>
    </w:p>
    <w:p w14:paraId="0C0DE67A" w14:textId="77777777" w:rsidR="00367D3D" w:rsidRDefault="00367D3D" w:rsidP="00201184">
      <w:pPr>
        <w:pStyle w:val="ProductList-Body"/>
        <w:numPr>
          <w:ilvl w:val="0"/>
          <w:numId w:val="16"/>
        </w:numPr>
        <w:ind w:left="990" w:hanging="270"/>
        <w:rPr>
          <w:szCs w:val="18"/>
        </w:rPr>
      </w:pPr>
      <w:r>
        <w:rPr>
          <w:szCs w:val="18"/>
        </w:rPr>
        <w:t xml:space="preserve">allow multiple users to directly or indirectly access any Microsoft Power BI feature that is made available on a per user basis. </w:t>
      </w:r>
    </w:p>
    <w:p w14:paraId="47477E40" w14:textId="77777777" w:rsidR="00CB654C" w:rsidRDefault="00CB654C" w:rsidP="003D6374">
      <w:pPr>
        <w:pStyle w:val="ProductList-Body"/>
        <w:ind w:left="360"/>
        <w:rPr>
          <w:szCs w:val="18"/>
        </w:rPr>
      </w:pPr>
    </w:p>
    <w:p w14:paraId="648E0FF3" w14:textId="77777777" w:rsidR="00367D3D" w:rsidRPr="00D03EA3" w:rsidRDefault="00367D3D" w:rsidP="003D6374">
      <w:pPr>
        <w:pStyle w:val="ProductList-ClauseHeading"/>
        <w:ind w:left="360"/>
      </w:pPr>
      <w:r w:rsidRPr="00D03EA3">
        <w:lastRenderedPageBreak/>
        <w:t xml:space="preserve">Access without a User SL </w:t>
      </w:r>
    </w:p>
    <w:p w14:paraId="3906C50E" w14:textId="44FFA328" w:rsidR="00367D3D" w:rsidRDefault="00367D3D" w:rsidP="003D6374">
      <w:pPr>
        <w:pStyle w:val="ProductList-Body"/>
        <w:ind w:left="360"/>
        <w:rPr>
          <w:szCs w:val="18"/>
        </w:rPr>
      </w:pPr>
      <w:r>
        <w:rPr>
          <w:szCs w:val="18"/>
        </w:rPr>
        <w:t>A User SL is not required to view content in Power BI Premium capacity that is shared through the embed APIs or embedded views functionality. With Power BI Premium P series only, a User SL is also not required to view content in Power BI Premium capacity that is shared through the apps or email subscription features.</w:t>
      </w:r>
    </w:p>
    <w:p w14:paraId="7F9DB693" w14:textId="77777777" w:rsidR="00F64C93" w:rsidRPr="00D05528" w:rsidRDefault="00F64C93" w:rsidP="003D6374">
      <w:pPr>
        <w:pStyle w:val="ProductList-Body"/>
        <w:ind w:left="360"/>
      </w:pPr>
    </w:p>
    <w:p w14:paraId="34A55C01" w14:textId="77777777" w:rsidR="00DC029C" w:rsidRPr="00E34F6D" w:rsidRDefault="00DC029C" w:rsidP="003D6374">
      <w:pPr>
        <w:pStyle w:val="ProductList-ClauseHeading"/>
        <w:ind w:left="360"/>
      </w:pPr>
      <w:r w:rsidRPr="00E34F6D">
        <w:t>Publish to Web</w:t>
      </w:r>
    </w:p>
    <w:p w14:paraId="46C7678F" w14:textId="2A63E723" w:rsidR="00DC029C" w:rsidRDefault="00DC029C" w:rsidP="003D6374">
      <w:pPr>
        <w:pStyle w:val="ProductList-Body"/>
        <w:ind w:left="360"/>
      </w:pPr>
      <w:r w:rsidRPr="00E34F6D">
        <w:t>Customer may use the publish to web functionality to share content only on a publicly available website. Customer may not use this functionality to share content internally. 21Vianet or its suppliers may display content published through the publish to web functionality on a public website or gallery.</w:t>
      </w:r>
    </w:p>
    <w:p w14:paraId="19EE46E9" w14:textId="77777777" w:rsidR="00561DB0" w:rsidRDefault="00561DB0" w:rsidP="003D6374">
      <w:pPr>
        <w:pStyle w:val="ProductList-Body"/>
        <w:ind w:left="360"/>
      </w:pPr>
    </w:p>
    <w:p w14:paraId="540A135F" w14:textId="77777777" w:rsidR="004350F6" w:rsidRPr="00E35975" w:rsidRDefault="004350F6" w:rsidP="004350F6">
      <w:pPr>
        <w:pStyle w:val="ProductList-Body"/>
        <w:tabs>
          <w:tab w:val="clear" w:pos="158"/>
          <w:tab w:val="left" w:pos="360"/>
        </w:tabs>
        <w:spacing w:after="240"/>
        <w:rPr>
          <w:b/>
          <w:color w:val="00188F"/>
          <w:szCs w:val="18"/>
        </w:rPr>
      </w:pPr>
      <w:bookmarkStart w:id="183" w:name="_Hlk35950309"/>
      <w:r w:rsidRPr="00E35975">
        <w:rPr>
          <w:b/>
          <w:color w:val="00188F"/>
          <w:szCs w:val="18"/>
        </w:rPr>
        <w:t>Microsoft Power</w:t>
      </w:r>
      <w:r>
        <w:rPr>
          <w:b/>
          <w:color w:val="00188F"/>
          <w:szCs w:val="18"/>
        </w:rPr>
        <w:t xml:space="preserve"> Apps</w:t>
      </w:r>
    </w:p>
    <w:p w14:paraId="604F7B91" w14:textId="77777777" w:rsidR="004350F6" w:rsidRDefault="004350F6" w:rsidP="004350F6">
      <w:pPr>
        <w:pStyle w:val="ProductList-Body"/>
        <w:tabs>
          <w:tab w:val="clear" w:pos="158"/>
        </w:tabs>
        <w:ind w:left="360"/>
        <w:rPr>
          <w:b/>
          <w:color w:val="0072C6"/>
          <w:szCs w:val="18"/>
        </w:rPr>
      </w:pPr>
      <w:r>
        <w:rPr>
          <w:b/>
          <w:color w:val="0072C6"/>
          <w:szCs w:val="18"/>
        </w:rPr>
        <w:t>Restricted Entities</w:t>
      </w:r>
    </w:p>
    <w:p w14:paraId="5F824EF7" w14:textId="5DE30B4D" w:rsidR="004350F6" w:rsidRDefault="004350F6" w:rsidP="003D6374">
      <w:pPr>
        <w:pStyle w:val="ProductList-Body"/>
        <w:tabs>
          <w:tab w:val="clear" w:pos="158"/>
        </w:tabs>
        <w:ind w:left="360"/>
      </w:pPr>
      <w:r w:rsidRPr="005A5C60">
        <w:t>Customer may not create, modify, or delete any</w:t>
      </w:r>
      <w:r>
        <w:t xml:space="preserve"> data from</w:t>
      </w:r>
      <w:r w:rsidRPr="005A5C60">
        <w:t xml:space="preserve"> entities of the type designated as “restricted” in product documentation at </w:t>
      </w:r>
      <w:hyperlink r:id="rId39" w:history="1">
        <w:r>
          <w:rPr>
            <w:rStyle w:val="Hyperlink"/>
          </w:rPr>
          <w:t>https://docs.microsoft.com/en-us/powerapps/maker/common-data-service/data-platform-restricted-entities</w:t>
        </w:r>
      </w:hyperlink>
      <w:r w:rsidRPr="005A5C60">
        <w:t>.</w:t>
      </w:r>
      <w:r>
        <w:t xml:space="preserve"> </w:t>
      </w:r>
      <w:r w:rsidRPr="005A5C60">
        <w:t>Customer has read-only access to such restricted entities.</w:t>
      </w:r>
    </w:p>
    <w:p w14:paraId="628E5C3E" w14:textId="77777777" w:rsidR="00100403" w:rsidRDefault="00100403" w:rsidP="003D6374">
      <w:pPr>
        <w:pStyle w:val="ProductList-Body"/>
        <w:tabs>
          <w:tab w:val="clear" w:pos="158"/>
        </w:tabs>
        <w:ind w:left="360"/>
      </w:pPr>
    </w:p>
    <w:p w14:paraId="61BE190B" w14:textId="77777777" w:rsidR="00100403" w:rsidRPr="00AE788E" w:rsidRDefault="00100403" w:rsidP="008D4792">
      <w:pPr>
        <w:pStyle w:val="ProductList-Body"/>
        <w:ind w:left="360"/>
        <w:rPr>
          <w:b/>
          <w:color w:val="0072C6"/>
          <w:szCs w:val="18"/>
        </w:rPr>
      </w:pPr>
      <w:r w:rsidRPr="00AE788E">
        <w:rPr>
          <w:b/>
          <w:color w:val="0072C6"/>
          <w:szCs w:val="18"/>
        </w:rPr>
        <w:t>Non-Restricted Entities</w:t>
      </w:r>
    </w:p>
    <w:p w14:paraId="67A50504" w14:textId="412FFFE2" w:rsidR="007E6AB7" w:rsidRDefault="00100403" w:rsidP="008D4792">
      <w:pPr>
        <w:pStyle w:val="ProductList-Body"/>
        <w:ind w:left="360"/>
      </w:pPr>
      <w:r w:rsidRPr="00AE788E">
        <w:rPr>
          <w:szCs w:val="18"/>
        </w:rPr>
        <w:t xml:space="preserve">Users with a Power Apps license may create, read, update, or delete any data from entities of the type that are not designated as “restricted” in product documentation at </w:t>
      </w:r>
      <w:hyperlink r:id="rId40" w:history="1">
        <w:r w:rsidRPr="00AE788E">
          <w:rPr>
            <w:rStyle w:val="Hyperlink"/>
          </w:rPr>
          <w:t>https://go.microsoft.com/fwlink/?linkid=868812</w:t>
        </w:r>
      </w:hyperlink>
      <w:r w:rsidRPr="00AE788E">
        <w:rPr>
          <w:szCs w:val="18"/>
        </w:rPr>
        <w:t>.</w:t>
      </w:r>
    </w:p>
    <w:bookmarkEnd w:id="183"/>
    <w:p w14:paraId="02D1454C" w14:textId="77777777" w:rsidR="00397CB8" w:rsidRPr="004D4C3B" w:rsidRDefault="00397CB8" w:rsidP="00EE35EC">
      <w:pPr>
        <w:rPr>
          <w:rFonts w:asciiTheme="majorHAnsi" w:hAnsiTheme="majorHAnsi"/>
          <w:b/>
          <w:sz w:val="18"/>
          <w:szCs w:val="18"/>
          <w:lang w:eastAsia="zh-CN"/>
        </w:rPr>
      </w:pPr>
    </w:p>
    <w:p w14:paraId="7832E7AD" w14:textId="77777777" w:rsidR="00B93152" w:rsidRPr="00AE788E" w:rsidRDefault="00B93152" w:rsidP="00B93152">
      <w:pPr>
        <w:pStyle w:val="ProductList-Offering2Heading"/>
        <w:outlineLvl w:val="2"/>
      </w:pPr>
      <w:bookmarkStart w:id="184" w:name="_Toc41399007"/>
      <w:bookmarkStart w:id="185" w:name="_Toc59181903"/>
      <w:r w:rsidRPr="00AE788E">
        <w:t>Microsoft Intune</w:t>
      </w:r>
      <w:bookmarkEnd w:id="184"/>
      <w:bookmarkEnd w:id="185"/>
      <w:r w:rsidRPr="00AE788E">
        <w:t xml:space="preserve"> </w:t>
      </w:r>
    </w:p>
    <w:p w14:paraId="53EEDA39" w14:textId="77777777" w:rsidR="00B93152" w:rsidRPr="00AE788E" w:rsidRDefault="00B93152" w:rsidP="00B93152">
      <w:pPr>
        <w:pStyle w:val="ProductList-Body"/>
        <w:rPr>
          <w:rFonts w:asciiTheme="majorHAnsi" w:hAnsiTheme="majorHAnsi"/>
          <w:sz w:val="16"/>
          <w:szCs w:val="16"/>
        </w:rPr>
      </w:pPr>
      <w:r w:rsidRPr="00AE788E">
        <w:rPr>
          <w:rFonts w:asciiTheme="majorHAnsi" w:hAnsiTheme="majorHAnsi"/>
          <w:sz w:val="16"/>
          <w:szCs w:val="16"/>
        </w:rPr>
        <w:t>Microsoft Intune (per user)</w:t>
      </w:r>
    </w:p>
    <w:p w14:paraId="0D3698A6" w14:textId="77777777" w:rsidR="00B93152" w:rsidRPr="00AE788E" w:rsidRDefault="00B93152" w:rsidP="00B93152">
      <w:pPr>
        <w:pStyle w:val="ProductList-Body"/>
        <w:rPr>
          <w:rFonts w:asciiTheme="majorHAnsi" w:hAnsiTheme="majorHAnsi"/>
          <w:sz w:val="16"/>
          <w:szCs w:val="16"/>
        </w:rPr>
      </w:pPr>
      <w:r w:rsidRPr="00AE788E">
        <w:rPr>
          <w:rFonts w:asciiTheme="majorHAnsi" w:hAnsiTheme="majorHAnsi"/>
          <w:sz w:val="16"/>
          <w:szCs w:val="16"/>
        </w:rPr>
        <w:t>Microsoft Intune for Devices</w:t>
      </w:r>
    </w:p>
    <w:p w14:paraId="028AC6EA" w14:textId="77777777" w:rsidR="00B93152" w:rsidRPr="00AE788E" w:rsidRDefault="00B93152" w:rsidP="00B93152">
      <w:pPr>
        <w:pStyle w:val="ProductList-Body"/>
        <w:pBdr>
          <w:top w:val="single" w:sz="4" w:space="1" w:color="BFBFBF" w:themeColor="background1" w:themeShade="BF"/>
        </w:pBdr>
        <w:rPr>
          <w:b/>
          <w:color w:val="000000" w:themeColor="text1"/>
          <w:sz w:val="8"/>
          <w:szCs w:val="8"/>
        </w:rPr>
      </w:pPr>
    </w:p>
    <w:p w14:paraId="20FDB1BD" w14:textId="77777777" w:rsidR="00B93152" w:rsidRPr="00A8327A" w:rsidRDefault="00B93152" w:rsidP="00B93152">
      <w:pPr>
        <w:pStyle w:val="ProductList-Body"/>
        <w:tabs>
          <w:tab w:val="clear" w:pos="158"/>
          <w:tab w:val="left" w:pos="180"/>
        </w:tabs>
        <w:rPr>
          <w:b/>
          <w:color w:val="00188F"/>
        </w:rPr>
      </w:pPr>
      <w:r w:rsidRPr="00AE788E">
        <w:rPr>
          <w:b/>
          <w:color w:val="00188F"/>
        </w:rPr>
        <w:t>Manage Devices and Applications</w:t>
      </w:r>
    </w:p>
    <w:p w14:paraId="3F985204" w14:textId="77777777" w:rsidR="00B93152" w:rsidRPr="00AE788E" w:rsidRDefault="00B93152" w:rsidP="00B93152">
      <w:pPr>
        <w:pStyle w:val="ProductList-Body"/>
        <w:tabs>
          <w:tab w:val="clear" w:pos="158"/>
          <w:tab w:val="left" w:pos="180"/>
        </w:tabs>
      </w:pPr>
      <w:r w:rsidRPr="00AE788E">
        <w:t>Each User to whom Customer assigns a User SL may access and use the Online Services and related software to manage applications and up to fifteen devices. Management of a device accessed by more than one user requires a User SL for each user.</w:t>
      </w:r>
    </w:p>
    <w:p w14:paraId="518F3054" w14:textId="77777777" w:rsidR="00B93152" w:rsidRPr="00AE788E" w:rsidRDefault="00B93152" w:rsidP="00B93152">
      <w:pPr>
        <w:pStyle w:val="ProductList-Body"/>
        <w:tabs>
          <w:tab w:val="clear" w:pos="158"/>
          <w:tab w:val="left" w:pos="180"/>
        </w:tabs>
      </w:pPr>
    </w:p>
    <w:p w14:paraId="7D3DEE4A" w14:textId="77777777" w:rsidR="00B93152" w:rsidRPr="00AE788E" w:rsidRDefault="00B93152" w:rsidP="00B93152">
      <w:pPr>
        <w:pStyle w:val="ProductList-Body"/>
        <w:rPr>
          <w:b/>
          <w:bCs/>
          <w:color w:val="00188F"/>
        </w:rPr>
      </w:pPr>
      <w:r w:rsidRPr="00AE788E">
        <w:rPr>
          <w:b/>
          <w:bCs/>
          <w:color w:val="00188F"/>
        </w:rPr>
        <w:t>Microsoft Intune for Devices</w:t>
      </w:r>
    </w:p>
    <w:p w14:paraId="4BEB7CAD" w14:textId="77777777" w:rsidR="00B93152" w:rsidRPr="00A8327A" w:rsidRDefault="00B93152" w:rsidP="00B93152">
      <w:pPr>
        <w:pStyle w:val="ProductList-Body"/>
        <w:tabs>
          <w:tab w:val="clear" w:pos="158"/>
          <w:tab w:val="left" w:pos="180"/>
        </w:tabs>
      </w:pPr>
      <w:r w:rsidRPr="00AE788E">
        <w:t xml:space="preserve">Microsoft Intune for Devices may only be linked to devices that are not affiliated with specific users. Product features with user affinity, including but not limited to Conditional Access, App Protection, and optional app installation, cannot be used under Microsoft Intune for Devices SLs. </w:t>
      </w:r>
      <w:bookmarkStart w:id="186" w:name="_Hlk521486116"/>
      <w:r w:rsidRPr="00AE788E">
        <w:t>Applications that are typically mapped to specific users, such as Outlook and OneDrive, may not be used under this service.</w:t>
      </w:r>
      <w:bookmarkEnd w:id="186"/>
    </w:p>
    <w:p w14:paraId="0EB986CF" w14:textId="77777777" w:rsidR="00CE516A" w:rsidRPr="003D6374" w:rsidRDefault="00CE516A">
      <w:pPr>
        <w:rPr>
          <w:rFonts w:asciiTheme="majorHAnsi" w:hAnsiTheme="majorHAnsi"/>
          <w:b/>
          <w:sz w:val="40"/>
        </w:rPr>
      </w:pPr>
      <w:r w:rsidRPr="003D6374">
        <w:br w:type="page"/>
      </w:r>
    </w:p>
    <w:p w14:paraId="36ABA4B9" w14:textId="56DAF6A2" w:rsidR="00844DB9" w:rsidRPr="00E75EA3" w:rsidRDefault="00844DB9" w:rsidP="00844DB9">
      <w:pPr>
        <w:pStyle w:val="ProductList-SectionHeading"/>
        <w:outlineLvl w:val="0"/>
      </w:pPr>
      <w:bookmarkStart w:id="187" w:name="_Toc29979210"/>
      <w:bookmarkStart w:id="188" w:name="_Toc59181904"/>
      <w:r w:rsidRPr="00E75EA3">
        <w:lastRenderedPageBreak/>
        <w:t>21Vianet Online Services Product Availability</w:t>
      </w:r>
      <w:r w:rsidR="0024574B">
        <w:t xml:space="preserve"> (OSPA</w:t>
      </w:r>
      <w:r w:rsidR="00953E88">
        <w:t xml:space="preserve"> Only</w:t>
      </w:r>
      <w:r w:rsidR="0024574B">
        <w:t>)</w:t>
      </w:r>
      <w:bookmarkEnd w:id="187"/>
      <w:bookmarkEnd w:id="188"/>
    </w:p>
    <w:p w14:paraId="71DB0BD8" w14:textId="3A7444BD" w:rsidR="00844DB9" w:rsidRPr="00E75EA3" w:rsidRDefault="00844DB9" w:rsidP="00844DB9">
      <w:pPr>
        <w:pStyle w:val="ProductList-SubSubSectionHeading"/>
        <w:outlineLvl w:val="1"/>
      </w:pPr>
      <w:bookmarkStart w:id="189" w:name="_Toc29979211"/>
      <w:bookmarkStart w:id="190" w:name="_Toc59181905"/>
      <w:r w:rsidRPr="00E75EA3">
        <w:t>Microsoft Azure</w:t>
      </w:r>
      <w:bookmarkEnd w:id="189"/>
      <w:bookmarkEnd w:id="190"/>
    </w:p>
    <w:p w14:paraId="7B6257F9" w14:textId="3DC277A2" w:rsidR="00844DB9" w:rsidRPr="00E75EA3" w:rsidRDefault="00844DB9" w:rsidP="00844DB9">
      <w:pPr>
        <w:pStyle w:val="ProductList-Body"/>
      </w:pPr>
      <w:r w:rsidRPr="00E75EA3">
        <w:t xml:space="preserve">Please refer to </w:t>
      </w:r>
      <w:r w:rsidR="00BE4BD1" w:rsidRPr="00E75EA3">
        <w:rPr>
          <w:szCs w:val="18"/>
        </w:rPr>
        <w:t xml:space="preserve"> </w:t>
      </w:r>
      <w:hyperlink w:history="1"/>
      <w:hyperlink r:id="rId41" w:history="1">
        <w:r w:rsidR="00BE4BD1" w:rsidRPr="00E75EA3">
          <w:rPr>
            <w:rStyle w:val="Hyperlink"/>
          </w:rPr>
          <w:t>https://www.azure.cn/</w:t>
        </w:r>
      </w:hyperlink>
    </w:p>
    <w:p w14:paraId="06D5EB10" w14:textId="2B4C28C5" w:rsidR="00844DB9" w:rsidRDefault="00844DB9" w:rsidP="00844DB9">
      <w:pPr>
        <w:pStyle w:val="ProductList-Body"/>
      </w:pPr>
    </w:p>
    <w:p w14:paraId="11980BAB" w14:textId="0848A2C1" w:rsidR="00B17FD5" w:rsidRPr="00727043" w:rsidRDefault="00F32037" w:rsidP="00B17FD5">
      <w:pPr>
        <w:pStyle w:val="ProductList-SubSubSectionHeading"/>
        <w:outlineLvl w:val="1"/>
      </w:pPr>
      <w:bookmarkStart w:id="191" w:name="_Toc29979212"/>
      <w:bookmarkStart w:id="192" w:name="_Toc59181906"/>
      <w:r w:rsidRPr="00727043">
        <w:t xml:space="preserve">Microsoft </w:t>
      </w:r>
      <w:r w:rsidR="00B17FD5" w:rsidRPr="00727043">
        <w:t>Dynamics 365</w:t>
      </w:r>
      <w:bookmarkEnd w:id="191"/>
      <w:bookmarkEnd w:id="192"/>
    </w:p>
    <w:p w14:paraId="6E3AA53E" w14:textId="77777777" w:rsidR="00B17FD5" w:rsidRDefault="00B17FD5" w:rsidP="00B17FD5">
      <w:pPr>
        <w:pStyle w:val="ProductList-Body"/>
      </w:pPr>
    </w:p>
    <w:p w14:paraId="5646EC3C" w14:textId="21A35048" w:rsidR="000A5BE2" w:rsidRPr="000C4F8D" w:rsidRDefault="00483823" w:rsidP="00B17FD5">
      <w:pPr>
        <w:pStyle w:val="ProductList-Body"/>
        <w:rPr>
          <w:b/>
        </w:rPr>
      </w:pPr>
      <w:r>
        <w:rPr>
          <w:b/>
        </w:rPr>
        <w:t xml:space="preserve">Microsoft Dynamics </w:t>
      </w:r>
      <w:r w:rsidRPr="004D63C2">
        <w:rPr>
          <w:b/>
        </w:rPr>
        <w:t>365</w:t>
      </w:r>
      <w:r>
        <w:rPr>
          <w:b/>
        </w:rPr>
        <w:t xml:space="preserve"> a</w:t>
      </w:r>
      <w:r w:rsidRPr="004D63C2">
        <w:rPr>
          <w:b/>
        </w:rPr>
        <w:t xml:space="preserve">vailable </w:t>
      </w:r>
      <w:r>
        <w:rPr>
          <w:b/>
        </w:rPr>
        <w:t>s</w:t>
      </w:r>
      <w:r w:rsidRPr="004D63C2">
        <w:rPr>
          <w:b/>
        </w:rPr>
        <w:t xml:space="preserve">ervices </w:t>
      </w:r>
      <w:r>
        <w:rPr>
          <w:b/>
        </w:rPr>
        <w:t>m</w:t>
      </w:r>
      <w:r w:rsidR="00B17FD5" w:rsidRPr="000C4F8D">
        <w:rPr>
          <w:b/>
        </w:rPr>
        <w:t xml:space="preserve">inimum </w:t>
      </w:r>
      <w:r>
        <w:rPr>
          <w:b/>
        </w:rPr>
        <w:t>o</w:t>
      </w:r>
      <w:r w:rsidR="00B17FD5" w:rsidRPr="000C4F8D">
        <w:rPr>
          <w:b/>
        </w:rPr>
        <w:t>rder</w:t>
      </w:r>
      <w:r>
        <w:rPr>
          <w:b/>
        </w:rPr>
        <w:t xml:space="preserve"> </w:t>
      </w:r>
      <w:r w:rsidR="00B17FD5" w:rsidRPr="000C4F8D">
        <w:rPr>
          <w:b/>
        </w:rPr>
        <w:t>requirement</w:t>
      </w:r>
      <w:r>
        <w:rPr>
          <w:b/>
        </w:rPr>
        <w:t xml:space="preserve"> qu</w:t>
      </w:r>
      <w:r w:rsidR="00B17FD5" w:rsidRPr="000C4F8D">
        <w:rPr>
          <w:b/>
        </w:rPr>
        <w:t>alification</w:t>
      </w:r>
      <w:r w:rsidR="00684F80" w:rsidRPr="000C4F8D">
        <w:rPr>
          <w:b/>
        </w:rPr>
        <w:t>:</w:t>
      </w:r>
    </w:p>
    <w:tbl>
      <w:tblPr>
        <w:tblW w:w="10790" w:type="dxa"/>
        <w:jc w:val="center"/>
        <w:tblCellMar>
          <w:left w:w="0" w:type="dxa"/>
          <w:right w:w="0" w:type="dxa"/>
        </w:tblCellMar>
        <w:tblLook w:val="04A0" w:firstRow="1" w:lastRow="0" w:firstColumn="1" w:lastColumn="0" w:noHBand="0" w:noVBand="1"/>
      </w:tblPr>
      <w:tblGrid>
        <w:gridCol w:w="5570"/>
        <w:gridCol w:w="5220"/>
      </w:tblGrid>
      <w:tr w:rsidR="00B17FD5" w:rsidRPr="003C0EFD" w14:paraId="0C64E2C1" w14:textId="77777777" w:rsidTr="006251D8">
        <w:trPr>
          <w:trHeight w:val="194"/>
          <w:tblHeader/>
          <w:jc w:val="center"/>
        </w:trPr>
        <w:tc>
          <w:tcPr>
            <w:tcW w:w="5570" w:type="dxa"/>
            <w:tcBorders>
              <w:top w:val="single" w:sz="8" w:space="0" w:color="auto"/>
              <w:left w:val="single" w:sz="8" w:space="0" w:color="auto"/>
              <w:bottom w:val="single" w:sz="8" w:space="0" w:color="auto"/>
              <w:right w:val="single" w:sz="4" w:space="0" w:color="FFFFFF" w:themeColor="background1"/>
            </w:tcBorders>
            <w:shd w:val="clear" w:color="auto" w:fill="000000" w:themeFill="text1"/>
            <w:vAlign w:val="center"/>
          </w:tcPr>
          <w:p w14:paraId="322316E0" w14:textId="77777777" w:rsidR="00B17FD5" w:rsidRPr="00511825" w:rsidRDefault="00B17FD5" w:rsidP="00C56768">
            <w:pPr>
              <w:keepNext/>
              <w:jc w:val="center"/>
              <w:rPr>
                <w:rFonts w:cs="Tahoma"/>
                <w:b/>
                <w:color w:val="FFFFFF" w:themeColor="background1"/>
                <w:sz w:val="18"/>
              </w:rPr>
            </w:pPr>
            <w:r w:rsidRPr="00511825">
              <w:rPr>
                <w:rFonts w:cs="Tahoma"/>
                <w:b/>
                <w:color w:val="FFFFFF" w:themeColor="background1"/>
                <w:sz w:val="18"/>
              </w:rPr>
              <w:t>Dynamics 365</w:t>
            </w:r>
            <w:r w:rsidRPr="00377936">
              <w:rPr>
                <w:rFonts w:cs="Tahoma"/>
                <w:b/>
                <w:color w:val="FFFFFF" w:themeColor="background1"/>
                <w:sz w:val="18"/>
              </w:rPr>
              <w:t xml:space="preserve"> Online Services</w:t>
            </w:r>
            <w:r w:rsidRPr="00377936">
              <w:rPr>
                <w:rFonts w:cs="Tahoma"/>
                <w:b/>
                <w:color w:val="FFFFFF" w:themeColor="background1"/>
                <w:sz w:val="18"/>
              </w:rPr>
              <w:br/>
            </w:r>
            <w:r w:rsidRPr="00C56768">
              <w:rPr>
                <w:rFonts w:cs="Tahoma"/>
                <w:b/>
                <w:color w:val="FFFFFF" w:themeColor="background1"/>
                <w:sz w:val="18"/>
              </w:rPr>
              <w:t>Qualifies toward minimum order requirement</w:t>
            </w:r>
          </w:p>
        </w:tc>
        <w:tc>
          <w:tcPr>
            <w:tcW w:w="5220" w:type="dxa"/>
            <w:tcBorders>
              <w:top w:val="single" w:sz="8" w:space="0" w:color="auto"/>
              <w:left w:val="single" w:sz="4" w:space="0" w:color="FFFFFF" w:themeColor="background1"/>
              <w:bottom w:val="single" w:sz="8" w:space="0" w:color="auto"/>
              <w:right w:val="single" w:sz="8" w:space="0" w:color="auto"/>
            </w:tcBorders>
            <w:shd w:val="clear" w:color="auto" w:fill="000000" w:themeFill="text1"/>
            <w:vAlign w:val="center"/>
          </w:tcPr>
          <w:p w14:paraId="0731610D" w14:textId="2D86A935" w:rsidR="00B17FD5" w:rsidRPr="00511825" w:rsidRDefault="00B17FD5" w:rsidP="00C56768">
            <w:pPr>
              <w:keepNext/>
              <w:jc w:val="center"/>
              <w:rPr>
                <w:rFonts w:cs="Tahoma"/>
                <w:b/>
                <w:color w:val="FFFFFF" w:themeColor="background1"/>
                <w:sz w:val="18"/>
              </w:rPr>
            </w:pPr>
            <w:r w:rsidRPr="00377936">
              <w:rPr>
                <w:rFonts w:cs="Tahoma"/>
                <w:b/>
                <w:color w:val="FFFFFF" w:themeColor="background1"/>
                <w:sz w:val="18"/>
              </w:rPr>
              <w:t xml:space="preserve">Additional Dynamics 365 </w:t>
            </w:r>
            <w:r w:rsidR="00432D55">
              <w:rPr>
                <w:rFonts w:cs="Tahoma"/>
                <w:b/>
                <w:color w:val="FFFFFF" w:themeColor="background1"/>
                <w:sz w:val="18"/>
              </w:rPr>
              <w:t xml:space="preserve">Online </w:t>
            </w:r>
            <w:r w:rsidRPr="00377936">
              <w:rPr>
                <w:rFonts w:cs="Tahoma"/>
                <w:b/>
                <w:color w:val="FFFFFF" w:themeColor="background1"/>
                <w:sz w:val="18"/>
              </w:rPr>
              <w:t xml:space="preserve">Services </w:t>
            </w:r>
            <w:r w:rsidRPr="00377936">
              <w:rPr>
                <w:rFonts w:cs="Tahoma"/>
                <w:b/>
                <w:color w:val="FFFFFF" w:themeColor="background1"/>
                <w:sz w:val="18"/>
              </w:rPr>
              <w:br/>
            </w:r>
            <w:r w:rsidRPr="00C56768">
              <w:rPr>
                <w:rFonts w:cs="Tahoma"/>
                <w:b/>
                <w:color w:val="FFFFFF" w:themeColor="background1"/>
                <w:sz w:val="18"/>
              </w:rPr>
              <w:t>Does not qualify toward minimum order requirement</w:t>
            </w:r>
          </w:p>
        </w:tc>
      </w:tr>
      <w:tr w:rsidR="00B17FD5" w:rsidRPr="003C0EFD" w14:paraId="2EFD99A7" w14:textId="77777777" w:rsidTr="006251D8">
        <w:trPr>
          <w:trHeight w:val="3571"/>
          <w:jc w:val="center"/>
        </w:trPr>
        <w:tc>
          <w:tcPr>
            <w:tcW w:w="5570" w:type="dxa"/>
            <w:tcBorders>
              <w:top w:val="single" w:sz="8" w:space="0" w:color="auto"/>
              <w:left w:val="single" w:sz="8" w:space="0" w:color="auto"/>
              <w:bottom w:val="single" w:sz="4" w:space="0" w:color="auto"/>
              <w:right w:val="single" w:sz="8" w:space="0" w:color="auto"/>
            </w:tcBorders>
            <w:vAlign w:val="center"/>
          </w:tcPr>
          <w:p w14:paraId="155BADFA" w14:textId="77777777" w:rsidR="00B17FD5" w:rsidRDefault="00B17FD5" w:rsidP="00201184">
            <w:pPr>
              <w:numPr>
                <w:ilvl w:val="0"/>
                <w:numId w:val="5"/>
              </w:numPr>
              <w:spacing w:after="0" w:line="240" w:lineRule="auto"/>
              <w:rPr>
                <w:rFonts w:cs="Tahoma"/>
                <w:sz w:val="18"/>
                <w:szCs w:val="18"/>
              </w:rPr>
            </w:pPr>
            <w:r w:rsidRPr="0034313D">
              <w:rPr>
                <w:rFonts w:cs="Tahoma"/>
                <w:sz w:val="18"/>
                <w:szCs w:val="18"/>
              </w:rPr>
              <w:t xml:space="preserve">Customer Engagement: </w:t>
            </w:r>
          </w:p>
          <w:p w14:paraId="78E4A260" w14:textId="0343157F" w:rsidR="00B17FD5" w:rsidRDefault="00B17FD5" w:rsidP="00201184">
            <w:pPr>
              <w:numPr>
                <w:ilvl w:val="1"/>
                <w:numId w:val="5"/>
              </w:numPr>
              <w:spacing w:after="0" w:line="240" w:lineRule="auto"/>
              <w:rPr>
                <w:rFonts w:cs="Tahoma"/>
                <w:sz w:val="18"/>
                <w:szCs w:val="18"/>
              </w:rPr>
            </w:pPr>
            <w:r w:rsidRPr="0034313D">
              <w:rPr>
                <w:rFonts w:cs="Tahoma"/>
                <w:sz w:val="18"/>
                <w:szCs w:val="18"/>
              </w:rPr>
              <w:t xml:space="preserve">Dynamics 365 Customer Service </w:t>
            </w:r>
          </w:p>
          <w:p w14:paraId="76364444" w14:textId="7B47B0C7" w:rsidR="00B17FD5" w:rsidRDefault="00B17FD5" w:rsidP="00201184">
            <w:pPr>
              <w:numPr>
                <w:ilvl w:val="1"/>
                <w:numId w:val="5"/>
              </w:numPr>
              <w:spacing w:after="0" w:line="240" w:lineRule="auto"/>
              <w:rPr>
                <w:rFonts w:cs="Tahoma"/>
                <w:sz w:val="18"/>
                <w:szCs w:val="18"/>
              </w:rPr>
            </w:pPr>
            <w:r w:rsidRPr="0034313D">
              <w:rPr>
                <w:rFonts w:cs="Tahoma"/>
                <w:sz w:val="18"/>
                <w:szCs w:val="18"/>
              </w:rPr>
              <w:t>Dynamics 365</w:t>
            </w:r>
            <w:r w:rsidR="006A6972">
              <w:rPr>
                <w:rFonts w:cs="Tahoma"/>
                <w:sz w:val="18"/>
                <w:szCs w:val="18"/>
              </w:rPr>
              <w:t xml:space="preserve"> </w:t>
            </w:r>
            <w:r w:rsidRPr="0034313D">
              <w:rPr>
                <w:rFonts w:cs="Tahoma"/>
                <w:sz w:val="18"/>
                <w:szCs w:val="18"/>
              </w:rPr>
              <w:t xml:space="preserve">Sales </w:t>
            </w:r>
          </w:p>
          <w:p w14:paraId="1AE5ED9A" w14:textId="6C746663" w:rsidR="00B17FD5" w:rsidRDefault="00B17FD5" w:rsidP="00201184">
            <w:pPr>
              <w:numPr>
                <w:ilvl w:val="1"/>
                <w:numId w:val="5"/>
              </w:numPr>
              <w:spacing w:after="0" w:line="240" w:lineRule="auto"/>
              <w:rPr>
                <w:rFonts w:cs="Tahoma"/>
                <w:sz w:val="18"/>
                <w:szCs w:val="18"/>
              </w:rPr>
            </w:pPr>
            <w:r w:rsidRPr="0034313D">
              <w:rPr>
                <w:rFonts w:cs="Tahoma"/>
                <w:sz w:val="18"/>
                <w:szCs w:val="18"/>
              </w:rPr>
              <w:t>Dynamics 365 Field Service</w:t>
            </w:r>
          </w:p>
          <w:p w14:paraId="7FE9741B" w14:textId="45B1980E" w:rsidR="00B17FD5" w:rsidRPr="00AD67CD" w:rsidRDefault="00B17FD5" w:rsidP="00201184">
            <w:pPr>
              <w:pStyle w:val="ListParagraph"/>
              <w:numPr>
                <w:ilvl w:val="0"/>
                <w:numId w:val="5"/>
              </w:numPr>
              <w:rPr>
                <w:rFonts w:cs="Tahoma"/>
                <w:sz w:val="18"/>
                <w:szCs w:val="18"/>
              </w:rPr>
            </w:pPr>
            <w:r w:rsidRPr="00A43C9D">
              <w:rPr>
                <w:rFonts w:cs="Tahoma"/>
                <w:sz w:val="18"/>
                <w:szCs w:val="18"/>
              </w:rPr>
              <w:t>Unified Operations:</w:t>
            </w:r>
          </w:p>
          <w:p w14:paraId="798013E6" w14:textId="468F1867" w:rsidR="006F08BD" w:rsidRPr="009906FA" w:rsidRDefault="003459F0" w:rsidP="00201184">
            <w:pPr>
              <w:pStyle w:val="ListParagraph"/>
              <w:numPr>
                <w:ilvl w:val="1"/>
                <w:numId w:val="5"/>
              </w:numPr>
              <w:rPr>
                <w:rFonts w:cs="Tahoma"/>
                <w:sz w:val="18"/>
                <w:szCs w:val="18"/>
              </w:rPr>
            </w:pPr>
            <w:r>
              <w:rPr>
                <w:rFonts w:hint="eastAsia"/>
                <w:sz w:val="18"/>
                <w:szCs w:val="18"/>
              </w:rPr>
              <w:t xml:space="preserve">Dynamics 365 </w:t>
            </w:r>
            <w:r w:rsidR="00272342">
              <w:rPr>
                <w:rFonts w:ascii="DengXian" w:eastAsia="DengXian" w:hAnsi="DengXian"/>
                <w:sz w:val="18"/>
                <w:szCs w:val="18"/>
              </w:rPr>
              <w:t>Finance</w:t>
            </w:r>
          </w:p>
          <w:p w14:paraId="77576A37" w14:textId="34340DBD" w:rsidR="003459F0" w:rsidRPr="00291FE4" w:rsidRDefault="003459F0" w:rsidP="00201184">
            <w:pPr>
              <w:pStyle w:val="ListParagraph"/>
              <w:numPr>
                <w:ilvl w:val="1"/>
                <w:numId w:val="5"/>
              </w:numPr>
              <w:rPr>
                <w:rFonts w:cs="Tahoma"/>
                <w:sz w:val="18"/>
                <w:szCs w:val="18"/>
              </w:rPr>
            </w:pPr>
            <w:r>
              <w:rPr>
                <w:rFonts w:hint="eastAsia"/>
                <w:sz w:val="18"/>
                <w:szCs w:val="18"/>
              </w:rPr>
              <w:t xml:space="preserve">Dynamics 365 </w:t>
            </w:r>
            <w:r w:rsidR="00EE7E32">
              <w:rPr>
                <w:sz w:val="18"/>
                <w:szCs w:val="18"/>
              </w:rPr>
              <w:t>Supply Chain Management</w:t>
            </w:r>
          </w:p>
        </w:tc>
        <w:tc>
          <w:tcPr>
            <w:tcW w:w="5220" w:type="dxa"/>
            <w:tcBorders>
              <w:top w:val="single" w:sz="8" w:space="0" w:color="auto"/>
              <w:left w:val="single" w:sz="8" w:space="0" w:color="auto"/>
              <w:bottom w:val="single" w:sz="4" w:space="0" w:color="auto"/>
              <w:right w:val="single" w:sz="8" w:space="0" w:color="auto"/>
            </w:tcBorders>
          </w:tcPr>
          <w:p w14:paraId="2F953234" w14:textId="2C567B5F" w:rsidR="0082014E" w:rsidRPr="002F7D52" w:rsidRDefault="00B17FD5" w:rsidP="00201184">
            <w:pPr>
              <w:numPr>
                <w:ilvl w:val="0"/>
                <w:numId w:val="5"/>
              </w:numPr>
              <w:spacing w:before="120" w:after="0" w:line="240" w:lineRule="auto"/>
              <w:rPr>
                <w:rFonts w:cs="Tahoma"/>
                <w:sz w:val="18"/>
                <w:szCs w:val="18"/>
              </w:rPr>
            </w:pPr>
            <w:r w:rsidRPr="00A43C9D">
              <w:rPr>
                <w:rFonts w:cs="Tahoma"/>
                <w:sz w:val="18"/>
                <w:szCs w:val="18"/>
              </w:rPr>
              <w:t>All lower-level SKU’s</w:t>
            </w:r>
            <w:r>
              <w:rPr>
                <w:rFonts w:cs="Tahoma"/>
                <w:sz w:val="18"/>
                <w:szCs w:val="18"/>
              </w:rPr>
              <w:t>:</w:t>
            </w:r>
          </w:p>
          <w:p w14:paraId="255D6463" w14:textId="4BFFE13A" w:rsidR="0082014E" w:rsidRPr="009906FA" w:rsidRDefault="0082014E" w:rsidP="00201184">
            <w:pPr>
              <w:numPr>
                <w:ilvl w:val="1"/>
                <w:numId w:val="5"/>
              </w:numPr>
              <w:spacing w:before="120" w:after="0" w:line="240" w:lineRule="auto"/>
              <w:rPr>
                <w:rFonts w:cs="Tahoma"/>
                <w:sz w:val="18"/>
                <w:szCs w:val="18"/>
              </w:rPr>
            </w:pPr>
            <w:r w:rsidRPr="009906FA">
              <w:rPr>
                <w:sz w:val="18"/>
                <w:szCs w:val="18"/>
              </w:rPr>
              <w:t xml:space="preserve">Dynamics 365 Sales </w:t>
            </w:r>
            <w:r w:rsidR="00EE7E32">
              <w:rPr>
                <w:sz w:val="18"/>
                <w:szCs w:val="18"/>
              </w:rPr>
              <w:t>A</w:t>
            </w:r>
            <w:r w:rsidRPr="009906FA">
              <w:rPr>
                <w:sz w:val="18"/>
                <w:szCs w:val="18"/>
              </w:rPr>
              <w:t xml:space="preserve">ttach </w:t>
            </w:r>
          </w:p>
          <w:p w14:paraId="0AE0F1F9" w14:textId="1B01AA9C" w:rsidR="0082014E" w:rsidRPr="009906FA" w:rsidRDefault="0082014E" w:rsidP="00201184">
            <w:pPr>
              <w:numPr>
                <w:ilvl w:val="1"/>
                <w:numId w:val="5"/>
              </w:numPr>
              <w:spacing w:before="120" w:after="0" w:line="240" w:lineRule="auto"/>
              <w:rPr>
                <w:sz w:val="18"/>
                <w:szCs w:val="18"/>
              </w:rPr>
            </w:pPr>
            <w:r>
              <w:rPr>
                <w:sz w:val="18"/>
                <w:szCs w:val="18"/>
              </w:rPr>
              <w:t xml:space="preserve">Dynamics 365 Customer Service </w:t>
            </w:r>
            <w:r w:rsidR="00CF624D">
              <w:rPr>
                <w:sz w:val="18"/>
                <w:szCs w:val="18"/>
              </w:rPr>
              <w:t>A</w:t>
            </w:r>
            <w:r>
              <w:rPr>
                <w:sz w:val="18"/>
                <w:szCs w:val="18"/>
              </w:rPr>
              <w:t>ttach</w:t>
            </w:r>
            <w:r w:rsidR="00CF624D">
              <w:rPr>
                <w:sz w:val="18"/>
                <w:szCs w:val="18"/>
              </w:rPr>
              <w:t xml:space="preserve"> </w:t>
            </w:r>
          </w:p>
          <w:p w14:paraId="72AFA649" w14:textId="29FADB8B" w:rsidR="0082014E" w:rsidRPr="009906FA" w:rsidRDefault="0082014E" w:rsidP="00201184">
            <w:pPr>
              <w:numPr>
                <w:ilvl w:val="1"/>
                <w:numId w:val="5"/>
              </w:numPr>
              <w:spacing w:before="120" w:after="0" w:line="240" w:lineRule="auto"/>
              <w:rPr>
                <w:sz w:val="18"/>
                <w:szCs w:val="18"/>
              </w:rPr>
            </w:pPr>
            <w:r>
              <w:rPr>
                <w:sz w:val="18"/>
                <w:szCs w:val="18"/>
              </w:rPr>
              <w:t>Dynamics 365 F</w:t>
            </w:r>
            <w:r w:rsidRPr="009906FA">
              <w:rPr>
                <w:sz w:val="18"/>
                <w:szCs w:val="18"/>
              </w:rPr>
              <w:t>ield</w:t>
            </w:r>
            <w:r>
              <w:rPr>
                <w:sz w:val="18"/>
                <w:szCs w:val="18"/>
              </w:rPr>
              <w:t xml:space="preserve"> Services </w:t>
            </w:r>
            <w:r w:rsidR="00CF624D">
              <w:rPr>
                <w:sz w:val="18"/>
                <w:szCs w:val="18"/>
              </w:rPr>
              <w:t>A</w:t>
            </w:r>
            <w:r w:rsidRPr="009906FA">
              <w:rPr>
                <w:sz w:val="18"/>
                <w:szCs w:val="18"/>
              </w:rPr>
              <w:t>ttach</w:t>
            </w:r>
          </w:p>
          <w:p w14:paraId="578B2DA3" w14:textId="17C5382B" w:rsidR="0082014E" w:rsidRPr="009906FA" w:rsidRDefault="0082014E" w:rsidP="00201184">
            <w:pPr>
              <w:numPr>
                <w:ilvl w:val="1"/>
                <w:numId w:val="5"/>
              </w:numPr>
              <w:spacing w:before="120" w:after="0" w:line="240" w:lineRule="auto"/>
              <w:rPr>
                <w:sz w:val="18"/>
                <w:szCs w:val="18"/>
              </w:rPr>
            </w:pPr>
            <w:r>
              <w:rPr>
                <w:sz w:val="18"/>
                <w:szCs w:val="18"/>
              </w:rPr>
              <w:t xml:space="preserve">Dynamics 365 </w:t>
            </w:r>
            <w:r w:rsidR="000C5AF5">
              <w:rPr>
                <w:sz w:val="18"/>
                <w:szCs w:val="18"/>
              </w:rPr>
              <w:t>Finance</w:t>
            </w:r>
            <w:r>
              <w:rPr>
                <w:sz w:val="18"/>
                <w:szCs w:val="18"/>
              </w:rPr>
              <w:t xml:space="preserve"> </w:t>
            </w:r>
            <w:r w:rsidR="003A494D">
              <w:rPr>
                <w:sz w:val="18"/>
                <w:szCs w:val="18"/>
              </w:rPr>
              <w:t>A</w:t>
            </w:r>
            <w:r w:rsidRPr="009906FA">
              <w:rPr>
                <w:sz w:val="18"/>
                <w:szCs w:val="18"/>
              </w:rPr>
              <w:t>ttach</w:t>
            </w:r>
          </w:p>
          <w:p w14:paraId="1162AE71" w14:textId="5629A8F1" w:rsidR="0082014E" w:rsidRPr="009906FA" w:rsidRDefault="0082014E" w:rsidP="00201184">
            <w:pPr>
              <w:numPr>
                <w:ilvl w:val="1"/>
                <w:numId w:val="5"/>
              </w:numPr>
              <w:spacing w:before="120" w:after="0" w:line="240" w:lineRule="auto"/>
              <w:rPr>
                <w:sz w:val="18"/>
                <w:szCs w:val="18"/>
              </w:rPr>
            </w:pPr>
            <w:r>
              <w:rPr>
                <w:sz w:val="18"/>
                <w:szCs w:val="18"/>
              </w:rPr>
              <w:t xml:space="preserve">Dynamics 365 </w:t>
            </w:r>
            <w:r w:rsidR="002B46E3">
              <w:rPr>
                <w:sz w:val="18"/>
                <w:szCs w:val="18"/>
              </w:rPr>
              <w:t>Supply Chain Management</w:t>
            </w:r>
            <w:r>
              <w:rPr>
                <w:sz w:val="18"/>
                <w:szCs w:val="18"/>
              </w:rPr>
              <w:t xml:space="preserve"> </w:t>
            </w:r>
            <w:r w:rsidR="003A494D">
              <w:rPr>
                <w:sz w:val="18"/>
                <w:szCs w:val="18"/>
              </w:rPr>
              <w:t>A</w:t>
            </w:r>
            <w:r>
              <w:rPr>
                <w:sz w:val="18"/>
                <w:szCs w:val="18"/>
              </w:rPr>
              <w:t xml:space="preserve">ttach </w:t>
            </w:r>
          </w:p>
          <w:p w14:paraId="11CAF1EE" w14:textId="79EAC754" w:rsidR="0082014E" w:rsidRPr="009906FA" w:rsidRDefault="0082014E" w:rsidP="00201184">
            <w:pPr>
              <w:numPr>
                <w:ilvl w:val="1"/>
                <w:numId w:val="5"/>
              </w:numPr>
              <w:spacing w:before="120" w:after="0" w:line="240" w:lineRule="auto"/>
              <w:rPr>
                <w:sz w:val="18"/>
                <w:szCs w:val="18"/>
              </w:rPr>
            </w:pPr>
            <w:r>
              <w:rPr>
                <w:sz w:val="18"/>
                <w:szCs w:val="18"/>
              </w:rPr>
              <w:t>Dynamics 365 Team Members</w:t>
            </w:r>
          </w:p>
          <w:p w14:paraId="31AFF8E0" w14:textId="42866924" w:rsidR="0082014E" w:rsidRPr="009906FA" w:rsidRDefault="0082014E" w:rsidP="00201184">
            <w:pPr>
              <w:numPr>
                <w:ilvl w:val="1"/>
                <w:numId w:val="5"/>
              </w:numPr>
              <w:spacing w:before="120" w:after="0" w:line="240" w:lineRule="auto"/>
              <w:rPr>
                <w:sz w:val="18"/>
                <w:szCs w:val="18"/>
              </w:rPr>
            </w:pPr>
            <w:r>
              <w:rPr>
                <w:sz w:val="18"/>
                <w:szCs w:val="18"/>
              </w:rPr>
              <w:t>Dynamics 365 Sale</w:t>
            </w:r>
            <w:r w:rsidR="002B46E3">
              <w:rPr>
                <w:sz w:val="18"/>
                <w:szCs w:val="18"/>
              </w:rPr>
              <w:t>s</w:t>
            </w:r>
            <w:r>
              <w:rPr>
                <w:sz w:val="18"/>
                <w:szCs w:val="18"/>
              </w:rPr>
              <w:t xml:space="preserve"> Pro</w:t>
            </w:r>
          </w:p>
          <w:p w14:paraId="46EB72CE" w14:textId="1743004B" w:rsidR="0082014E" w:rsidRPr="009906FA" w:rsidRDefault="0082014E" w:rsidP="00201184">
            <w:pPr>
              <w:numPr>
                <w:ilvl w:val="1"/>
                <w:numId w:val="5"/>
              </w:numPr>
              <w:spacing w:before="120" w:after="0" w:line="240" w:lineRule="auto"/>
              <w:rPr>
                <w:sz w:val="18"/>
                <w:szCs w:val="18"/>
              </w:rPr>
            </w:pPr>
            <w:r>
              <w:rPr>
                <w:sz w:val="18"/>
                <w:szCs w:val="18"/>
              </w:rPr>
              <w:t>Dynamics 365 Sale</w:t>
            </w:r>
            <w:r w:rsidR="002B46E3">
              <w:rPr>
                <w:sz w:val="18"/>
                <w:szCs w:val="18"/>
              </w:rPr>
              <w:t>s</w:t>
            </w:r>
            <w:r>
              <w:rPr>
                <w:sz w:val="18"/>
                <w:szCs w:val="18"/>
              </w:rPr>
              <w:t xml:space="preserve"> Pro </w:t>
            </w:r>
            <w:r w:rsidR="00C9411A">
              <w:rPr>
                <w:sz w:val="18"/>
                <w:szCs w:val="18"/>
              </w:rPr>
              <w:t>A</w:t>
            </w:r>
            <w:r w:rsidRPr="009906FA">
              <w:rPr>
                <w:sz w:val="18"/>
                <w:szCs w:val="18"/>
              </w:rPr>
              <w:t>ttach</w:t>
            </w:r>
          </w:p>
          <w:p w14:paraId="51A022F9" w14:textId="7282181F" w:rsidR="0082014E" w:rsidRPr="009906FA" w:rsidRDefault="0082014E" w:rsidP="00201184">
            <w:pPr>
              <w:numPr>
                <w:ilvl w:val="1"/>
                <w:numId w:val="5"/>
              </w:numPr>
              <w:spacing w:before="120" w:after="0" w:line="240" w:lineRule="auto"/>
              <w:rPr>
                <w:sz w:val="18"/>
                <w:szCs w:val="18"/>
              </w:rPr>
            </w:pPr>
            <w:r>
              <w:rPr>
                <w:sz w:val="18"/>
                <w:szCs w:val="18"/>
              </w:rPr>
              <w:t>Dynamics 365Customer Services Pro</w:t>
            </w:r>
          </w:p>
          <w:p w14:paraId="076A9802" w14:textId="006EEF74" w:rsidR="0082014E" w:rsidRPr="009906FA" w:rsidRDefault="0082014E" w:rsidP="00201184">
            <w:pPr>
              <w:numPr>
                <w:ilvl w:val="1"/>
                <w:numId w:val="5"/>
              </w:numPr>
              <w:spacing w:before="120" w:after="0" w:line="240" w:lineRule="auto"/>
              <w:rPr>
                <w:sz w:val="18"/>
                <w:szCs w:val="18"/>
              </w:rPr>
            </w:pPr>
            <w:r>
              <w:rPr>
                <w:sz w:val="18"/>
                <w:szCs w:val="18"/>
              </w:rPr>
              <w:t xml:space="preserve">Dynamics 365 Customer Services Pro </w:t>
            </w:r>
            <w:r w:rsidR="009157C2">
              <w:rPr>
                <w:sz w:val="18"/>
                <w:szCs w:val="18"/>
              </w:rPr>
              <w:t>A</w:t>
            </w:r>
            <w:r w:rsidRPr="009906FA">
              <w:rPr>
                <w:sz w:val="18"/>
                <w:szCs w:val="18"/>
              </w:rPr>
              <w:t>ttach</w:t>
            </w:r>
          </w:p>
          <w:p w14:paraId="1F562745" w14:textId="0044A28F" w:rsidR="0082014E" w:rsidRPr="009906FA" w:rsidRDefault="0082014E" w:rsidP="00201184">
            <w:pPr>
              <w:numPr>
                <w:ilvl w:val="1"/>
                <w:numId w:val="5"/>
              </w:numPr>
              <w:spacing w:before="120" w:after="0" w:line="240" w:lineRule="auto"/>
              <w:rPr>
                <w:sz w:val="18"/>
                <w:szCs w:val="18"/>
              </w:rPr>
            </w:pPr>
            <w:r>
              <w:rPr>
                <w:sz w:val="18"/>
                <w:szCs w:val="18"/>
              </w:rPr>
              <w:t>Dynamics 365 Unified Operations – Device</w:t>
            </w:r>
          </w:p>
          <w:p w14:paraId="472D51CA" w14:textId="46901A27" w:rsidR="0082014E" w:rsidRPr="009906FA" w:rsidRDefault="0082014E" w:rsidP="00201184">
            <w:pPr>
              <w:numPr>
                <w:ilvl w:val="1"/>
                <w:numId w:val="5"/>
              </w:numPr>
              <w:spacing w:before="120" w:after="0" w:line="240" w:lineRule="auto"/>
              <w:rPr>
                <w:sz w:val="18"/>
                <w:szCs w:val="18"/>
              </w:rPr>
            </w:pPr>
            <w:r>
              <w:rPr>
                <w:sz w:val="18"/>
                <w:szCs w:val="18"/>
              </w:rPr>
              <w:t>Dynamics 365 Unified Operations – Activity</w:t>
            </w:r>
          </w:p>
          <w:p w14:paraId="2DBB5B91" w14:textId="77777777" w:rsidR="0082014E" w:rsidRPr="00133CF2" w:rsidRDefault="0082014E" w:rsidP="00201184">
            <w:pPr>
              <w:numPr>
                <w:ilvl w:val="1"/>
                <w:numId w:val="5"/>
              </w:numPr>
              <w:spacing w:before="120" w:after="0" w:line="240" w:lineRule="auto"/>
              <w:rPr>
                <w:rFonts w:cs="Tahoma"/>
                <w:sz w:val="18"/>
                <w:szCs w:val="18"/>
              </w:rPr>
            </w:pPr>
            <w:r>
              <w:rPr>
                <w:rFonts w:hint="eastAsia"/>
                <w:sz w:val="18"/>
                <w:szCs w:val="18"/>
              </w:rPr>
              <w:t>Dynamics 365 Add-ons (e.g. Additional Database Storage)</w:t>
            </w:r>
          </w:p>
          <w:p w14:paraId="305ACFF7" w14:textId="77777777" w:rsidR="00133CF2" w:rsidRDefault="00133CF2" w:rsidP="00201184">
            <w:pPr>
              <w:numPr>
                <w:ilvl w:val="0"/>
                <w:numId w:val="5"/>
              </w:numPr>
              <w:spacing w:before="120" w:after="0" w:line="240" w:lineRule="auto"/>
              <w:rPr>
                <w:rFonts w:cs="Tahoma"/>
                <w:sz w:val="18"/>
                <w:szCs w:val="18"/>
              </w:rPr>
            </w:pPr>
            <w:r>
              <w:rPr>
                <w:rFonts w:cs="Tahoma"/>
                <w:sz w:val="18"/>
                <w:szCs w:val="18"/>
              </w:rPr>
              <w:t>Power Apps</w:t>
            </w:r>
          </w:p>
          <w:p w14:paraId="1A7D08B5" w14:textId="19DDC58C" w:rsidR="00FF102F" w:rsidRPr="00F7286B" w:rsidRDefault="00FF102F" w:rsidP="00201184">
            <w:pPr>
              <w:numPr>
                <w:ilvl w:val="1"/>
                <w:numId w:val="5"/>
              </w:numPr>
              <w:spacing w:after="0" w:line="240" w:lineRule="auto"/>
              <w:rPr>
                <w:rFonts w:cs="Tahoma"/>
                <w:color w:val="000000"/>
                <w:sz w:val="18"/>
                <w:szCs w:val="18"/>
              </w:rPr>
            </w:pPr>
            <w:r w:rsidRPr="00F7286B">
              <w:rPr>
                <w:rFonts w:cs="Tahoma"/>
                <w:color w:val="000000"/>
                <w:sz w:val="18"/>
                <w:szCs w:val="18"/>
              </w:rPr>
              <w:t xml:space="preserve">Power Apps </w:t>
            </w:r>
            <w:r w:rsidRPr="00952116">
              <w:rPr>
                <w:rFonts w:cs="Tahoma"/>
                <w:color w:val="000000"/>
                <w:sz w:val="18"/>
                <w:szCs w:val="18"/>
              </w:rPr>
              <w:t xml:space="preserve">per </w:t>
            </w:r>
            <w:r w:rsidR="00F66014">
              <w:rPr>
                <w:rFonts w:cs="Tahoma"/>
                <w:color w:val="000000"/>
                <w:sz w:val="18"/>
                <w:szCs w:val="18"/>
              </w:rPr>
              <w:t>U</w:t>
            </w:r>
            <w:r w:rsidRPr="00952116">
              <w:rPr>
                <w:rFonts w:cs="Tahoma"/>
                <w:color w:val="000000"/>
                <w:sz w:val="18"/>
                <w:szCs w:val="18"/>
              </w:rPr>
              <w:t xml:space="preserve">ser </w:t>
            </w:r>
            <w:r w:rsidR="00F66014">
              <w:rPr>
                <w:rFonts w:cs="Tahoma"/>
                <w:color w:val="000000"/>
                <w:sz w:val="18"/>
                <w:szCs w:val="18"/>
              </w:rPr>
              <w:t>P</w:t>
            </w:r>
            <w:r w:rsidRPr="00952116">
              <w:rPr>
                <w:rFonts w:cs="Tahoma"/>
                <w:color w:val="000000"/>
                <w:sz w:val="18"/>
                <w:szCs w:val="18"/>
              </w:rPr>
              <w:t>lan</w:t>
            </w:r>
          </w:p>
          <w:p w14:paraId="2EA37888" w14:textId="682FAF78" w:rsidR="00C848AC" w:rsidRDefault="00FF102F" w:rsidP="00201184">
            <w:pPr>
              <w:numPr>
                <w:ilvl w:val="1"/>
                <w:numId w:val="5"/>
              </w:numPr>
              <w:spacing w:after="0" w:line="240" w:lineRule="auto"/>
              <w:rPr>
                <w:rFonts w:cs="Tahoma"/>
                <w:color w:val="000000"/>
                <w:sz w:val="18"/>
                <w:szCs w:val="18"/>
              </w:rPr>
            </w:pPr>
            <w:r w:rsidRPr="00F7286B">
              <w:rPr>
                <w:rFonts w:cs="Tahoma"/>
                <w:color w:val="000000"/>
                <w:sz w:val="18"/>
                <w:szCs w:val="18"/>
              </w:rPr>
              <w:t xml:space="preserve">Power Apps </w:t>
            </w:r>
            <w:r w:rsidRPr="00B26F13">
              <w:rPr>
                <w:rFonts w:cs="Tahoma"/>
                <w:color w:val="000000"/>
                <w:sz w:val="18"/>
                <w:szCs w:val="18"/>
              </w:rPr>
              <w:t xml:space="preserve">per </w:t>
            </w:r>
            <w:r w:rsidR="00F66014">
              <w:rPr>
                <w:rFonts w:cs="Tahoma"/>
                <w:color w:val="000000"/>
                <w:sz w:val="18"/>
                <w:szCs w:val="18"/>
              </w:rPr>
              <w:t>A</w:t>
            </w:r>
            <w:r w:rsidRPr="00B26F13">
              <w:rPr>
                <w:rFonts w:cs="Tahoma"/>
                <w:color w:val="000000"/>
                <w:sz w:val="18"/>
                <w:szCs w:val="18"/>
              </w:rPr>
              <w:t xml:space="preserve">pp </w:t>
            </w:r>
            <w:r w:rsidR="00F66014">
              <w:rPr>
                <w:rFonts w:cs="Tahoma"/>
                <w:color w:val="000000"/>
                <w:sz w:val="18"/>
                <w:szCs w:val="18"/>
              </w:rPr>
              <w:t>P</w:t>
            </w:r>
            <w:r w:rsidRPr="00B26F13">
              <w:rPr>
                <w:rFonts w:cs="Tahoma"/>
                <w:color w:val="000000"/>
                <w:sz w:val="18"/>
                <w:szCs w:val="18"/>
              </w:rPr>
              <w:t>lan</w:t>
            </w:r>
          </w:p>
          <w:p w14:paraId="393B1C50" w14:textId="53FA16C3" w:rsidR="00C848AC" w:rsidRDefault="00FF102F" w:rsidP="00201184">
            <w:pPr>
              <w:numPr>
                <w:ilvl w:val="1"/>
                <w:numId w:val="5"/>
              </w:numPr>
              <w:spacing w:after="0" w:line="240" w:lineRule="auto"/>
              <w:rPr>
                <w:rFonts w:cs="Tahoma"/>
                <w:color w:val="000000"/>
                <w:sz w:val="18"/>
                <w:szCs w:val="18"/>
              </w:rPr>
            </w:pPr>
            <w:r w:rsidRPr="00C848AC">
              <w:rPr>
                <w:rFonts w:cs="Tahoma"/>
                <w:color w:val="000000"/>
                <w:sz w:val="18"/>
                <w:szCs w:val="18"/>
              </w:rPr>
              <w:t xml:space="preserve">Add-ons: Power Apps and Power Automate </w:t>
            </w:r>
            <w:r w:rsidR="0082162B">
              <w:rPr>
                <w:rFonts w:cs="Tahoma"/>
                <w:color w:val="000000"/>
                <w:sz w:val="18"/>
                <w:szCs w:val="18"/>
              </w:rPr>
              <w:t>C</w:t>
            </w:r>
            <w:r w:rsidRPr="00C848AC">
              <w:rPr>
                <w:rFonts w:cs="Tahoma"/>
                <w:color w:val="000000"/>
                <w:sz w:val="18"/>
                <w:szCs w:val="18"/>
              </w:rPr>
              <w:t xml:space="preserve">apacity </w:t>
            </w:r>
            <w:r w:rsidR="0082162B">
              <w:rPr>
                <w:rFonts w:cs="Tahoma"/>
                <w:color w:val="000000"/>
                <w:sz w:val="18"/>
                <w:szCs w:val="18"/>
              </w:rPr>
              <w:t>A</w:t>
            </w:r>
            <w:r w:rsidRPr="00C848AC">
              <w:rPr>
                <w:rFonts w:cs="Tahoma"/>
                <w:color w:val="000000"/>
                <w:sz w:val="18"/>
                <w:szCs w:val="18"/>
              </w:rPr>
              <w:t>dd-on</w:t>
            </w:r>
            <w:r w:rsidR="007E6AB7" w:rsidRPr="00C848AC">
              <w:rPr>
                <w:rFonts w:cs="Tahoma"/>
                <w:color w:val="000000"/>
                <w:sz w:val="18"/>
                <w:szCs w:val="18"/>
              </w:rPr>
              <w:t xml:space="preserve"> </w:t>
            </w:r>
          </w:p>
          <w:p w14:paraId="1915CCEE" w14:textId="5053C861" w:rsidR="0082014E" w:rsidRPr="00C848AC" w:rsidRDefault="00133CF2" w:rsidP="00201184">
            <w:pPr>
              <w:numPr>
                <w:ilvl w:val="0"/>
                <w:numId w:val="5"/>
              </w:numPr>
              <w:spacing w:after="0" w:line="240" w:lineRule="auto"/>
              <w:rPr>
                <w:rFonts w:cs="Tahoma"/>
                <w:color w:val="000000"/>
                <w:sz w:val="18"/>
                <w:szCs w:val="18"/>
              </w:rPr>
            </w:pPr>
            <w:r w:rsidRPr="00C848AC">
              <w:rPr>
                <w:rFonts w:cs="Tahoma"/>
                <w:sz w:val="18"/>
                <w:szCs w:val="18"/>
              </w:rPr>
              <w:t>Power Automate</w:t>
            </w:r>
          </w:p>
          <w:p w14:paraId="36761D8B" w14:textId="6E8458B3" w:rsidR="00AB3404" w:rsidRPr="00AE788E" w:rsidRDefault="00AB3404"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82162B" w:rsidRPr="00AE788E">
              <w:rPr>
                <w:rFonts w:cs="Tahoma"/>
                <w:color w:val="000000"/>
                <w:sz w:val="18"/>
                <w:szCs w:val="18"/>
              </w:rPr>
              <w:t>U</w:t>
            </w:r>
            <w:r w:rsidRPr="00AE788E">
              <w:rPr>
                <w:rFonts w:cs="Tahoma"/>
                <w:color w:val="000000"/>
                <w:sz w:val="18"/>
                <w:szCs w:val="18"/>
              </w:rPr>
              <w:t xml:space="preserve">ser </w:t>
            </w:r>
            <w:r w:rsidR="0082162B" w:rsidRPr="00AE788E">
              <w:rPr>
                <w:rFonts w:cs="Tahoma"/>
                <w:color w:val="000000"/>
                <w:sz w:val="18"/>
                <w:szCs w:val="18"/>
              </w:rPr>
              <w:t>P</w:t>
            </w:r>
            <w:r w:rsidRPr="00AE788E">
              <w:rPr>
                <w:rFonts w:cs="Tahoma"/>
                <w:color w:val="000000"/>
                <w:sz w:val="18"/>
                <w:szCs w:val="18"/>
              </w:rPr>
              <w:t>lan</w:t>
            </w:r>
          </w:p>
          <w:p w14:paraId="1775563D" w14:textId="26C3579B" w:rsidR="00D2181C" w:rsidRPr="00AE788E" w:rsidRDefault="00B71242"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AE788E">
              <w:rPr>
                <w:rFonts w:cs="Tahoma"/>
                <w:color w:val="000000"/>
                <w:sz w:val="18"/>
                <w:szCs w:val="18"/>
              </w:rPr>
              <w:t>U</w:t>
            </w:r>
            <w:r w:rsidRPr="00AE788E">
              <w:rPr>
                <w:rFonts w:cs="Tahoma"/>
                <w:color w:val="000000"/>
                <w:sz w:val="18"/>
                <w:szCs w:val="18"/>
              </w:rPr>
              <w:t xml:space="preserve">ser with </w:t>
            </w:r>
            <w:r w:rsidR="00AE788E">
              <w:rPr>
                <w:rFonts w:cs="Tahoma"/>
                <w:color w:val="000000"/>
                <w:sz w:val="18"/>
                <w:szCs w:val="18"/>
              </w:rPr>
              <w:t>A</w:t>
            </w:r>
            <w:r w:rsidRPr="00AE788E">
              <w:rPr>
                <w:rFonts w:cs="Tahoma"/>
                <w:color w:val="000000"/>
                <w:sz w:val="18"/>
                <w:szCs w:val="18"/>
              </w:rPr>
              <w:t xml:space="preserve">ttended RPA </w:t>
            </w:r>
            <w:r w:rsidR="00AE788E">
              <w:rPr>
                <w:rFonts w:cs="Tahoma"/>
                <w:color w:val="000000"/>
                <w:sz w:val="18"/>
                <w:szCs w:val="18"/>
              </w:rPr>
              <w:t>P</w:t>
            </w:r>
            <w:r w:rsidRPr="00AE788E">
              <w:rPr>
                <w:rFonts w:cs="Tahoma"/>
                <w:color w:val="000000"/>
                <w:sz w:val="18"/>
                <w:szCs w:val="18"/>
              </w:rPr>
              <w:t>lan</w:t>
            </w:r>
          </w:p>
          <w:p w14:paraId="6C583E3A" w14:textId="1C90EE32" w:rsidR="00AB3404" w:rsidRPr="00AE788E" w:rsidRDefault="00AB3404" w:rsidP="00201184">
            <w:pPr>
              <w:numPr>
                <w:ilvl w:val="1"/>
                <w:numId w:val="5"/>
              </w:numPr>
              <w:spacing w:after="0" w:line="240" w:lineRule="auto"/>
              <w:rPr>
                <w:rFonts w:cs="Tahoma"/>
                <w:color w:val="000000"/>
                <w:sz w:val="18"/>
                <w:szCs w:val="18"/>
              </w:rPr>
            </w:pPr>
            <w:r w:rsidRPr="00AE788E">
              <w:rPr>
                <w:rFonts w:cs="Tahoma"/>
                <w:color w:val="000000"/>
                <w:sz w:val="18"/>
                <w:szCs w:val="18"/>
              </w:rPr>
              <w:t xml:space="preserve">Power Automate per </w:t>
            </w:r>
            <w:r w:rsidR="00E626DD" w:rsidRPr="00AE788E">
              <w:rPr>
                <w:rFonts w:cs="Tahoma"/>
                <w:color w:val="000000"/>
                <w:sz w:val="18"/>
                <w:szCs w:val="18"/>
              </w:rPr>
              <w:t>B</w:t>
            </w:r>
            <w:r w:rsidRPr="00AE788E">
              <w:rPr>
                <w:rFonts w:cs="Tahoma"/>
                <w:color w:val="000000"/>
                <w:sz w:val="18"/>
                <w:szCs w:val="18"/>
              </w:rPr>
              <w:t xml:space="preserve">usiness </w:t>
            </w:r>
            <w:r w:rsidR="00E626DD" w:rsidRPr="00AE788E">
              <w:rPr>
                <w:rFonts w:cs="Tahoma"/>
                <w:color w:val="000000"/>
                <w:sz w:val="18"/>
                <w:szCs w:val="18"/>
              </w:rPr>
              <w:t>P</w:t>
            </w:r>
            <w:r w:rsidRPr="00AE788E">
              <w:rPr>
                <w:rFonts w:cs="Tahoma"/>
                <w:color w:val="000000"/>
                <w:sz w:val="18"/>
                <w:szCs w:val="18"/>
              </w:rPr>
              <w:t xml:space="preserve">rocess </w:t>
            </w:r>
            <w:r w:rsidR="00E626DD" w:rsidRPr="00AE788E">
              <w:rPr>
                <w:rFonts w:cs="Tahoma"/>
                <w:color w:val="000000"/>
                <w:sz w:val="18"/>
                <w:szCs w:val="18"/>
              </w:rPr>
              <w:t>P</w:t>
            </w:r>
            <w:r w:rsidRPr="00AE788E">
              <w:rPr>
                <w:rFonts w:cs="Tahoma"/>
                <w:color w:val="000000"/>
                <w:sz w:val="18"/>
                <w:szCs w:val="18"/>
              </w:rPr>
              <w:t>lan</w:t>
            </w:r>
            <w:r w:rsidR="00355831" w:rsidRPr="00AE788E">
              <w:rPr>
                <w:rFonts w:cs="Tahoma"/>
                <w:color w:val="000000"/>
                <w:sz w:val="18"/>
                <w:szCs w:val="18"/>
              </w:rPr>
              <w:t xml:space="preserve"> (</w:t>
            </w:r>
            <w:r w:rsidR="00617553" w:rsidRPr="00AE788E">
              <w:rPr>
                <w:rFonts w:cs="Tahoma"/>
                <w:color w:val="000000"/>
                <w:sz w:val="18"/>
                <w:szCs w:val="18"/>
              </w:rPr>
              <w:t xml:space="preserve">This </w:t>
            </w:r>
            <w:r w:rsidR="004331F6" w:rsidRPr="00AE788E">
              <w:rPr>
                <w:rFonts w:cs="Tahoma"/>
                <w:color w:val="000000"/>
                <w:sz w:val="18"/>
                <w:szCs w:val="18"/>
              </w:rPr>
              <w:t>product</w:t>
            </w:r>
            <w:r w:rsidR="00617553" w:rsidRPr="00AE788E">
              <w:rPr>
                <w:rFonts w:cs="Tahoma"/>
                <w:color w:val="000000"/>
                <w:sz w:val="18"/>
                <w:szCs w:val="18"/>
              </w:rPr>
              <w:t xml:space="preserve"> </w:t>
            </w:r>
            <w:r w:rsidR="009E72D5" w:rsidRPr="00AE788E">
              <w:rPr>
                <w:rFonts w:cs="Tahoma"/>
                <w:color w:val="000000"/>
                <w:sz w:val="18"/>
                <w:szCs w:val="18"/>
              </w:rPr>
              <w:t xml:space="preserve">requires </w:t>
            </w:r>
            <w:r w:rsidR="003E6060" w:rsidRPr="00AE788E">
              <w:rPr>
                <w:rFonts w:cs="Tahoma"/>
                <w:color w:val="000000"/>
                <w:sz w:val="18"/>
                <w:szCs w:val="18"/>
              </w:rPr>
              <w:t xml:space="preserve">a minimal purchase of </w:t>
            </w:r>
            <w:r w:rsidR="00617553" w:rsidRPr="00AE788E">
              <w:rPr>
                <w:rFonts w:cs="Tahoma"/>
                <w:color w:val="000000"/>
                <w:sz w:val="18"/>
                <w:szCs w:val="18"/>
              </w:rPr>
              <w:t xml:space="preserve">5 </w:t>
            </w:r>
            <w:r w:rsidR="006E05E2" w:rsidRPr="00AE788E">
              <w:rPr>
                <w:rFonts w:cs="Tahoma"/>
                <w:color w:val="000000"/>
                <w:sz w:val="18"/>
                <w:szCs w:val="18"/>
              </w:rPr>
              <w:t>unit</w:t>
            </w:r>
            <w:r w:rsidR="00D42E96" w:rsidRPr="00AE788E">
              <w:rPr>
                <w:rFonts w:cs="Tahoma"/>
                <w:color w:val="000000"/>
                <w:sz w:val="18"/>
                <w:szCs w:val="18"/>
              </w:rPr>
              <w:t>s</w:t>
            </w:r>
            <w:r w:rsidR="00617553" w:rsidRPr="00AE788E">
              <w:rPr>
                <w:rFonts w:cs="Tahoma"/>
                <w:color w:val="000000"/>
                <w:sz w:val="18"/>
                <w:szCs w:val="18"/>
              </w:rPr>
              <w:t>)</w:t>
            </w:r>
          </w:p>
          <w:p w14:paraId="0A064E7C" w14:textId="5EDD6337" w:rsidR="00DB73BA" w:rsidRPr="00451FAD" w:rsidRDefault="00AB3404" w:rsidP="00201184">
            <w:pPr>
              <w:numPr>
                <w:ilvl w:val="1"/>
                <w:numId w:val="5"/>
              </w:numPr>
              <w:spacing w:after="0" w:line="240" w:lineRule="auto"/>
              <w:rPr>
                <w:rFonts w:cs="Tahoma"/>
                <w:sz w:val="18"/>
                <w:szCs w:val="18"/>
              </w:rPr>
            </w:pPr>
            <w:r w:rsidRPr="00AE788E">
              <w:rPr>
                <w:rFonts w:cs="Tahoma"/>
                <w:color w:val="000000"/>
                <w:sz w:val="18"/>
                <w:szCs w:val="18"/>
              </w:rPr>
              <w:t>Add-ons: Power Apps and Power Automate</w:t>
            </w:r>
            <w:r w:rsidR="0082162B" w:rsidRPr="00AE788E">
              <w:rPr>
                <w:rFonts w:cs="Tahoma"/>
                <w:color w:val="000000"/>
                <w:sz w:val="18"/>
                <w:szCs w:val="18"/>
              </w:rPr>
              <w:t xml:space="preserve"> C</w:t>
            </w:r>
            <w:r w:rsidRPr="00AE788E">
              <w:rPr>
                <w:rFonts w:cs="Tahoma"/>
                <w:color w:val="000000"/>
                <w:sz w:val="18"/>
                <w:szCs w:val="18"/>
              </w:rPr>
              <w:t xml:space="preserve">apacity </w:t>
            </w:r>
            <w:r w:rsidR="0082162B" w:rsidRPr="00AE788E">
              <w:rPr>
                <w:rFonts w:cs="Tahoma"/>
                <w:color w:val="000000"/>
                <w:sz w:val="18"/>
                <w:szCs w:val="18"/>
              </w:rPr>
              <w:t>A</w:t>
            </w:r>
            <w:r w:rsidRPr="00AE788E">
              <w:rPr>
                <w:rFonts w:cs="Tahoma"/>
                <w:color w:val="000000"/>
                <w:sz w:val="18"/>
                <w:szCs w:val="18"/>
              </w:rPr>
              <w:t>dd-on</w:t>
            </w:r>
            <w:r w:rsidR="00C37FD5" w:rsidRPr="00AE788E">
              <w:rPr>
                <w:rFonts w:cs="Tahoma"/>
                <w:color w:val="000000"/>
                <w:sz w:val="18"/>
                <w:szCs w:val="18"/>
              </w:rPr>
              <w:t xml:space="preserve">; </w:t>
            </w:r>
            <w:r w:rsidR="006251D8" w:rsidRPr="00AE788E">
              <w:rPr>
                <w:rFonts w:cs="Tahoma"/>
                <w:color w:val="000000"/>
                <w:sz w:val="18"/>
                <w:szCs w:val="18"/>
              </w:rPr>
              <w:t xml:space="preserve">Power Automate </w:t>
            </w:r>
            <w:r w:rsidR="00AE788E">
              <w:rPr>
                <w:rFonts w:cs="Tahoma"/>
                <w:color w:val="000000"/>
                <w:sz w:val="18"/>
                <w:szCs w:val="18"/>
              </w:rPr>
              <w:t>U</w:t>
            </w:r>
            <w:r w:rsidR="006251D8" w:rsidRPr="00AE788E">
              <w:rPr>
                <w:rFonts w:cs="Tahoma"/>
                <w:color w:val="000000"/>
                <w:sz w:val="18"/>
                <w:szCs w:val="18"/>
              </w:rPr>
              <w:t>nattended RPA Add-on</w:t>
            </w:r>
          </w:p>
        </w:tc>
      </w:tr>
    </w:tbl>
    <w:p w14:paraId="1B5593AF" w14:textId="77777777" w:rsidR="00443FF3" w:rsidRDefault="00443FF3" w:rsidP="00C56768">
      <w:pPr>
        <w:pStyle w:val="ProductList-Body"/>
      </w:pPr>
    </w:p>
    <w:p w14:paraId="3E847FF2" w14:textId="383B6DAB" w:rsidR="003F2BA0" w:rsidRPr="00E75EA3" w:rsidRDefault="00844DB9" w:rsidP="00844DB9">
      <w:pPr>
        <w:pStyle w:val="ProductList-SubSubSectionHeading"/>
        <w:outlineLvl w:val="1"/>
      </w:pPr>
      <w:bookmarkStart w:id="193" w:name="_Toc29979213"/>
      <w:bookmarkStart w:id="194" w:name="_Toc59181907"/>
      <w:r w:rsidRPr="00E75EA3">
        <w:t>Office 365</w:t>
      </w:r>
      <w:bookmarkEnd w:id="193"/>
      <w:bookmarkEnd w:id="194"/>
    </w:p>
    <w:p w14:paraId="26541040" w14:textId="6E923ACD" w:rsidR="00844DB9" w:rsidRPr="00E75EA3" w:rsidRDefault="00844DB9" w:rsidP="00844DB9">
      <w:pPr>
        <w:pStyle w:val="ProductList-Body"/>
      </w:pPr>
      <w:r w:rsidRPr="009B4F06">
        <w:t xml:space="preserve">Customer may use the Online Services as expressly permitted in </w:t>
      </w:r>
      <w:r w:rsidR="007725A8" w:rsidRPr="009B4F06">
        <w:t>21Vianet Customer A</w:t>
      </w:r>
      <w:r w:rsidRPr="009B4F06">
        <w:t>greement</w:t>
      </w:r>
      <w:r w:rsidRPr="00E75EA3">
        <w:t>. 21Vianet reserves all other rights.</w:t>
      </w:r>
    </w:p>
    <w:p w14:paraId="02004032" w14:textId="77777777" w:rsidR="00844DB9" w:rsidRPr="00E75EA3" w:rsidRDefault="00844DB9" w:rsidP="00844DB9">
      <w:pPr>
        <w:pStyle w:val="ProductList-Body"/>
      </w:pPr>
    </w:p>
    <w:p w14:paraId="194BE28A" w14:textId="0E1BD8A8" w:rsidR="001D507E" w:rsidRPr="00E75EA3" w:rsidRDefault="003F2BA0" w:rsidP="001D507E">
      <w:pPr>
        <w:keepNext/>
        <w:spacing w:before="360" w:after="120"/>
        <w:rPr>
          <w:sz w:val="18"/>
          <w:szCs w:val="18"/>
        </w:rPr>
      </w:pPr>
      <w:r w:rsidRPr="00E75EA3">
        <w:rPr>
          <w:b/>
          <w:sz w:val="18"/>
          <w:szCs w:val="18"/>
        </w:rPr>
        <w:lastRenderedPageBreak/>
        <w:t>O</w:t>
      </w:r>
      <w:r w:rsidR="00753C70">
        <w:rPr>
          <w:b/>
          <w:sz w:val="18"/>
          <w:szCs w:val="18"/>
        </w:rPr>
        <w:t xml:space="preserve">ffice </w:t>
      </w:r>
      <w:r w:rsidRPr="00E75EA3">
        <w:rPr>
          <w:b/>
          <w:sz w:val="18"/>
          <w:szCs w:val="18"/>
        </w:rPr>
        <w:t xml:space="preserve">365 </w:t>
      </w:r>
      <w:r w:rsidR="001D507E" w:rsidRPr="00E75EA3">
        <w:rPr>
          <w:b/>
          <w:sz w:val="18"/>
          <w:szCs w:val="18"/>
        </w:rPr>
        <w:t>Available Services Table.</w:t>
      </w:r>
      <w:r w:rsidR="001D507E" w:rsidRPr="00E75EA3">
        <w:rPr>
          <w:sz w:val="18"/>
          <w:szCs w:val="18"/>
        </w:rPr>
        <w:t xml:space="preserve"> The following are the Enterprise Online Services and Additional Online Services available.</w:t>
      </w:r>
    </w:p>
    <w:tbl>
      <w:tblPr>
        <w:tblW w:w="10700" w:type="dxa"/>
        <w:tblInd w:w="515" w:type="dxa"/>
        <w:tblCellMar>
          <w:left w:w="0" w:type="dxa"/>
          <w:right w:w="0" w:type="dxa"/>
        </w:tblCellMar>
        <w:tblLook w:val="04A0" w:firstRow="1" w:lastRow="0" w:firstColumn="1" w:lastColumn="0" w:noHBand="0" w:noVBand="1"/>
      </w:tblPr>
      <w:tblGrid>
        <w:gridCol w:w="4409"/>
        <w:gridCol w:w="6291"/>
      </w:tblGrid>
      <w:tr w:rsidR="001D507E" w:rsidRPr="00E75EA3" w14:paraId="032ACC29" w14:textId="77777777" w:rsidTr="00F276FA">
        <w:trPr>
          <w:trHeight w:val="194"/>
          <w:tblHeader/>
        </w:trPr>
        <w:tc>
          <w:tcPr>
            <w:tcW w:w="4409" w:type="dxa"/>
            <w:tcBorders>
              <w:top w:val="single" w:sz="8" w:space="0" w:color="000000" w:themeColor="text1"/>
              <w:left w:val="single" w:sz="8" w:space="0" w:color="000000" w:themeColor="text1"/>
              <w:right w:val="single" w:sz="8" w:space="0" w:color="FFFFFF" w:themeColor="background1"/>
            </w:tcBorders>
            <w:shd w:val="clear" w:color="auto" w:fill="000000" w:themeFill="text1"/>
            <w:vAlign w:val="center"/>
            <w:hideMark/>
          </w:tcPr>
          <w:p w14:paraId="0F3E813B" w14:textId="4D5B9A09" w:rsidR="006107DE" w:rsidRPr="00E75EA3" w:rsidRDefault="001D507E" w:rsidP="00F71635">
            <w:pPr>
              <w:keepNext/>
              <w:jc w:val="center"/>
              <w:rPr>
                <w:rFonts w:cs="Tahoma"/>
                <w:b/>
                <w:color w:val="FFFFFF" w:themeColor="background1"/>
                <w:sz w:val="18"/>
              </w:rPr>
            </w:pPr>
            <w:r w:rsidRPr="00E75EA3">
              <w:rPr>
                <w:rFonts w:cs="Tahoma"/>
                <w:b/>
                <w:color w:val="FFFFFF" w:themeColor="background1"/>
                <w:sz w:val="18"/>
              </w:rPr>
              <w:t>Enterprise Online Services</w:t>
            </w:r>
          </w:p>
        </w:tc>
        <w:tc>
          <w:tcPr>
            <w:tcW w:w="6291" w:type="dxa"/>
            <w:tcBorders>
              <w:top w:val="single" w:sz="8" w:space="0" w:color="000000" w:themeColor="text1"/>
              <w:left w:val="single" w:sz="8" w:space="0" w:color="FFFFFF" w:themeColor="background1"/>
              <w:right w:val="single" w:sz="8" w:space="0" w:color="000000" w:themeColor="text1"/>
            </w:tcBorders>
            <w:shd w:val="clear" w:color="auto" w:fill="000000" w:themeFill="text1"/>
            <w:vAlign w:val="center"/>
            <w:hideMark/>
          </w:tcPr>
          <w:p w14:paraId="6BF077A4" w14:textId="68F2B8E8" w:rsidR="006107DE" w:rsidRPr="00F71635" w:rsidRDefault="001D507E" w:rsidP="00F71635">
            <w:pPr>
              <w:keepNext/>
              <w:jc w:val="center"/>
              <w:rPr>
                <w:rFonts w:cs="Tahoma"/>
                <w:b/>
                <w:bCs/>
                <w:color w:val="FFFFFF" w:themeColor="background1"/>
                <w:sz w:val="18"/>
              </w:rPr>
            </w:pPr>
            <w:r w:rsidRPr="00E75EA3">
              <w:rPr>
                <w:rFonts w:cs="Tahoma"/>
                <w:b/>
                <w:bCs/>
                <w:color w:val="FFFFFF" w:themeColor="background1"/>
                <w:sz w:val="18"/>
              </w:rPr>
              <w:t>Additional Online Services</w:t>
            </w:r>
          </w:p>
        </w:tc>
      </w:tr>
      <w:tr w:rsidR="001D507E" w:rsidRPr="00E75EA3" w14:paraId="41743097" w14:textId="77777777" w:rsidTr="00F276FA">
        <w:trPr>
          <w:trHeight w:val="497"/>
        </w:trPr>
        <w:tc>
          <w:tcPr>
            <w:tcW w:w="4409" w:type="dxa"/>
            <w:tcBorders>
              <w:left w:val="single" w:sz="8" w:space="0" w:color="auto"/>
              <w:bottom w:val="single" w:sz="4" w:space="0" w:color="auto"/>
              <w:right w:val="single" w:sz="8" w:space="0" w:color="auto"/>
            </w:tcBorders>
            <w:vAlign w:val="center"/>
          </w:tcPr>
          <w:p w14:paraId="1BE704DB" w14:textId="24FE0EFD" w:rsidR="001D507E" w:rsidRPr="00E75EA3" w:rsidRDefault="001D507E" w:rsidP="00201184">
            <w:pPr>
              <w:numPr>
                <w:ilvl w:val="0"/>
                <w:numId w:val="13"/>
              </w:numPr>
              <w:spacing w:after="0" w:line="240" w:lineRule="auto"/>
              <w:jc w:val="both"/>
              <w:rPr>
                <w:rFonts w:cs="Tahoma"/>
                <w:sz w:val="18"/>
              </w:rPr>
            </w:pPr>
            <w:r w:rsidRPr="00E75EA3">
              <w:rPr>
                <w:rFonts w:cs="Tahoma"/>
                <w:sz w:val="18"/>
              </w:rPr>
              <w:t>Office 365 Enterprise E1</w:t>
            </w:r>
          </w:p>
          <w:p w14:paraId="08B215BD"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Office 365 Enterprise E3</w:t>
            </w:r>
          </w:p>
          <w:p w14:paraId="32F8A56A"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Office 365 Enterprise E4</w:t>
            </w:r>
          </w:p>
          <w:p w14:paraId="07EE9E5D" w14:textId="7D12D98E" w:rsidR="001D507E" w:rsidRPr="00E75EA3" w:rsidRDefault="00155BA2" w:rsidP="00201184">
            <w:pPr>
              <w:numPr>
                <w:ilvl w:val="0"/>
                <w:numId w:val="13"/>
              </w:numPr>
              <w:spacing w:after="0" w:line="240" w:lineRule="auto"/>
              <w:rPr>
                <w:rFonts w:cs="Tahoma"/>
                <w:color w:val="000000"/>
                <w:sz w:val="18"/>
                <w:szCs w:val="18"/>
              </w:rPr>
            </w:pPr>
            <w:r w:rsidRPr="00155BA2">
              <w:rPr>
                <w:rFonts w:cs="Tahoma"/>
                <w:sz w:val="18"/>
                <w:szCs w:val="18"/>
              </w:rPr>
              <w:t xml:space="preserve">Microsoft 365 Apps for </w:t>
            </w:r>
            <w:r w:rsidR="00B0209B">
              <w:rPr>
                <w:rFonts w:cs="Tahoma"/>
                <w:sz w:val="18"/>
                <w:szCs w:val="18"/>
              </w:rPr>
              <w:t>E</w:t>
            </w:r>
            <w:r w:rsidRPr="00155BA2">
              <w:rPr>
                <w:rFonts w:cs="Tahoma"/>
                <w:sz w:val="18"/>
                <w:szCs w:val="18"/>
              </w:rPr>
              <w:t>nterprise</w:t>
            </w:r>
          </w:p>
          <w:p w14:paraId="683E1ADE" w14:textId="77777777" w:rsidR="001D507E" w:rsidRPr="00E75EA3" w:rsidRDefault="001D507E" w:rsidP="00C91713">
            <w:pPr>
              <w:ind w:left="907"/>
              <w:rPr>
                <w:rFonts w:cs="Tahoma"/>
                <w:color w:val="000000"/>
                <w:sz w:val="18"/>
                <w:szCs w:val="18"/>
              </w:rPr>
            </w:pPr>
          </w:p>
        </w:tc>
        <w:tc>
          <w:tcPr>
            <w:tcW w:w="6291" w:type="dxa"/>
            <w:tcBorders>
              <w:left w:val="nil"/>
              <w:bottom w:val="single" w:sz="4" w:space="0" w:color="auto"/>
              <w:right w:val="single" w:sz="8" w:space="0" w:color="auto"/>
            </w:tcBorders>
            <w:vAlign w:val="center"/>
          </w:tcPr>
          <w:p w14:paraId="3199A29F"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Exchange Online Plan 1</w:t>
            </w:r>
          </w:p>
          <w:p w14:paraId="6E007DC8"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Exchange Online Plan 2</w:t>
            </w:r>
          </w:p>
          <w:p w14:paraId="23E66190"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SharePoint Online Plan 1</w:t>
            </w:r>
          </w:p>
          <w:p w14:paraId="5839872F"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SharePoint Online Plan 2</w:t>
            </w:r>
          </w:p>
          <w:p w14:paraId="320406EB"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Skype for Business Online Plan 1</w:t>
            </w:r>
          </w:p>
          <w:p w14:paraId="5F8A2DFA"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Skype for Business Online Plan 2</w:t>
            </w:r>
          </w:p>
          <w:p w14:paraId="5312AA08"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Exchange Online Kiosk</w:t>
            </w:r>
          </w:p>
          <w:p w14:paraId="0E11E96C" w14:textId="284139F8"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 xml:space="preserve">Office 365 Enterprise </w:t>
            </w:r>
            <w:r w:rsidR="00606A08">
              <w:rPr>
                <w:rFonts w:cs="Tahoma"/>
                <w:color w:val="000000"/>
                <w:sz w:val="18"/>
                <w:szCs w:val="18"/>
              </w:rPr>
              <w:t>F3</w:t>
            </w:r>
          </w:p>
          <w:p w14:paraId="60349904"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Project Online Essentials</w:t>
            </w:r>
          </w:p>
          <w:p w14:paraId="5CDF24EA"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Project Online Professional</w:t>
            </w:r>
          </w:p>
          <w:p w14:paraId="77980583"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Project Online Premium</w:t>
            </w:r>
          </w:p>
          <w:p w14:paraId="1E1870FF"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Visio Online Plan 2</w:t>
            </w:r>
          </w:p>
          <w:p w14:paraId="2AB3AA99"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Visio Online Plan 1</w:t>
            </w:r>
          </w:p>
          <w:p w14:paraId="49A47FC1" w14:textId="77777777" w:rsidR="001D507E" w:rsidRPr="00EB09FF" w:rsidRDefault="001D507E" w:rsidP="00201184">
            <w:pPr>
              <w:numPr>
                <w:ilvl w:val="0"/>
                <w:numId w:val="13"/>
              </w:numPr>
              <w:spacing w:after="0" w:line="240" w:lineRule="auto"/>
              <w:rPr>
                <w:rFonts w:cs="Tahoma"/>
                <w:color w:val="000000"/>
                <w:sz w:val="18"/>
                <w:szCs w:val="18"/>
              </w:rPr>
            </w:pPr>
            <w:r w:rsidRPr="00E75EA3">
              <w:rPr>
                <w:rFonts w:cs="Tahoma"/>
                <w:sz w:val="18"/>
                <w:szCs w:val="18"/>
              </w:rPr>
              <w:t>Power BI Pro</w:t>
            </w:r>
          </w:p>
          <w:p w14:paraId="4D1B57AA"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EM1</w:t>
            </w:r>
          </w:p>
          <w:p w14:paraId="2CFEFD36"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EM2</w:t>
            </w:r>
          </w:p>
          <w:p w14:paraId="4D44BC09"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EM3</w:t>
            </w:r>
          </w:p>
          <w:p w14:paraId="60EE80AE"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P1</w:t>
            </w:r>
          </w:p>
          <w:p w14:paraId="38CB8421" w14:textId="77777777"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P2</w:t>
            </w:r>
          </w:p>
          <w:p w14:paraId="63CB556D" w14:textId="0DD6F7B5" w:rsidR="005161AB" w:rsidRPr="005161AB" w:rsidRDefault="005161AB" w:rsidP="00201184">
            <w:pPr>
              <w:numPr>
                <w:ilvl w:val="0"/>
                <w:numId w:val="13"/>
              </w:numPr>
              <w:spacing w:after="0" w:line="240" w:lineRule="auto"/>
              <w:rPr>
                <w:rFonts w:cs="Tahoma"/>
                <w:color w:val="000000"/>
                <w:sz w:val="18"/>
                <w:szCs w:val="18"/>
              </w:rPr>
            </w:pPr>
            <w:r w:rsidRPr="005161AB">
              <w:rPr>
                <w:rFonts w:cs="Tahoma"/>
                <w:color w:val="000000"/>
                <w:sz w:val="18"/>
                <w:szCs w:val="18"/>
              </w:rPr>
              <w:t>Power BI Premium P3</w:t>
            </w:r>
          </w:p>
          <w:p w14:paraId="46C5F697" w14:textId="77777777" w:rsidR="001D507E" w:rsidRPr="00E75EA3" w:rsidRDefault="001D507E" w:rsidP="00201184">
            <w:pPr>
              <w:numPr>
                <w:ilvl w:val="0"/>
                <w:numId w:val="13"/>
              </w:numPr>
              <w:spacing w:after="0" w:line="240" w:lineRule="auto"/>
              <w:rPr>
                <w:rFonts w:cs="Tahoma"/>
                <w:color w:val="000000"/>
                <w:sz w:val="18"/>
                <w:szCs w:val="18"/>
              </w:rPr>
            </w:pPr>
            <w:r w:rsidRPr="00E75EA3">
              <w:rPr>
                <w:rFonts w:cs="Tahoma"/>
                <w:color w:val="000000"/>
                <w:sz w:val="18"/>
                <w:szCs w:val="18"/>
              </w:rPr>
              <w:t>Office 365 Extra File Storage</w:t>
            </w:r>
          </w:p>
          <w:p w14:paraId="3391D2C7" w14:textId="77777777" w:rsidR="001D507E" w:rsidRPr="00E75EA3" w:rsidRDefault="001D507E" w:rsidP="00201184">
            <w:pPr>
              <w:numPr>
                <w:ilvl w:val="0"/>
                <w:numId w:val="13"/>
              </w:numPr>
              <w:spacing w:after="0" w:line="240" w:lineRule="auto"/>
              <w:rPr>
                <w:rFonts w:eastAsiaTheme="minorHAnsi"/>
                <w:color w:val="000000"/>
                <w:sz w:val="18"/>
              </w:rPr>
            </w:pPr>
            <w:r w:rsidRPr="00E75EA3">
              <w:rPr>
                <w:color w:val="000000"/>
                <w:sz w:val="18"/>
              </w:rPr>
              <w:t>Exchange Online Archiving for Exchange Online</w:t>
            </w:r>
          </w:p>
          <w:p w14:paraId="7C4FE08D"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Plan E3 Step Up from Office 365 Plan E1</w:t>
            </w:r>
          </w:p>
          <w:p w14:paraId="1F666D46"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Plan E1 Step Up from Exchange Online Plan 1</w:t>
            </w:r>
          </w:p>
          <w:p w14:paraId="377AC735"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E4 Step Up from Office 365 Enterprise E3</w:t>
            </w:r>
            <w:r w:rsidRPr="00E75EA3" w:rsidDel="00283C34">
              <w:rPr>
                <w:rFonts w:cs="Tahoma"/>
                <w:sz w:val="18"/>
              </w:rPr>
              <w:t xml:space="preserve"> </w:t>
            </w:r>
          </w:p>
          <w:p w14:paraId="7C391F9B"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E3 Step Up from SharePoint Online Plan 2</w:t>
            </w:r>
          </w:p>
          <w:p w14:paraId="367E77F8"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E3 Step Up from Exchange Online Plan 1</w:t>
            </w:r>
          </w:p>
          <w:p w14:paraId="2CCD25E9"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E3 Step Up from Exchange Online Kiosk</w:t>
            </w:r>
          </w:p>
          <w:p w14:paraId="553413B1" w14:textId="77777777" w:rsidR="001D507E" w:rsidRPr="00E75EA3" w:rsidRDefault="001D507E" w:rsidP="00201184">
            <w:pPr>
              <w:numPr>
                <w:ilvl w:val="0"/>
                <w:numId w:val="13"/>
              </w:numPr>
              <w:spacing w:after="0" w:line="240" w:lineRule="auto"/>
              <w:rPr>
                <w:rFonts w:cs="Tahoma"/>
                <w:sz w:val="18"/>
              </w:rPr>
            </w:pPr>
            <w:r w:rsidRPr="00E75EA3">
              <w:rPr>
                <w:rFonts w:cs="Tahoma"/>
                <w:sz w:val="18"/>
              </w:rPr>
              <w:t>Office 365 Enterprise E3 Step Up from Office 365 Pro Plus</w:t>
            </w:r>
          </w:p>
          <w:p w14:paraId="49E4420B" w14:textId="582C6BB2" w:rsidR="001D507E" w:rsidRPr="00E75EA3" w:rsidRDefault="001D507E" w:rsidP="00201184">
            <w:pPr>
              <w:numPr>
                <w:ilvl w:val="0"/>
                <w:numId w:val="13"/>
              </w:numPr>
              <w:spacing w:after="0" w:line="240" w:lineRule="auto"/>
              <w:rPr>
                <w:rFonts w:cs="Tahoma"/>
                <w:sz w:val="18"/>
              </w:rPr>
            </w:pPr>
            <w:r w:rsidRPr="00E75EA3">
              <w:rPr>
                <w:rFonts w:cs="Tahoma"/>
                <w:sz w:val="18"/>
              </w:rPr>
              <w:t xml:space="preserve">Office 365 Enterprise E3 Step Up from Office 365 Enterprise </w:t>
            </w:r>
            <w:r w:rsidR="00606A08">
              <w:rPr>
                <w:rFonts w:cs="Tahoma"/>
                <w:sz w:val="18"/>
              </w:rPr>
              <w:t>F3</w:t>
            </w:r>
          </w:p>
          <w:p w14:paraId="54C68A8B" w14:textId="77777777" w:rsidR="001D507E" w:rsidRPr="00E75EA3" w:rsidRDefault="001D507E" w:rsidP="00201184">
            <w:pPr>
              <w:numPr>
                <w:ilvl w:val="0"/>
                <w:numId w:val="13"/>
              </w:numPr>
              <w:spacing w:after="0" w:line="240" w:lineRule="auto"/>
              <w:rPr>
                <w:rFonts w:cs="Tahoma"/>
                <w:sz w:val="18"/>
              </w:rPr>
            </w:pPr>
            <w:r w:rsidRPr="00E75EA3">
              <w:rPr>
                <w:rFonts w:cs="Tahoma"/>
                <w:sz w:val="18"/>
              </w:rPr>
              <w:t>Exchange Online Plan 2 Step Up from Exchange Online Plan 1</w:t>
            </w:r>
          </w:p>
          <w:p w14:paraId="5FBDDB93" w14:textId="77777777" w:rsidR="001D507E" w:rsidRPr="00E75EA3" w:rsidRDefault="001D507E" w:rsidP="00201184">
            <w:pPr>
              <w:numPr>
                <w:ilvl w:val="0"/>
                <w:numId w:val="13"/>
              </w:numPr>
              <w:spacing w:after="0" w:line="240" w:lineRule="auto"/>
              <w:rPr>
                <w:color w:val="000000" w:themeColor="text1"/>
                <w:sz w:val="18"/>
              </w:rPr>
            </w:pPr>
            <w:r w:rsidRPr="00E75EA3">
              <w:rPr>
                <w:rFonts w:cs="Tahoma"/>
                <w:sz w:val="18"/>
              </w:rPr>
              <w:t>Exchange Online Plan 1 Step Up from Exchange Online Kiosk</w:t>
            </w:r>
          </w:p>
          <w:p w14:paraId="119D7185" w14:textId="77777777" w:rsidR="001D507E" w:rsidRPr="00E75EA3" w:rsidRDefault="001D507E" w:rsidP="00201184">
            <w:pPr>
              <w:numPr>
                <w:ilvl w:val="0"/>
                <w:numId w:val="13"/>
              </w:numPr>
              <w:spacing w:after="0" w:line="240" w:lineRule="auto"/>
              <w:rPr>
                <w:color w:val="000000"/>
              </w:rPr>
            </w:pPr>
            <w:r w:rsidRPr="00E75EA3">
              <w:rPr>
                <w:rFonts w:eastAsiaTheme="minorEastAsia"/>
                <w:sz w:val="18"/>
              </w:rPr>
              <w:t>Project Online Premium Step Up from Project Online</w:t>
            </w:r>
          </w:p>
          <w:p w14:paraId="6018A9FF" w14:textId="77777777" w:rsidR="001D507E" w:rsidRPr="00E75EA3" w:rsidRDefault="001D507E" w:rsidP="00201184">
            <w:pPr>
              <w:numPr>
                <w:ilvl w:val="0"/>
                <w:numId w:val="13"/>
              </w:numPr>
              <w:spacing w:after="0" w:line="240" w:lineRule="auto"/>
              <w:rPr>
                <w:color w:val="000000"/>
              </w:rPr>
            </w:pPr>
            <w:r w:rsidRPr="00E75EA3">
              <w:rPr>
                <w:rFonts w:eastAsiaTheme="minorEastAsia"/>
                <w:sz w:val="18"/>
              </w:rPr>
              <w:t>Project Online Professional Step Up from Project Pro for Office 365</w:t>
            </w:r>
          </w:p>
          <w:p w14:paraId="2D3E7BB2" w14:textId="77777777" w:rsidR="001D507E" w:rsidRPr="00197E12" w:rsidRDefault="001D507E" w:rsidP="00201184">
            <w:pPr>
              <w:numPr>
                <w:ilvl w:val="0"/>
                <w:numId w:val="13"/>
              </w:numPr>
              <w:spacing w:after="0" w:line="240" w:lineRule="auto"/>
              <w:rPr>
                <w:color w:val="000000" w:themeColor="text1"/>
              </w:rPr>
            </w:pPr>
            <w:r w:rsidRPr="00E75EA3">
              <w:rPr>
                <w:rFonts w:eastAsiaTheme="minorEastAsia"/>
                <w:sz w:val="18"/>
              </w:rPr>
              <w:t>Project Online Premium Step Up from Project Online Professional</w:t>
            </w:r>
          </w:p>
          <w:p w14:paraId="5E2D2D6A" w14:textId="0DD7F83C" w:rsidR="00304D6F" w:rsidRPr="00197E12" w:rsidRDefault="00612B07" w:rsidP="00201184">
            <w:pPr>
              <w:numPr>
                <w:ilvl w:val="0"/>
                <w:numId w:val="13"/>
              </w:numPr>
              <w:spacing w:after="0" w:line="240" w:lineRule="auto"/>
              <w:rPr>
                <w:color w:val="000000" w:themeColor="text1"/>
              </w:rPr>
            </w:pPr>
            <w:r w:rsidRPr="00612B07">
              <w:rPr>
                <w:rFonts w:eastAsiaTheme="minorEastAsia"/>
                <w:sz w:val="18"/>
              </w:rPr>
              <w:t xml:space="preserve">Azure Active Directory Premium </w:t>
            </w:r>
            <w:r w:rsidR="00427FB6">
              <w:rPr>
                <w:rFonts w:eastAsiaTheme="minorEastAsia"/>
                <w:sz w:val="18"/>
              </w:rPr>
              <w:t>P1</w:t>
            </w:r>
          </w:p>
          <w:p w14:paraId="3DEB218C" w14:textId="77777777" w:rsidR="001B32C2" w:rsidRPr="00281ACA" w:rsidRDefault="00427FB6" w:rsidP="00201184">
            <w:pPr>
              <w:numPr>
                <w:ilvl w:val="0"/>
                <w:numId w:val="13"/>
              </w:numPr>
              <w:spacing w:after="0" w:line="240" w:lineRule="auto"/>
              <w:rPr>
                <w:color w:val="000000" w:themeColor="text1"/>
                <w:sz w:val="18"/>
              </w:rPr>
            </w:pPr>
            <w:r w:rsidRPr="00281ACA">
              <w:rPr>
                <w:rFonts w:eastAsiaTheme="minorEastAsia"/>
                <w:sz w:val="18"/>
              </w:rPr>
              <w:t>Azure Active Directory Premium P2</w:t>
            </w:r>
          </w:p>
          <w:p w14:paraId="0072DAEB" w14:textId="77777777" w:rsidR="00E03EBB" w:rsidRPr="00281ACA" w:rsidRDefault="00E03EBB" w:rsidP="00201184">
            <w:pPr>
              <w:numPr>
                <w:ilvl w:val="0"/>
                <w:numId w:val="13"/>
              </w:numPr>
              <w:spacing w:after="0" w:line="240" w:lineRule="auto"/>
              <w:rPr>
                <w:rFonts w:eastAsiaTheme="minorEastAsia"/>
                <w:color w:val="000000" w:themeColor="text1"/>
                <w:sz w:val="18"/>
              </w:rPr>
            </w:pPr>
            <w:r w:rsidRPr="00281ACA">
              <w:rPr>
                <w:rFonts w:eastAsiaTheme="minorEastAsia"/>
                <w:color w:val="000000" w:themeColor="text1"/>
                <w:sz w:val="18"/>
              </w:rPr>
              <w:t>Microsoft Intune (per user)</w:t>
            </w:r>
          </w:p>
          <w:p w14:paraId="511C3042" w14:textId="514521CB" w:rsidR="00E03EBB" w:rsidRPr="00BC0090" w:rsidRDefault="00E03EBB" w:rsidP="00201184">
            <w:pPr>
              <w:numPr>
                <w:ilvl w:val="0"/>
                <w:numId w:val="13"/>
              </w:numPr>
              <w:spacing w:after="0" w:line="240" w:lineRule="auto"/>
              <w:rPr>
                <w:color w:val="000000" w:themeColor="text1"/>
                <w:sz w:val="18"/>
              </w:rPr>
            </w:pPr>
            <w:r w:rsidRPr="00281ACA">
              <w:rPr>
                <w:rFonts w:eastAsiaTheme="minorEastAsia"/>
                <w:color w:val="000000" w:themeColor="text1"/>
                <w:sz w:val="18"/>
              </w:rPr>
              <w:t>Microsoft Intune for Devices</w:t>
            </w:r>
          </w:p>
        </w:tc>
      </w:tr>
    </w:tbl>
    <w:p w14:paraId="7C27D459" w14:textId="77777777" w:rsidR="00F276FA" w:rsidRPr="00E75EA3" w:rsidRDefault="00F276FA" w:rsidP="001D507E">
      <w:pPr>
        <w:keepNext/>
        <w:spacing w:after="120"/>
        <w:rPr>
          <w:b/>
          <w:sz w:val="18"/>
          <w:szCs w:val="18"/>
        </w:rPr>
      </w:pPr>
    </w:p>
    <w:p w14:paraId="33FC20ED" w14:textId="5D536205" w:rsidR="001D507E" w:rsidRPr="00E75EA3" w:rsidRDefault="003F2BA0" w:rsidP="001D507E">
      <w:pPr>
        <w:keepNext/>
        <w:spacing w:after="120"/>
        <w:rPr>
          <w:sz w:val="18"/>
          <w:szCs w:val="18"/>
        </w:rPr>
      </w:pPr>
      <w:r w:rsidRPr="00E75EA3">
        <w:rPr>
          <w:b/>
          <w:sz w:val="18"/>
          <w:szCs w:val="18"/>
        </w:rPr>
        <w:t xml:space="preserve">Office 365 </w:t>
      </w:r>
      <w:r w:rsidR="001D507E" w:rsidRPr="00E75EA3">
        <w:rPr>
          <w:b/>
          <w:sz w:val="18"/>
          <w:szCs w:val="18"/>
        </w:rPr>
        <w:t xml:space="preserve">Feature Add-on. </w:t>
      </w:r>
      <w:r w:rsidR="001D507E" w:rsidRPr="00E75EA3">
        <w:rPr>
          <w:sz w:val="18"/>
          <w:szCs w:val="18"/>
        </w:rPr>
        <w:t xml:space="preserve">The following are the qualifying services required to purchase the available Feature Add-on Subscription Licenses listed in the Available Services Table. </w:t>
      </w:r>
    </w:p>
    <w:tbl>
      <w:tblPr>
        <w:tblW w:w="9990" w:type="dxa"/>
        <w:jc w:val="center"/>
        <w:tblCellMar>
          <w:left w:w="0" w:type="dxa"/>
          <w:right w:w="0" w:type="dxa"/>
        </w:tblCellMar>
        <w:tblLook w:val="04A0" w:firstRow="1" w:lastRow="0" w:firstColumn="1" w:lastColumn="0" w:noHBand="0" w:noVBand="1"/>
      </w:tblPr>
      <w:tblGrid>
        <w:gridCol w:w="4400"/>
        <w:gridCol w:w="5590"/>
      </w:tblGrid>
      <w:tr w:rsidR="001D507E" w:rsidRPr="00E75EA3" w14:paraId="73658707" w14:textId="77777777" w:rsidTr="002B2ED3">
        <w:trPr>
          <w:trHeight w:val="194"/>
          <w:tblHeader/>
          <w:jc w:val="center"/>
        </w:trPr>
        <w:tc>
          <w:tcPr>
            <w:tcW w:w="4400" w:type="dxa"/>
            <w:tcBorders>
              <w:top w:val="single" w:sz="8" w:space="0" w:color="auto"/>
              <w:left w:val="single" w:sz="8" w:space="0" w:color="auto"/>
              <w:bottom w:val="single" w:sz="8" w:space="0" w:color="FFFFFF" w:themeColor="background1"/>
              <w:right w:val="single" w:sz="8" w:space="0" w:color="FFFFFF" w:themeColor="background1"/>
            </w:tcBorders>
            <w:shd w:val="clear" w:color="auto" w:fill="000000" w:themeFill="text1"/>
            <w:vAlign w:val="center"/>
            <w:hideMark/>
          </w:tcPr>
          <w:p w14:paraId="6A88002F" w14:textId="77777777" w:rsidR="001D507E" w:rsidRPr="00E75EA3" w:rsidRDefault="001D507E" w:rsidP="00C91713">
            <w:pPr>
              <w:keepNext/>
              <w:spacing w:after="60"/>
              <w:jc w:val="center"/>
              <w:rPr>
                <w:rFonts w:cs="Tahoma"/>
                <w:b/>
                <w:color w:val="FFFFFF" w:themeColor="background1"/>
                <w:sz w:val="18"/>
              </w:rPr>
            </w:pPr>
            <w:r w:rsidRPr="00E75EA3">
              <w:rPr>
                <w:rFonts w:cs="Tahoma"/>
                <w:b/>
                <w:color w:val="FFFFFF" w:themeColor="background1"/>
                <w:sz w:val="18"/>
              </w:rPr>
              <w:t>Qualifying Subscription License</w:t>
            </w:r>
          </w:p>
        </w:tc>
        <w:tc>
          <w:tcPr>
            <w:tcW w:w="5590" w:type="dxa"/>
            <w:tcBorders>
              <w:top w:val="single" w:sz="8" w:space="0" w:color="auto"/>
              <w:left w:val="single" w:sz="8" w:space="0" w:color="FFFFFF" w:themeColor="background1"/>
              <w:bottom w:val="single" w:sz="8" w:space="0" w:color="FFFFFF" w:themeColor="background1"/>
              <w:right w:val="single" w:sz="8" w:space="0" w:color="auto"/>
            </w:tcBorders>
            <w:shd w:val="clear" w:color="auto" w:fill="000000" w:themeFill="text1"/>
            <w:vAlign w:val="center"/>
            <w:hideMark/>
          </w:tcPr>
          <w:p w14:paraId="7E7BEDFA" w14:textId="77777777" w:rsidR="001D507E" w:rsidRPr="00E75EA3" w:rsidRDefault="001D507E" w:rsidP="00C91713">
            <w:pPr>
              <w:keepNext/>
              <w:spacing w:after="60"/>
              <w:jc w:val="center"/>
              <w:rPr>
                <w:rFonts w:cs="Tahoma"/>
                <w:b/>
                <w:color w:val="FFFFFF" w:themeColor="background1"/>
                <w:sz w:val="18"/>
              </w:rPr>
            </w:pPr>
            <w:r w:rsidRPr="00E75EA3">
              <w:rPr>
                <w:rFonts w:cs="Tahoma"/>
                <w:b/>
                <w:color w:val="FFFFFF" w:themeColor="background1"/>
                <w:sz w:val="18"/>
              </w:rPr>
              <w:t>Feature Add-on</w:t>
            </w:r>
          </w:p>
        </w:tc>
      </w:tr>
      <w:tr w:rsidR="001D507E" w:rsidRPr="00E75EA3" w14:paraId="35D8CC30" w14:textId="77777777" w:rsidTr="00C91713">
        <w:trPr>
          <w:trHeight w:val="497"/>
          <w:jc w:val="center"/>
        </w:trPr>
        <w:tc>
          <w:tcPr>
            <w:tcW w:w="4400" w:type="dxa"/>
            <w:tcBorders>
              <w:top w:val="single" w:sz="8" w:space="0" w:color="FFFFFF" w:themeColor="background1"/>
              <w:left w:val="single" w:sz="8" w:space="0" w:color="auto"/>
              <w:bottom w:val="single" w:sz="4" w:space="0" w:color="auto"/>
              <w:right w:val="single" w:sz="8" w:space="0" w:color="auto"/>
            </w:tcBorders>
            <w:vAlign w:val="center"/>
          </w:tcPr>
          <w:p w14:paraId="18FA1773"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sz w:val="18"/>
              </w:rPr>
              <w:t>Office 365 Enterprise E1</w:t>
            </w:r>
          </w:p>
          <w:p w14:paraId="4D624CA6"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sz w:val="18"/>
              </w:rPr>
              <w:t>Office 365 Enterprise E3</w:t>
            </w:r>
          </w:p>
          <w:p w14:paraId="4F236D25"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Office 365 Enterprise E4</w:t>
            </w:r>
          </w:p>
          <w:p w14:paraId="1D1F136A"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SharePoint Online Plan 1</w:t>
            </w:r>
          </w:p>
          <w:p w14:paraId="4C387D5C" w14:textId="77777777" w:rsidR="001D507E" w:rsidRPr="00E75EA3" w:rsidRDefault="001D507E" w:rsidP="00201184">
            <w:pPr>
              <w:numPr>
                <w:ilvl w:val="0"/>
                <w:numId w:val="12"/>
              </w:numPr>
              <w:spacing w:after="0" w:line="240" w:lineRule="auto"/>
              <w:rPr>
                <w:rFonts w:cs="Tahoma"/>
                <w:color w:val="000000"/>
                <w:sz w:val="18"/>
                <w:szCs w:val="18"/>
              </w:rPr>
            </w:pPr>
            <w:r w:rsidRPr="00E75EA3">
              <w:rPr>
                <w:rFonts w:cs="Tahoma"/>
                <w:color w:val="000000"/>
                <w:sz w:val="18"/>
                <w:szCs w:val="18"/>
              </w:rPr>
              <w:t>SharePoint Online Plan 2</w:t>
            </w:r>
          </w:p>
        </w:tc>
        <w:tc>
          <w:tcPr>
            <w:tcW w:w="5590" w:type="dxa"/>
            <w:tcBorders>
              <w:top w:val="single" w:sz="8" w:space="0" w:color="FFFFFF" w:themeColor="background1"/>
              <w:left w:val="nil"/>
              <w:bottom w:val="single" w:sz="4" w:space="0" w:color="auto"/>
              <w:right w:val="single" w:sz="8" w:space="0" w:color="auto"/>
            </w:tcBorders>
            <w:vAlign w:val="center"/>
          </w:tcPr>
          <w:p w14:paraId="2E2E0093" w14:textId="77777777" w:rsidR="001D507E" w:rsidRPr="00E75EA3" w:rsidRDefault="001D507E" w:rsidP="00201184">
            <w:pPr>
              <w:numPr>
                <w:ilvl w:val="0"/>
                <w:numId w:val="12"/>
              </w:numPr>
              <w:tabs>
                <w:tab w:val="clear" w:pos="720"/>
              </w:tabs>
              <w:spacing w:after="0" w:line="240" w:lineRule="auto"/>
              <w:ind w:left="444" w:hanging="270"/>
              <w:rPr>
                <w:rFonts w:cs="Tahoma"/>
                <w:color w:val="000000"/>
                <w:sz w:val="18"/>
                <w:szCs w:val="18"/>
              </w:rPr>
            </w:pPr>
            <w:r w:rsidRPr="00E75EA3">
              <w:rPr>
                <w:rFonts w:cs="Tahoma"/>
                <w:color w:val="000000"/>
                <w:sz w:val="18"/>
                <w:szCs w:val="18"/>
              </w:rPr>
              <w:t>Office 365 Extra File Storage</w:t>
            </w:r>
          </w:p>
        </w:tc>
      </w:tr>
      <w:tr w:rsidR="001D507E" w:rsidRPr="00E75EA3" w14:paraId="66B8E5C9" w14:textId="77777777" w:rsidTr="00C91713">
        <w:trPr>
          <w:trHeight w:val="497"/>
          <w:jc w:val="center"/>
        </w:trPr>
        <w:tc>
          <w:tcPr>
            <w:tcW w:w="4400" w:type="dxa"/>
            <w:tcBorders>
              <w:top w:val="single" w:sz="4" w:space="0" w:color="auto"/>
              <w:left w:val="single" w:sz="8" w:space="0" w:color="auto"/>
              <w:bottom w:val="single" w:sz="4" w:space="0" w:color="auto"/>
              <w:right w:val="single" w:sz="8" w:space="0" w:color="auto"/>
            </w:tcBorders>
            <w:vAlign w:val="center"/>
          </w:tcPr>
          <w:p w14:paraId="591E1D89"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sz w:val="18"/>
              </w:rPr>
              <w:t>Office 365 Enterprise E1</w:t>
            </w:r>
          </w:p>
          <w:p w14:paraId="735FF146" w14:textId="76EE0B39" w:rsidR="001D507E" w:rsidRPr="00E75EA3" w:rsidRDefault="001D507E" w:rsidP="00201184">
            <w:pPr>
              <w:numPr>
                <w:ilvl w:val="0"/>
                <w:numId w:val="12"/>
              </w:numPr>
              <w:tabs>
                <w:tab w:val="num" w:pos="360"/>
              </w:tabs>
              <w:spacing w:after="0" w:line="240" w:lineRule="auto"/>
              <w:ind w:left="907"/>
              <w:rPr>
                <w:rFonts w:cs="Tahoma"/>
                <w:sz w:val="18"/>
              </w:rPr>
            </w:pPr>
            <w:r w:rsidRPr="00E75EA3">
              <w:rPr>
                <w:rFonts w:cs="Tahoma"/>
                <w:color w:val="000000"/>
                <w:sz w:val="18"/>
                <w:szCs w:val="18"/>
              </w:rPr>
              <w:t xml:space="preserve">Office 365 Enterprise </w:t>
            </w:r>
            <w:r w:rsidR="00606A08">
              <w:rPr>
                <w:rFonts w:cs="Tahoma"/>
                <w:color w:val="000000"/>
                <w:sz w:val="18"/>
                <w:szCs w:val="18"/>
              </w:rPr>
              <w:t>F3</w:t>
            </w:r>
          </w:p>
          <w:p w14:paraId="42B808D5"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color w:val="000000"/>
                <w:sz w:val="18"/>
                <w:szCs w:val="18"/>
              </w:rPr>
              <w:lastRenderedPageBreak/>
              <w:t>Exchange Online Kiosk</w:t>
            </w:r>
          </w:p>
          <w:p w14:paraId="2937BDB4" w14:textId="77777777" w:rsidR="001D507E" w:rsidRPr="00E75EA3" w:rsidRDefault="001D507E" w:rsidP="00201184">
            <w:pPr>
              <w:numPr>
                <w:ilvl w:val="0"/>
                <w:numId w:val="12"/>
              </w:numPr>
              <w:tabs>
                <w:tab w:val="num" w:pos="360"/>
              </w:tabs>
              <w:spacing w:after="0" w:line="240" w:lineRule="auto"/>
              <w:ind w:left="907"/>
              <w:rPr>
                <w:rFonts w:cs="Tahoma"/>
                <w:sz w:val="18"/>
              </w:rPr>
            </w:pPr>
            <w:r w:rsidRPr="00E75EA3">
              <w:rPr>
                <w:rFonts w:cs="Tahoma"/>
                <w:color w:val="000000"/>
                <w:sz w:val="18"/>
                <w:szCs w:val="18"/>
              </w:rPr>
              <w:t>Exchange Online Plan 1</w:t>
            </w:r>
          </w:p>
        </w:tc>
        <w:tc>
          <w:tcPr>
            <w:tcW w:w="5590" w:type="dxa"/>
            <w:tcBorders>
              <w:top w:val="single" w:sz="4" w:space="0" w:color="auto"/>
              <w:left w:val="nil"/>
              <w:bottom w:val="single" w:sz="4" w:space="0" w:color="auto"/>
              <w:right w:val="single" w:sz="8" w:space="0" w:color="auto"/>
            </w:tcBorders>
            <w:vAlign w:val="center"/>
          </w:tcPr>
          <w:p w14:paraId="5A757290" w14:textId="77777777" w:rsidR="001D507E" w:rsidRPr="00E75EA3" w:rsidRDefault="001D507E" w:rsidP="00201184">
            <w:pPr>
              <w:numPr>
                <w:ilvl w:val="0"/>
                <w:numId w:val="12"/>
              </w:numPr>
              <w:tabs>
                <w:tab w:val="num" w:pos="360"/>
              </w:tabs>
              <w:spacing w:after="0" w:line="240" w:lineRule="auto"/>
              <w:ind w:left="907"/>
              <w:rPr>
                <w:rFonts w:cs="Tahoma"/>
                <w:color w:val="000000"/>
                <w:sz w:val="18"/>
                <w:szCs w:val="18"/>
              </w:rPr>
            </w:pPr>
            <w:r w:rsidRPr="00E75EA3">
              <w:rPr>
                <w:rFonts w:cs="Tahoma"/>
                <w:color w:val="000000"/>
                <w:sz w:val="18"/>
                <w:szCs w:val="18"/>
              </w:rPr>
              <w:lastRenderedPageBreak/>
              <w:t xml:space="preserve"> Exchange Online Archiving for Exchange Online</w:t>
            </w:r>
          </w:p>
        </w:tc>
      </w:tr>
    </w:tbl>
    <w:p w14:paraId="22522F8B" w14:textId="77777777" w:rsidR="00770E36" w:rsidRPr="00E75EA3" w:rsidRDefault="00770E36" w:rsidP="001D507E">
      <w:pPr>
        <w:keepNext/>
        <w:autoSpaceDE w:val="0"/>
        <w:autoSpaceDN w:val="0"/>
        <w:spacing w:after="120"/>
        <w:rPr>
          <w:rFonts w:eastAsia="Times New Roman"/>
          <w:b/>
          <w:sz w:val="18"/>
        </w:rPr>
      </w:pPr>
    </w:p>
    <w:p w14:paraId="5E544A4D" w14:textId="6C898D0E" w:rsidR="001D507E" w:rsidRPr="00E75EA3" w:rsidRDefault="001B0397" w:rsidP="001D507E">
      <w:pPr>
        <w:keepNext/>
        <w:autoSpaceDE w:val="0"/>
        <w:autoSpaceDN w:val="0"/>
        <w:spacing w:after="120"/>
        <w:rPr>
          <w:rFonts w:eastAsia="Times New Roman"/>
        </w:rPr>
      </w:pPr>
      <w:r>
        <w:rPr>
          <w:rFonts w:eastAsia="Times New Roman"/>
          <w:b/>
          <w:sz w:val="18"/>
        </w:rPr>
        <w:t>Office</w:t>
      </w:r>
      <w:r w:rsidR="003F2BA0" w:rsidRPr="00E75EA3">
        <w:rPr>
          <w:rFonts w:eastAsia="Times New Roman"/>
          <w:b/>
          <w:sz w:val="18"/>
        </w:rPr>
        <w:t xml:space="preserve"> 365</w:t>
      </w:r>
      <w:r w:rsidR="001D507E" w:rsidRPr="00E75EA3">
        <w:rPr>
          <w:rFonts w:eastAsia="Times New Roman"/>
          <w:b/>
          <w:sz w:val="18"/>
        </w:rPr>
        <w:t>Step-up Subscription Licenses Availability.</w:t>
      </w:r>
      <w:r w:rsidR="001D507E" w:rsidRPr="00E75EA3">
        <w:rPr>
          <w:rFonts w:eastAsia="Times New Roman"/>
          <w:sz w:val="18"/>
        </w:rPr>
        <w:t xml:space="preserve"> The following are the qualifying services required to purchase the available Step-Up Subscription Licenses listed in the Available Services Table.</w:t>
      </w:r>
    </w:p>
    <w:tbl>
      <w:tblPr>
        <w:tblW w:w="11420" w:type="dxa"/>
        <w:tblInd w:w="-10" w:type="dxa"/>
        <w:tblCellMar>
          <w:left w:w="0" w:type="dxa"/>
          <w:right w:w="0" w:type="dxa"/>
        </w:tblCellMar>
        <w:tblLook w:val="04A0" w:firstRow="1" w:lastRow="0" w:firstColumn="1" w:lastColumn="0" w:noHBand="0" w:noVBand="1"/>
      </w:tblPr>
      <w:tblGrid>
        <w:gridCol w:w="3590"/>
        <w:gridCol w:w="3330"/>
        <w:gridCol w:w="4500"/>
      </w:tblGrid>
      <w:tr w:rsidR="001D507E" w:rsidRPr="00E75EA3" w14:paraId="7F6E4614"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shd w:val="clear" w:color="auto" w:fill="000000" w:themeFill="text1"/>
            <w:vAlign w:val="center"/>
          </w:tcPr>
          <w:p w14:paraId="62B35698" w14:textId="77777777" w:rsidR="001D507E" w:rsidRPr="00E75EA3" w:rsidRDefault="001D507E" w:rsidP="002B2ED3">
            <w:pPr>
              <w:keepNext/>
              <w:jc w:val="center"/>
              <w:rPr>
                <w:rFonts w:cs="Tahoma"/>
                <w:b/>
                <w:color w:val="FFFFFF" w:themeColor="background1"/>
                <w:sz w:val="18"/>
                <w:szCs w:val="18"/>
              </w:rPr>
            </w:pPr>
            <w:r w:rsidRPr="00E75EA3">
              <w:rPr>
                <w:rFonts w:cs="Tahoma"/>
                <w:b/>
                <w:color w:val="FFFFFF" w:themeColor="background1"/>
                <w:sz w:val="18"/>
                <w:szCs w:val="18"/>
              </w:rPr>
              <w:t xml:space="preserve">Step Up From </w:t>
            </w:r>
            <w:r w:rsidRPr="00E75EA3">
              <w:rPr>
                <w:rFonts w:cs="Tahoma"/>
                <w:b/>
                <w:color w:val="FFFFFF" w:themeColor="background1"/>
                <w:sz w:val="18"/>
                <w:szCs w:val="18"/>
              </w:rPr>
              <w:br/>
              <w:t>(Qualifying Subscription License)</w:t>
            </w:r>
          </w:p>
        </w:tc>
        <w:tc>
          <w:tcPr>
            <w:tcW w:w="3330" w:type="dxa"/>
            <w:tcBorders>
              <w:top w:val="single" w:sz="4" w:space="0" w:color="auto"/>
              <w:left w:val="nil"/>
              <w:bottom w:val="single" w:sz="4" w:space="0" w:color="auto"/>
              <w:right w:val="single" w:sz="8" w:space="0" w:color="auto"/>
            </w:tcBorders>
            <w:shd w:val="clear" w:color="auto" w:fill="000000" w:themeFill="text1"/>
            <w:vAlign w:val="center"/>
          </w:tcPr>
          <w:p w14:paraId="150DF145" w14:textId="77777777" w:rsidR="001D507E" w:rsidRPr="00E75EA3" w:rsidRDefault="001D507E" w:rsidP="002B2ED3">
            <w:pPr>
              <w:keepNext/>
              <w:jc w:val="center"/>
              <w:rPr>
                <w:rFonts w:cs="Tahoma"/>
                <w:b/>
                <w:color w:val="FFFFFF" w:themeColor="background1"/>
                <w:sz w:val="18"/>
              </w:rPr>
            </w:pPr>
            <w:r w:rsidRPr="00E75EA3">
              <w:rPr>
                <w:rFonts w:cs="Tahoma"/>
                <w:b/>
                <w:color w:val="FFFFFF" w:themeColor="background1"/>
                <w:sz w:val="18"/>
              </w:rPr>
              <w:t>Step Up To</w:t>
            </w:r>
          </w:p>
        </w:tc>
        <w:tc>
          <w:tcPr>
            <w:tcW w:w="4500" w:type="dxa"/>
            <w:tcBorders>
              <w:top w:val="single" w:sz="4" w:space="0" w:color="auto"/>
              <w:left w:val="nil"/>
              <w:bottom w:val="single" w:sz="4" w:space="0" w:color="auto"/>
              <w:right w:val="single" w:sz="8" w:space="0" w:color="auto"/>
            </w:tcBorders>
            <w:shd w:val="clear" w:color="auto" w:fill="000000" w:themeFill="text1"/>
            <w:vAlign w:val="center"/>
          </w:tcPr>
          <w:p w14:paraId="52ED94B2" w14:textId="77777777" w:rsidR="001D507E" w:rsidRPr="00E75EA3" w:rsidRDefault="001D507E" w:rsidP="002B2ED3">
            <w:pPr>
              <w:keepNext/>
              <w:jc w:val="center"/>
              <w:rPr>
                <w:b/>
                <w:color w:val="FFFFFF" w:themeColor="background1"/>
                <w:sz w:val="18"/>
              </w:rPr>
            </w:pPr>
            <w:r w:rsidRPr="00E75EA3">
              <w:rPr>
                <w:b/>
                <w:color w:val="FFFFFF" w:themeColor="background1"/>
                <w:sz w:val="18"/>
              </w:rPr>
              <w:t>Step Up Subscription Licenses</w:t>
            </w:r>
          </w:p>
        </w:tc>
      </w:tr>
      <w:tr w:rsidR="001D507E" w:rsidRPr="00E75EA3" w14:paraId="192DD023"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4483702A"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Office 365 Enterprise E1</w:t>
            </w:r>
          </w:p>
        </w:tc>
        <w:tc>
          <w:tcPr>
            <w:tcW w:w="3330" w:type="dxa"/>
            <w:tcBorders>
              <w:top w:val="single" w:sz="4" w:space="0" w:color="auto"/>
              <w:left w:val="nil"/>
              <w:bottom w:val="single" w:sz="4" w:space="0" w:color="auto"/>
              <w:right w:val="single" w:sz="8" w:space="0" w:color="auto"/>
            </w:tcBorders>
            <w:vAlign w:val="center"/>
          </w:tcPr>
          <w:p w14:paraId="0172E1B0"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color w:val="000000"/>
                <w:sz w:val="18"/>
                <w:szCs w:val="18"/>
              </w:rPr>
              <w:t>Office 365 Enterprise E3</w:t>
            </w:r>
          </w:p>
        </w:tc>
        <w:tc>
          <w:tcPr>
            <w:tcW w:w="4500" w:type="dxa"/>
            <w:tcBorders>
              <w:top w:val="single" w:sz="4" w:space="0" w:color="auto"/>
              <w:left w:val="nil"/>
              <w:bottom w:val="single" w:sz="4" w:space="0" w:color="auto"/>
              <w:right w:val="single" w:sz="8" w:space="0" w:color="auto"/>
            </w:tcBorders>
          </w:tcPr>
          <w:p w14:paraId="2F48DC07" w14:textId="77777777" w:rsidR="001D507E" w:rsidRPr="003D6374" w:rsidRDefault="001D507E" w:rsidP="00201184">
            <w:pPr>
              <w:pStyle w:val="ListParagraph"/>
              <w:numPr>
                <w:ilvl w:val="0"/>
                <w:numId w:val="12"/>
              </w:numPr>
              <w:tabs>
                <w:tab w:val="num" w:pos="360"/>
              </w:tabs>
              <w:spacing w:after="0" w:line="240" w:lineRule="auto"/>
              <w:contextualSpacing w:val="0"/>
              <w:rPr>
                <w:color w:val="000000"/>
                <w:sz w:val="18"/>
              </w:rPr>
            </w:pPr>
            <w:r w:rsidRPr="003D6374">
              <w:rPr>
                <w:color w:val="000000"/>
                <w:sz w:val="18"/>
              </w:rPr>
              <w:t xml:space="preserve">Office 365 Plan E3 Step Up </w:t>
            </w:r>
            <w:r w:rsidRPr="003D6374">
              <w:rPr>
                <w:color w:val="000000"/>
                <w:sz w:val="18"/>
              </w:rPr>
              <w:br/>
              <w:t>from Office 365 Plan E1</w:t>
            </w:r>
          </w:p>
        </w:tc>
      </w:tr>
      <w:tr w:rsidR="001D507E" w:rsidRPr="00E75EA3" w14:paraId="3F0B58B9"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D969AA8"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Office 365 Enterprise E3</w:t>
            </w:r>
          </w:p>
        </w:tc>
        <w:tc>
          <w:tcPr>
            <w:tcW w:w="3330" w:type="dxa"/>
            <w:tcBorders>
              <w:top w:val="single" w:sz="4" w:space="0" w:color="auto"/>
              <w:left w:val="nil"/>
              <w:bottom w:val="single" w:sz="4" w:space="0" w:color="auto"/>
              <w:right w:val="single" w:sz="8" w:space="0" w:color="auto"/>
            </w:tcBorders>
            <w:vAlign w:val="center"/>
          </w:tcPr>
          <w:p w14:paraId="65B7E93F"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E4</w:t>
            </w:r>
          </w:p>
        </w:tc>
        <w:tc>
          <w:tcPr>
            <w:tcW w:w="4500" w:type="dxa"/>
            <w:tcBorders>
              <w:top w:val="single" w:sz="4" w:space="0" w:color="auto"/>
              <w:left w:val="nil"/>
              <w:bottom w:val="single" w:sz="4" w:space="0" w:color="auto"/>
              <w:right w:val="single" w:sz="8" w:space="0" w:color="auto"/>
            </w:tcBorders>
            <w:vAlign w:val="center"/>
          </w:tcPr>
          <w:p w14:paraId="5B7BFFA6"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E4 Step Up from Office 365 Enterprise E3</w:t>
            </w:r>
            <w:r w:rsidRPr="00E75EA3" w:rsidDel="00283C34">
              <w:rPr>
                <w:rFonts w:cs="Tahoma"/>
                <w:sz w:val="18"/>
              </w:rPr>
              <w:t xml:space="preserve"> </w:t>
            </w:r>
          </w:p>
        </w:tc>
      </w:tr>
      <w:tr w:rsidR="001D507E" w:rsidRPr="00E75EA3" w14:paraId="53239A22"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31578DBF"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SharePoint Online Plan 2</w:t>
            </w:r>
          </w:p>
        </w:tc>
        <w:tc>
          <w:tcPr>
            <w:tcW w:w="3330" w:type="dxa"/>
            <w:tcBorders>
              <w:top w:val="single" w:sz="4" w:space="0" w:color="auto"/>
              <w:left w:val="nil"/>
              <w:bottom w:val="single" w:sz="4" w:space="0" w:color="auto"/>
              <w:right w:val="single" w:sz="8" w:space="0" w:color="auto"/>
            </w:tcBorders>
            <w:vAlign w:val="center"/>
          </w:tcPr>
          <w:p w14:paraId="06E59861"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3113795C"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SharePoint Online Plan 2</w:t>
            </w:r>
          </w:p>
        </w:tc>
      </w:tr>
      <w:tr w:rsidR="001D507E" w:rsidRPr="00E75EA3" w14:paraId="6A3B9A9F"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7DCF0C8"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color w:val="000000"/>
                <w:sz w:val="18"/>
                <w:szCs w:val="18"/>
              </w:rPr>
              <w:t>Exchange Online Plan 1</w:t>
            </w:r>
          </w:p>
        </w:tc>
        <w:tc>
          <w:tcPr>
            <w:tcW w:w="3330" w:type="dxa"/>
            <w:tcBorders>
              <w:top w:val="single" w:sz="4" w:space="0" w:color="auto"/>
              <w:left w:val="nil"/>
              <w:bottom w:val="single" w:sz="4" w:space="0" w:color="auto"/>
              <w:right w:val="single" w:sz="8" w:space="0" w:color="auto"/>
            </w:tcBorders>
            <w:vAlign w:val="center"/>
          </w:tcPr>
          <w:p w14:paraId="120DE7C0"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sz w:val="18"/>
              </w:rPr>
              <w:t>Office 365 Enterprise E1</w:t>
            </w:r>
          </w:p>
        </w:tc>
        <w:tc>
          <w:tcPr>
            <w:tcW w:w="4500" w:type="dxa"/>
            <w:tcBorders>
              <w:top w:val="single" w:sz="4" w:space="0" w:color="auto"/>
              <w:left w:val="nil"/>
              <w:bottom w:val="single" w:sz="4" w:space="0" w:color="auto"/>
              <w:right w:val="single" w:sz="8" w:space="0" w:color="auto"/>
            </w:tcBorders>
          </w:tcPr>
          <w:p w14:paraId="3A8061FB" w14:textId="0AB3D180" w:rsidR="001D507E" w:rsidRPr="00E75EA3" w:rsidRDefault="001D507E" w:rsidP="00201184">
            <w:pPr>
              <w:numPr>
                <w:ilvl w:val="0"/>
                <w:numId w:val="12"/>
              </w:numPr>
              <w:tabs>
                <w:tab w:val="num" w:pos="360"/>
              </w:tabs>
              <w:spacing w:after="0" w:line="240" w:lineRule="auto"/>
              <w:rPr>
                <w:rFonts w:ascii="Arial" w:eastAsia="MS Mincho" w:hAnsi="Arial" w:cs="Arial"/>
                <w:color w:val="000000"/>
                <w:sz w:val="18"/>
                <w:szCs w:val="20"/>
              </w:rPr>
            </w:pPr>
            <w:r w:rsidRPr="00E75EA3">
              <w:rPr>
                <w:rFonts w:eastAsia="MS Mincho" w:cs="Arial"/>
                <w:color w:val="000000"/>
                <w:sz w:val="18"/>
                <w:szCs w:val="20"/>
              </w:rPr>
              <w:t xml:space="preserve">Office </w:t>
            </w:r>
            <w:r w:rsidRPr="00E75EA3">
              <w:rPr>
                <w:rFonts w:eastAsia="MS Mincho" w:cs="Arial"/>
                <w:color w:val="000000" w:themeColor="text1"/>
                <w:sz w:val="18"/>
                <w:szCs w:val="20"/>
              </w:rPr>
              <w:t xml:space="preserve">365 </w:t>
            </w:r>
            <w:r w:rsidRPr="00E75EA3">
              <w:rPr>
                <w:rFonts w:cs="Tahoma"/>
                <w:sz w:val="18"/>
              </w:rPr>
              <w:t>Enterprise</w:t>
            </w:r>
            <w:r w:rsidRPr="00E75EA3">
              <w:rPr>
                <w:rFonts w:eastAsia="MS Mincho" w:cs="Arial"/>
                <w:color w:val="000000" w:themeColor="text1"/>
                <w:sz w:val="18"/>
                <w:szCs w:val="20"/>
              </w:rPr>
              <w:t xml:space="preserve"> E1 Step</w:t>
            </w:r>
            <w:r w:rsidRPr="00E75EA3">
              <w:rPr>
                <w:rFonts w:eastAsia="MS Mincho" w:cs="Arial"/>
                <w:color w:val="000000"/>
                <w:sz w:val="18"/>
                <w:szCs w:val="20"/>
              </w:rPr>
              <w:t xml:space="preserve"> Up </w:t>
            </w:r>
            <w:r w:rsidRPr="00E75EA3">
              <w:rPr>
                <w:rFonts w:eastAsia="MS Mincho" w:cs="Arial"/>
                <w:color w:val="000000"/>
                <w:sz w:val="18"/>
                <w:szCs w:val="20"/>
              </w:rPr>
              <w:br/>
              <w:t>from Exchange Online Plan 1</w:t>
            </w:r>
          </w:p>
        </w:tc>
      </w:tr>
      <w:tr w:rsidR="001D507E" w:rsidRPr="00E75EA3" w14:paraId="2D437F82"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BA7A7B2"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Plan 1</w:t>
            </w:r>
          </w:p>
        </w:tc>
        <w:tc>
          <w:tcPr>
            <w:tcW w:w="3330" w:type="dxa"/>
            <w:tcBorders>
              <w:top w:val="single" w:sz="4" w:space="0" w:color="auto"/>
              <w:left w:val="nil"/>
              <w:bottom w:val="single" w:sz="4" w:space="0" w:color="auto"/>
              <w:right w:val="single" w:sz="8" w:space="0" w:color="auto"/>
            </w:tcBorders>
            <w:vAlign w:val="center"/>
          </w:tcPr>
          <w:p w14:paraId="39D91AA7"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Exchange Online Plan 2</w:t>
            </w:r>
          </w:p>
        </w:tc>
        <w:tc>
          <w:tcPr>
            <w:tcW w:w="4500" w:type="dxa"/>
            <w:tcBorders>
              <w:top w:val="single" w:sz="4" w:space="0" w:color="auto"/>
              <w:left w:val="nil"/>
              <w:bottom w:val="single" w:sz="4" w:space="0" w:color="auto"/>
              <w:right w:val="single" w:sz="8" w:space="0" w:color="auto"/>
            </w:tcBorders>
            <w:vAlign w:val="center"/>
          </w:tcPr>
          <w:p w14:paraId="58E03AFA"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Exchange Online Plan 2 Step Up from Exchange Online Plan 1</w:t>
            </w:r>
          </w:p>
        </w:tc>
      </w:tr>
      <w:tr w:rsidR="001D507E" w:rsidRPr="00E75EA3" w14:paraId="2A8DBEBC"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17F6D47"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Plan 1</w:t>
            </w:r>
          </w:p>
        </w:tc>
        <w:tc>
          <w:tcPr>
            <w:tcW w:w="3330" w:type="dxa"/>
            <w:tcBorders>
              <w:top w:val="single" w:sz="4" w:space="0" w:color="auto"/>
              <w:left w:val="nil"/>
              <w:bottom w:val="single" w:sz="4" w:space="0" w:color="auto"/>
              <w:right w:val="single" w:sz="8" w:space="0" w:color="auto"/>
            </w:tcBorders>
            <w:vAlign w:val="center"/>
          </w:tcPr>
          <w:p w14:paraId="60900878"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10A1CEF8"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Exchange Online Plan 1</w:t>
            </w:r>
          </w:p>
        </w:tc>
      </w:tr>
      <w:tr w:rsidR="001D507E" w:rsidRPr="00E75EA3" w14:paraId="282100E0"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ADB0672" w14:textId="77777777"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Exchange Online Kiosk</w:t>
            </w:r>
          </w:p>
        </w:tc>
        <w:tc>
          <w:tcPr>
            <w:tcW w:w="3330" w:type="dxa"/>
            <w:tcBorders>
              <w:top w:val="single" w:sz="4" w:space="0" w:color="auto"/>
              <w:left w:val="nil"/>
              <w:bottom w:val="single" w:sz="4" w:space="0" w:color="auto"/>
              <w:right w:val="single" w:sz="8" w:space="0" w:color="auto"/>
            </w:tcBorders>
            <w:vAlign w:val="center"/>
          </w:tcPr>
          <w:p w14:paraId="5F92F637"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23FC7BAA" w14:textId="77777777"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Office 365 Enterprise E3 Step Up from Exchange Online Kiosk</w:t>
            </w:r>
          </w:p>
        </w:tc>
      </w:tr>
      <w:tr w:rsidR="001D507E" w:rsidRPr="00E75EA3" w14:paraId="0A7FA320"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152B5C3B" w14:textId="2C2BCFF3" w:rsidR="001D507E" w:rsidRPr="00E75EA3" w:rsidRDefault="004A6567" w:rsidP="00201184">
            <w:pPr>
              <w:numPr>
                <w:ilvl w:val="0"/>
                <w:numId w:val="12"/>
              </w:numPr>
              <w:tabs>
                <w:tab w:val="num" w:pos="360"/>
              </w:tabs>
              <w:spacing w:after="0" w:line="240" w:lineRule="auto"/>
              <w:rPr>
                <w:rFonts w:cs="Tahoma"/>
                <w:color w:val="000000"/>
                <w:sz w:val="18"/>
                <w:szCs w:val="18"/>
              </w:rPr>
            </w:pPr>
            <w:r w:rsidRPr="004A6567">
              <w:rPr>
                <w:rFonts w:cs="Tahoma"/>
                <w:sz w:val="18"/>
              </w:rPr>
              <w:t xml:space="preserve">Microsoft 365 Apps for </w:t>
            </w:r>
            <w:r w:rsidR="00B0209B">
              <w:rPr>
                <w:rFonts w:cs="Tahoma"/>
                <w:sz w:val="18"/>
              </w:rPr>
              <w:t>E</w:t>
            </w:r>
            <w:r w:rsidRPr="004A6567">
              <w:rPr>
                <w:rFonts w:cs="Tahoma"/>
                <w:sz w:val="18"/>
              </w:rPr>
              <w:t>nterprise</w:t>
            </w:r>
          </w:p>
        </w:tc>
        <w:tc>
          <w:tcPr>
            <w:tcW w:w="3330" w:type="dxa"/>
            <w:tcBorders>
              <w:top w:val="single" w:sz="4" w:space="0" w:color="auto"/>
              <w:left w:val="nil"/>
              <w:bottom w:val="single" w:sz="4" w:space="0" w:color="auto"/>
              <w:right w:val="single" w:sz="8" w:space="0" w:color="auto"/>
            </w:tcBorders>
            <w:vAlign w:val="center"/>
          </w:tcPr>
          <w:p w14:paraId="3B7E0885"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6D199BEC" w14:textId="3B4D843B"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 xml:space="preserve">Office 365 Enterprise E3 Step Up from </w:t>
            </w:r>
            <w:r w:rsidR="004A6567" w:rsidRPr="004A6567">
              <w:rPr>
                <w:rFonts w:cs="Tahoma"/>
                <w:sz w:val="18"/>
              </w:rPr>
              <w:t xml:space="preserve">Microsoft 365 Apps for </w:t>
            </w:r>
            <w:r w:rsidR="00B0209B">
              <w:rPr>
                <w:rFonts w:cs="Tahoma"/>
                <w:sz w:val="18"/>
              </w:rPr>
              <w:t>E</w:t>
            </w:r>
            <w:r w:rsidR="004A6567" w:rsidRPr="004A6567">
              <w:rPr>
                <w:rFonts w:cs="Tahoma"/>
                <w:sz w:val="18"/>
              </w:rPr>
              <w:t>nterprise</w:t>
            </w:r>
          </w:p>
        </w:tc>
      </w:tr>
      <w:tr w:rsidR="001D507E" w:rsidRPr="00E75EA3" w14:paraId="42D6D94C"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5DA1B5CD" w14:textId="06878628" w:rsidR="001D507E" w:rsidRPr="00E75EA3" w:rsidRDefault="001D507E" w:rsidP="00201184">
            <w:pPr>
              <w:numPr>
                <w:ilvl w:val="0"/>
                <w:numId w:val="12"/>
              </w:numPr>
              <w:tabs>
                <w:tab w:val="num" w:pos="360"/>
              </w:tabs>
              <w:spacing w:after="0" w:line="240" w:lineRule="auto"/>
              <w:rPr>
                <w:rFonts w:cs="Tahoma"/>
                <w:color w:val="000000"/>
                <w:sz w:val="18"/>
                <w:szCs w:val="18"/>
              </w:rPr>
            </w:pPr>
            <w:r w:rsidRPr="00E75EA3">
              <w:rPr>
                <w:rFonts w:cs="Tahoma"/>
                <w:sz w:val="18"/>
              </w:rPr>
              <w:t xml:space="preserve">Office 365 Enterprise </w:t>
            </w:r>
            <w:r w:rsidR="00FA3C6E">
              <w:rPr>
                <w:rFonts w:cs="Tahoma"/>
                <w:sz w:val="18"/>
              </w:rPr>
              <w:t>F3</w:t>
            </w:r>
          </w:p>
        </w:tc>
        <w:tc>
          <w:tcPr>
            <w:tcW w:w="3330" w:type="dxa"/>
            <w:tcBorders>
              <w:top w:val="single" w:sz="4" w:space="0" w:color="auto"/>
              <w:left w:val="nil"/>
              <w:bottom w:val="single" w:sz="4" w:space="0" w:color="auto"/>
              <w:right w:val="single" w:sz="8" w:space="0" w:color="auto"/>
            </w:tcBorders>
            <w:vAlign w:val="center"/>
          </w:tcPr>
          <w:p w14:paraId="1FC855A3" w14:textId="77777777" w:rsidR="001D507E" w:rsidRPr="00E75EA3" w:rsidRDefault="001D507E" w:rsidP="00201184">
            <w:pPr>
              <w:numPr>
                <w:ilvl w:val="0"/>
                <w:numId w:val="12"/>
              </w:numPr>
              <w:tabs>
                <w:tab w:val="num" w:pos="360"/>
              </w:tabs>
              <w:spacing w:after="0" w:line="240" w:lineRule="auto"/>
              <w:rPr>
                <w:rFonts w:cs="Tahoma"/>
                <w:sz w:val="18"/>
              </w:rPr>
            </w:pPr>
            <w:r w:rsidRPr="00E75EA3">
              <w:rPr>
                <w:rFonts w:cs="Tahoma"/>
                <w:sz w:val="18"/>
              </w:rPr>
              <w:t>Office 365 Enterprise E3</w:t>
            </w:r>
          </w:p>
        </w:tc>
        <w:tc>
          <w:tcPr>
            <w:tcW w:w="4500" w:type="dxa"/>
            <w:tcBorders>
              <w:top w:val="single" w:sz="4" w:space="0" w:color="auto"/>
              <w:left w:val="nil"/>
              <w:bottom w:val="single" w:sz="4" w:space="0" w:color="auto"/>
              <w:right w:val="single" w:sz="8" w:space="0" w:color="auto"/>
            </w:tcBorders>
            <w:vAlign w:val="center"/>
          </w:tcPr>
          <w:p w14:paraId="638A11B9" w14:textId="34896EE5" w:rsidR="001D507E" w:rsidRPr="00E75EA3" w:rsidRDefault="001D507E" w:rsidP="00201184">
            <w:pPr>
              <w:numPr>
                <w:ilvl w:val="0"/>
                <w:numId w:val="12"/>
              </w:numPr>
              <w:tabs>
                <w:tab w:val="num" w:pos="360"/>
              </w:tabs>
              <w:spacing w:after="0" w:line="240" w:lineRule="auto"/>
              <w:rPr>
                <w:color w:val="000000"/>
                <w:sz w:val="18"/>
              </w:rPr>
            </w:pPr>
            <w:r w:rsidRPr="00E75EA3">
              <w:rPr>
                <w:rFonts w:cs="Tahoma"/>
                <w:sz w:val="18"/>
              </w:rPr>
              <w:t xml:space="preserve">Office 365 Enterprise E3 Step Up from Office 365 Enterprise </w:t>
            </w:r>
            <w:r w:rsidR="00FA3C6E">
              <w:rPr>
                <w:rFonts w:cs="Tahoma"/>
                <w:sz w:val="18"/>
              </w:rPr>
              <w:t>F3</w:t>
            </w:r>
          </w:p>
        </w:tc>
      </w:tr>
      <w:tr w:rsidR="001D507E" w:rsidRPr="00E75EA3" w14:paraId="7A276FD8"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475B1273" w14:textId="77777777" w:rsidR="001D507E" w:rsidRPr="00E75EA3" w:rsidRDefault="001D507E" w:rsidP="00201184">
            <w:pPr>
              <w:keepNext/>
              <w:numPr>
                <w:ilvl w:val="0"/>
                <w:numId w:val="12"/>
              </w:numPr>
              <w:tabs>
                <w:tab w:val="num" w:pos="360"/>
              </w:tabs>
              <w:spacing w:after="0" w:line="240" w:lineRule="auto"/>
              <w:rPr>
                <w:rFonts w:cs="Tahoma"/>
                <w:color w:val="000000"/>
                <w:sz w:val="18"/>
                <w:szCs w:val="18"/>
              </w:rPr>
            </w:pPr>
            <w:r w:rsidRPr="00E75EA3">
              <w:rPr>
                <w:rFonts w:cs="Tahoma"/>
                <w:sz w:val="18"/>
              </w:rPr>
              <w:t>Exchange Online Kiosk</w:t>
            </w:r>
          </w:p>
        </w:tc>
        <w:tc>
          <w:tcPr>
            <w:tcW w:w="3330" w:type="dxa"/>
            <w:tcBorders>
              <w:top w:val="single" w:sz="4" w:space="0" w:color="auto"/>
              <w:left w:val="nil"/>
              <w:bottom w:val="single" w:sz="4" w:space="0" w:color="auto"/>
              <w:right w:val="single" w:sz="8" w:space="0" w:color="auto"/>
            </w:tcBorders>
            <w:vAlign w:val="center"/>
          </w:tcPr>
          <w:p w14:paraId="0BDF9774"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cs="Tahoma"/>
                <w:sz w:val="18"/>
              </w:rPr>
              <w:t>Exchange Online Plan 2</w:t>
            </w:r>
          </w:p>
        </w:tc>
        <w:tc>
          <w:tcPr>
            <w:tcW w:w="4500" w:type="dxa"/>
            <w:tcBorders>
              <w:top w:val="single" w:sz="4" w:space="0" w:color="auto"/>
              <w:left w:val="nil"/>
              <w:bottom w:val="single" w:sz="4" w:space="0" w:color="auto"/>
              <w:right w:val="single" w:sz="8" w:space="0" w:color="auto"/>
            </w:tcBorders>
            <w:vAlign w:val="center"/>
          </w:tcPr>
          <w:p w14:paraId="1BC1F02B" w14:textId="385ACB15" w:rsidR="001D507E" w:rsidRPr="00E75EA3" w:rsidRDefault="001D507E" w:rsidP="00201184">
            <w:pPr>
              <w:keepNext/>
              <w:numPr>
                <w:ilvl w:val="0"/>
                <w:numId w:val="12"/>
              </w:numPr>
              <w:tabs>
                <w:tab w:val="num" w:pos="360"/>
              </w:tabs>
              <w:spacing w:after="0" w:line="240" w:lineRule="auto"/>
              <w:rPr>
                <w:color w:val="000000"/>
                <w:sz w:val="18"/>
              </w:rPr>
            </w:pPr>
            <w:r w:rsidRPr="00E75EA3">
              <w:rPr>
                <w:rFonts w:cs="Tahoma"/>
                <w:sz w:val="18"/>
              </w:rPr>
              <w:t xml:space="preserve">Exchange Online Plan </w:t>
            </w:r>
            <w:r w:rsidR="009253D7">
              <w:rPr>
                <w:rFonts w:cs="Tahoma"/>
                <w:sz w:val="18"/>
              </w:rPr>
              <w:t>2</w:t>
            </w:r>
            <w:r w:rsidRPr="00E75EA3">
              <w:rPr>
                <w:rFonts w:cs="Tahoma"/>
                <w:sz w:val="18"/>
              </w:rPr>
              <w:t xml:space="preserve"> Step Up from Exchange Online Kiosk</w:t>
            </w:r>
          </w:p>
        </w:tc>
      </w:tr>
      <w:tr w:rsidR="001D507E" w:rsidRPr="00E75EA3" w14:paraId="61E097BA"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55FAA395"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w:t>
            </w:r>
          </w:p>
        </w:tc>
        <w:tc>
          <w:tcPr>
            <w:tcW w:w="3330" w:type="dxa"/>
            <w:tcBorders>
              <w:top w:val="single" w:sz="4" w:space="0" w:color="auto"/>
              <w:left w:val="nil"/>
              <w:bottom w:val="single" w:sz="4" w:space="0" w:color="auto"/>
              <w:right w:val="single" w:sz="8" w:space="0" w:color="auto"/>
            </w:tcBorders>
            <w:vAlign w:val="center"/>
          </w:tcPr>
          <w:p w14:paraId="0B627D8C"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Premium</w:t>
            </w:r>
          </w:p>
        </w:tc>
        <w:tc>
          <w:tcPr>
            <w:tcW w:w="4500" w:type="dxa"/>
            <w:tcBorders>
              <w:top w:val="single" w:sz="4" w:space="0" w:color="auto"/>
              <w:left w:val="nil"/>
              <w:bottom w:val="single" w:sz="4" w:space="0" w:color="auto"/>
              <w:right w:val="single" w:sz="8" w:space="0" w:color="auto"/>
            </w:tcBorders>
            <w:vAlign w:val="center"/>
          </w:tcPr>
          <w:p w14:paraId="5C772558" w14:textId="77777777" w:rsidR="001D507E" w:rsidRPr="00E75EA3" w:rsidRDefault="001D507E" w:rsidP="00201184">
            <w:pPr>
              <w:numPr>
                <w:ilvl w:val="0"/>
                <w:numId w:val="12"/>
              </w:numPr>
              <w:tabs>
                <w:tab w:val="num" w:pos="360"/>
              </w:tabs>
              <w:spacing w:after="0" w:line="240" w:lineRule="auto"/>
              <w:rPr>
                <w:color w:val="000000" w:themeColor="text1"/>
                <w:sz w:val="18"/>
              </w:rPr>
            </w:pPr>
            <w:r w:rsidRPr="00E75EA3">
              <w:rPr>
                <w:rFonts w:cs="Tahoma"/>
                <w:sz w:val="18"/>
              </w:rPr>
              <w:t>Project Online Premium Step Up from Project Online</w:t>
            </w:r>
          </w:p>
        </w:tc>
      </w:tr>
      <w:tr w:rsidR="001D507E" w:rsidRPr="00E75EA3" w14:paraId="01E6A584"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029B6F5"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 for Office 365</w:t>
            </w:r>
          </w:p>
        </w:tc>
        <w:tc>
          <w:tcPr>
            <w:tcW w:w="3330" w:type="dxa"/>
            <w:tcBorders>
              <w:top w:val="single" w:sz="4" w:space="0" w:color="auto"/>
              <w:left w:val="nil"/>
              <w:bottom w:val="single" w:sz="4" w:space="0" w:color="auto"/>
              <w:right w:val="single" w:sz="8" w:space="0" w:color="auto"/>
            </w:tcBorders>
            <w:vAlign w:val="center"/>
          </w:tcPr>
          <w:p w14:paraId="5B5C7632"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Professional</w:t>
            </w:r>
          </w:p>
        </w:tc>
        <w:tc>
          <w:tcPr>
            <w:tcW w:w="4500" w:type="dxa"/>
            <w:tcBorders>
              <w:top w:val="single" w:sz="4" w:space="0" w:color="auto"/>
              <w:left w:val="nil"/>
              <w:bottom w:val="single" w:sz="4" w:space="0" w:color="auto"/>
              <w:right w:val="single" w:sz="8" w:space="0" w:color="auto"/>
            </w:tcBorders>
            <w:vAlign w:val="center"/>
          </w:tcPr>
          <w:p w14:paraId="052F47EB" w14:textId="77777777" w:rsidR="001D507E" w:rsidRPr="00E75EA3" w:rsidDel="00314403" w:rsidRDefault="001D507E" w:rsidP="00201184">
            <w:pPr>
              <w:numPr>
                <w:ilvl w:val="0"/>
                <w:numId w:val="12"/>
              </w:numPr>
              <w:tabs>
                <w:tab w:val="num" w:pos="360"/>
              </w:tabs>
              <w:spacing w:after="0" w:line="240" w:lineRule="auto"/>
              <w:rPr>
                <w:color w:val="000000" w:themeColor="text1"/>
              </w:rPr>
            </w:pPr>
            <w:r w:rsidRPr="00E75EA3">
              <w:rPr>
                <w:rFonts w:cs="Tahoma"/>
                <w:sz w:val="18"/>
              </w:rPr>
              <w:t>Project Online Professional Step Up from Project Pro for Office 365</w:t>
            </w:r>
          </w:p>
        </w:tc>
      </w:tr>
      <w:tr w:rsidR="001D507E" w:rsidRPr="00E75EA3" w14:paraId="5EF3C9BD" w14:textId="77777777" w:rsidTr="00F276FA">
        <w:trPr>
          <w:trHeight w:val="125"/>
        </w:trPr>
        <w:tc>
          <w:tcPr>
            <w:tcW w:w="3590" w:type="dxa"/>
            <w:tcBorders>
              <w:top w:val="single" w:sz="4" w:space="0" w:color="auto"/>
              <w:left w:val="single" w:sz="8" w:space="0" w:color="auto"/>
              <w:bottom w:val="single" w:sz="4" w:space="0" w:color="auto"/>
              <w:right w:val="single" w:sz="8" w:space="0" w:color="auto"/>
            </w:tcBorders>
            <w:vAlign w:val="center"/>
          </w:tcPr>
          <w:p w14:paraId="086873B3"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Professional</w:t>
            </w:r>
          </w:p>
        </w:tc>
        <w:tc>
          <w:tcPr>
            <w:tcW w:w="3330" w:type="dxa"/>
            <w:tcBorders>
              <w:top w:val="single" w:sz="4" w:space="0" w:color="auto"/>
              <w:left w:val="nil"/>
              <w:bottom w:val="single" w:sz="4" w:space="0" w:color="auto"/>
              <w:right w:val="single" w:sz="8" w:space="0" w:color="auto"/>
            </w:tcBorders>
            <w:vAlign w:val="center"/>
          </w:tcPr>
          <w:p w14:paraId="2A2B5D18" w14:textId="77777777" w:rsidR="001D507E" w:rsidRPr="00E75EA3" w:rsidRDefault="001D507E" w:rsidP="00201184">
            <w:pPr>
              <w:keepNext/>
              <w:numPr>
                <w:ilvl w:val="0"/>
                <w:numId w:val="12"/>
              </w:numPr>
              <w:tabs>
                <w:tab w:val="num" w:pos="360"/>
              </w:tabs>
              <w:spacing w:after="0" w:line="240" w:lineRule="auto"/>
              <w:rPr>
                <w:rFonts w:cs="Tahoma"/>
                <w:sz w:val="18"/>
              </w:rPr>
            </w:pPr>
            <w:r w:rsidRPr="00E75EA3">
              <w:rPr>
                <w:rFonts w:eastAsiaTheme="minorEastAsia"/>
                <w:sz w:val="18"/>
              </w:rPr>
              <w:t>Project Online Premium</w:t>
            </w:r>
          </w:p>
        </w:tc>
        <w:tc>
          <w:tcPr>
            <w:tcW w:w="4500" w:type="dxa"/>
            <w:tcBorders>
              <w:top w:val="single" w:sz="4" w:space="0" w:color="auto"/>
              <w:left w:val="nil"/>
              <w:bottom w:val="single" w:sz="4" w:space="0" w:color="auto"/>
              <w:right w:val="single" w:sz="8" w:space="0" w:color="auto"/>
            </w:tcBorders>
            <w:vAlign w:val="center"/>
          </w:tcPr>
          <w:p w14:paraId="5C9F1BA1" w14:textId="77777777" w:rsidR="001D507E" w:rsidRPr="00E75EA3" w:rsidDel="00314403" w:rsidRDefault="001D507E" w:rsidP="00201184">
            <w:pPr>
              <w:numPr>
                <w:ilvl w:val="0"/>
                <w:numId w:val="12"/>
              </w:numPr>
              <w:tabs>
                <w:tab w:val="num" w:pos="360"/>
              </w:tabs>
              <w:spacing w:after="0" w:line="240" w:lineRule="auto"/>
              <w:rPr>
                <w:sz w:val="20"/>
              </w:rPr>
            </w:pPr>
            <w:r w:rsidRPr="00E75EA3">
              <w:rPr>
                <w:rFonts w:cs="Tahoma"/>
                <w:sz w:val="18"/>
              </w:rPr>
              <w:t>Project Online Premium Step Up from Project Online Professional</w:t>
            </w:r>
          </w:p>
        </w:tc>
      </w:tr>
    </w:tbl>
    <w:p w14:paraId="6969CD8A" w14:textId="73F54FE3" w:rsidR="008B71F7" w:rsidRDefault="001B0397" w:rsidP="004D63C2">
      <w:pPr>
        <w:pStyle w:val="ProductList-SubSubSectionHeading"/>
        <w:outlineLvl w:val="1"/>
      </w:pPr>
      <w:bookmarkStart w:id="195" w:name="_Toc29979214"/>
      <w:bookmarkStart w:id="196" w:name="_Toc59181908"/>
      <w:r>
        <w:t>Office</w:t>
      </w:r>
      <w:r w:rsidR="0026373C" w:rsidRPr="00E75EA3">
        <w:t xml:space="preserve"> 365</w:t>
      </w:r>
      <w:r w:rsidR="0026373C">
        <w:t xml:space="preserve"> for Academic</w:t>
      </w:r>
      <w:bookmarkEnd w:id="195"/>
      <w:bookmarkEnd w:id="196"/>
    </w:p>
    <w:p w14:paraId="451153E7" w14:textId="77777777" w:rsidR="008B71F7" w:rsidRDefault="008B71F7" w:rsidP="0026373C">
      <w:pPr>
        <w:pStyle w:val="ProductList-Body"/>
        <w:rPr>
          <w:b/>
        </w:rPr>
      </w:pPr>
    </w:p>
    <w:p w14:paraId="235C9E94" w14:textId="0D9E6E6C" w:rsidR="0026373C" w:rsidRDefault="008B71F7" w:rsidP="0026373C">
      <w:pPr>
        <w:pStyle w:val="ProductList-Body"/>
      </w:pPr>
      <w:r w:rsidRPr="004D63C2">
        <w:rPr>
          <w:b/>
        </w:rPr>
        <w:t xml:space="preserve">Office 365 </w:t>
      </w:r>
      <w:r>
        <w:rPr>
          <w:b/>
        </w:rPr>
        <w:t xml:space="preserve">for Academic </w:t>
      </w:r>
      <w:r w:rsidRPr="004D63C2">
        <w:rPr>
          <w:b/>
        </w:rPr>
        <w:t>Available Services Table</w:t>
      </w:r>
      <w:r w:rsidRPr="008B71F7">
        <w:t xml:space="preserve">. The following </w:t>
      </w:r>
      <w:r w:rsidR="002D6059">
        <w:t xml:space="preserve">is </w:t>
      </w:r>
      <w:r w:rsidRPr="008B71F7">
        <w:t xml:space="preserve">the </w:t>
      </w:r>
      <w:r w:rsidR="001B0397">
        <w:t>Office</w:t>
      </w:r>
      <w:r w:rsidRPr="008B71F7">
        <w:t xml:space="preserve"> 365 for Academic Online Services available</w:t>
      </w:r>
      <w:r>
        <w:t>.</w:t>
      </w:r>
    </w:p>
    <w:p w14:paraId="333C4BE3" w14:textId="77777777" w:rsidR="0026373C" w:rsidRDefault="0026373C" w:rsidP="0026373C">
      <w:pPr>
        <w:pStyle w:val="ProductList-Body"/>
      </w:pPr>
    </w:p>
    <w:tbl>
      <w:tblPr>
        <w:tblW w:w="10790" w:type="dxa"/>
        <w:jc w:val="center"/>
        <w:tblCellMar>
          <w:left w:w="0" w:type="dxa"/>
          <w:right w:w="0" w:type="dxa"/>
        </w:tblCellMar>
        <w:tblLook w:val="04A0" w:firstRow="1" w:lastRow="0" w:firstColumn="1" w:lastColumn="0" w:noHBand="0" w:noVBand="1"/>
      </w:tblPr>
      <w:tblGrid>
        <w:gridCol w:w="5570"/>
        <w:gridCol w:w="5220"/>
      </w:tblGrid>
      <w:tr w:rsidR="0026373C" w:rsidRPr="003C0EFD" w14:paraId="5A987C62" w14:textId="77777777" w:rsidTr="00A76ED1">
        <w:trPr>
          <w:trHeight w:val="194"/>
          <w:tblHeader/>
          <w:jc w:val="center"/>
        </w:trPr>
        <w:tc>
          <w:tcPr>
            <w:tcW w:w="5570" w:type="dxa"/>
            <w:tcBorders>
              <w:top w:val="single" w:sz="8" w:space="0" w:color="auto"/>
              <w:left w:val="single" w:sz="8" w:space="0" w:color="auto"/>
              <w:bottom w:val="single" w:sz="8" w:space="0" w:color="auto"/>
              <w:right w:val="single" w:sz="4" w:space="0" w:color="FFFFFF" w:themeColor="background1"/>
            </w:tcBorders>
            <w:shd w:val="clear" w:color="auto" w:fill="000000" w:themeFill="text1"/>
            <w:vAlign w:val="center"/>
          </w:tcPr>
          <w:p w14:paraId="2B381F2E" w14:textId="77777777" w:rsidR="0026373C" w:rsidRPr="002B2C8B" w:rsidRDefault="0026373C" w:rsidP="00201184">
            <w:pPr>
              <w:pStyle w:val="ListParagraph"/>
              <w:keepNext/>
              <w:numPr>
                <w:ilvl w:val="0"/>
                <w:numId w:val="6"/>
              </w:numPr>
              <w:spacing w:before="120" w:after="0" w:line="240" w:lineRule="auto"/>
              <w:jc w:val="center"/>
              <w:rPr>
                <w:rFonts w:cs="Arial"/>
                <w:b/>
                <w:color w:val="FFFFFF" w:themeColor="background1"/>
                <w:sz w:val="18"/>
                <w:szCs w:val="18"/>
              </w:rPr>
            </w:pPr>
            <w:r w:rsidRPr="002B2C8B">
              <w:rPr>
                <w:rFonts w:cs="Arial"/>
                <w:b/>
                <w:color w:val="FFFFFF" w:themeColor="background1"/>
                <w:sz w:val="18"/>
                <w:szCs w:val="18"/>
              </w:rPr>
              <w:t>Office 365 Academic Online Services</w:t>
            </w:r>
            <w:r w:rsidRPr="002B2C8B">
              <w:rPr>
                <w:rFonts w:cs="Arial"/>
                <w:b/>
                <w:color w:val="FFFFFF" w:themeColor="background1"/>
                <w:sz w:val="18"/>
                <w:szCs w:val="18"/>
              </w:rPr>
              <w:br/>
            </w:r>
            <w:r w:rsidRPr="002B2C8B">
              <w:rPr>
                <w:rFonts w:cs="Arial"/>
                <w:bCs/>
                <w:color w:val="FFFFFF" w:themeColor="background1"/>
                <w:sz w:val="18"/>
                <w:szCs w:val="18"/>
              </w:rPr>
              <w:t>Qualifies toward minimum order requirement</w:t>
            </w:r>
          </w:p>
        </w:tc>
        <w:tc>
          <w:tcPr>
            <w:tcW w:w="5220" w:type="dxa"/>
            <w:tcBorders>
              <w:top w:val="single" w:sz="8" w:space="0" w:color="auto"/>
              <w:left w:val="single" w:sz="4" w:space="0" w:color="FFFFFF" w:themeColor="background1"/>
              <w:bottom w:val="single" w:sz="8" w:space="0" w:color="auto"/>
              <w:right w:val="single" w:sz="8" w:space="0" w:color="auto"/>
            </w:tcBorders>
            <w:shd w:val="clear" w:color="auto" w:fill="000000" w:themeFill="text1"/>
            <w:vAlign w:val="center"/>
          </w:tcPr>
          <w:p w14:paraId="2310E7C7" w14:textId="077AF5AA" w:rsidR="0026373C" w:rsidRPr="00257EE4" w:rsidRDefault="0026373C" w:rsidP="00201184">
            <w:pPr>
              <w:pStyle w:val="ListParagraph"/>
              <w:keepNext/>
              <w:numPr>
                <w:ilvl w:val="0"/>
                <w:numId w:val="6"/>
              </w:numPr>
              <w:spacing w:before="120" w:after="0" w:line="240" w:lineRule="auto"/>
              <w:contextualSpacing w:val="0"/>
              <w:jc w:val="center"/>
              <w:rPr>
                <w:rFonts w:cs="Arial"/>
                <w:b/>
                <w:bCs/>
                <w:color w:val="FFFFFF" w:themeColor="background1"/>
                <w:sz w:val="18"/>
                <w:szCs w:val="18"/>
              </w:rPr>
            </w:pPr>
            <w:r w:rsidRPr="00004AFD">
              <w:rPr>
                <w:rFonts w:cs="Arial"/>
                <w:b/>
                <w:bCs/>
                <w:color w:val="FFFFFF" w:themeColor="background1"/>
                <w:sz w:val="18"/>
                <w:szCs w:val="18"/>
              </w:rPr>
              <w:t xml:space="preserve">Additional Office 365 Online Services </w:t>
            </w:r>
            <w:r w:rsidRPr="00004AFD">
              <w:rPr>
                <w:rFonts w:cs="Arial"/>
                <w:b/>
                <w:bCs/>
                <w:color w:val="FFFFFF" w:themeColor="background1"/>
                <w:sz w:val="18"/>
                <w:szCs w:val="18"/>
              </w:rPr>
              <w:br/>
              <w:t xml:space="preserve">for </w:t>
            </w:r>
            <w:r w:rsidR="00AD0402" w:rsidRPr="00004AFD">
              <w:rPr>
                <w:rFonts w:cs="Arial"/>
                <w:b/>
                <w:bCs/>
                <w:color w:val="FFFFFF" w:themeColor="background1"/>
                <w:sz w:val="18"/>
                <w:szCs w:val="18"/>
              </w:rPr>
              <w:t>S</w:t>
            </w:r>
            <w:r w:rsidRPr="00004AFD">
              <w:rPr>
                <w:rFonts w:cs="Arial"/>
                <w:b/>
                <w:bCs/>
                <w:color w:val="FFFFFF" w:themeColor="background1"/>
                <w:sz w:val="18"/>
                <w:szCs w:val="18"/>
              </w:rPr>
              <w:t xml:space="preserve">tudent </w:t>
            </w:r>
            <w:r w:rsidR="000C4854" w:rsidRPr="00004AFD">
              <w:rPr>
                <w:rFonts w:cs="Arial"/>
                <w:b/>
                <w:bCs/>
                <w:color w:val="FFFFFF" w:themeColor="background1"/>
                <w:sz w:val="18"/>
                <w:szCs w:val="18"/>
              </w:rPr>
              <w:t>Advantage</w:t>
            </w:r>
            <w:r>
              <w:rPr>
                <w:rFonts w:cs="Arial"/>
                <w:b/>
                <w:bCs/>
                <w:color w:val="FFFFFF" w:themeColor="background1"/>
                <w:sz w:val="18"/>
                <w:szCs w:val="18"/>
              </w:rPr>
              <w:br/>
            </w:r>
            <w:r w:rsidRPr="00257EE4">
              <w:rPr>
                <w:rFonts w:cs="Arial"/>
                <w:bCs/>
                <w:color w:val="FFFFFF" w:themeColor="background1"/>
                <w:sz w:val="18"/>
                <w:szCs w:val="18"/>
              </w:rPr>
              <w:t>Does not qualify toward minimum order requirement</w:t>
            </w:r>
          </w:p>
        </w:tc>
      </w:tr>
      <w:tr w:rsidR="0026373C" w:rsidRPr="003C0EFD" w14:paraId="15027ABA" w14:textId="77777777" w:rsidTr="00A76ED1">
        <w:trPr>
          <w:trHeight w:val="497"/>
          <w:jc w:val="center"/>
        </w:trPr>
        <w:tc>
          <w:tcPr>
            <w:tcW w:w="5570" w:type="dxa"/>
            <w:tcBorders>
              <w:top w:val="nil"/>
              <w:left w:val="single" w:sz="8" w:space="0" w:color="auto"/>
              <w:bottom w:val="single" w:sz="4" w:space="0" w:color="auto"/>
              <w:right w:val="single" w:sz="8" w:space="0" w:color="auto"/>
            </w:tcBorders>
            <w:vAlign w:val="center"/>
          </w:tcPr>
          <w:p w14:paraId="26E89332"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Office 365 Education for Faculty</w:t>
            </w:r>
          </w:p>
          <w:p w14:paraId="4363A59A"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t>Office 365 Education for Students</w:t>
            </w:r>
          </w:p>
          <w:p w14:paraId="60D4E6E0" w14:textId="4031623B" w:rsidR="0026373C" w:rsidRPr="00EE452D" w:rsidRDefault="008316BC" w:rsidP="00201184">
            <w:pPr>
              <w:numPr>
                <w:ilvl w:val="0"/>
                <w:numId w:val="5"/>
              </w:numPr>
              <w:spacing w:after="0" w:line="240" w:lineRule="auto"/>
              <w:rPr>
                <w:rFonts w:cs="Tahoma"/>
                <w:sz w:val="18"/>
                <w:szCs w:val="18"/>
              </w:rPr>
            </w:pPr>
            <w:r w:rsidRPr="008316BC">
              <w:rPr>
                <w:rFonts w:cs="Tahoma"/>
                <w:sz w:val="18"/>
                <w:szCs w:val="18"/>
              </w:rPr>
              <w:t xml:space="preserve">Microsoft 365 Apps </w:t>
            </w:r>
            <w:r w:rsidR="0026373C" w:rsidRPr="00EE452D">
              <w:rPr>
                <w:rFonts w:cs="Tahoma"/>
                <w:sz w:val="18"/>
                <w:szCs w:val="18"/>
              </w:rPr>
              <w:t>for Faculty</w:t>
            </w:r>
          </w:p>
          <w:p w14:paraId="62AA08B9" w14:textId="21A9CD45" w:rsidR="0026373C" w:rsidRPr="00EE452D" w:rsidRDefault="008316BC" w:rsidP="00201184">
            <w:pPr>
              <w:numPr>
                <w:ilvl w:val="0"/>
                <w:numId w:val="5"/>
              </w:numPr>
              <w:spacing w:after="0" w:line="240" w:lineRule="auto"/>
              <w:rPr>
                <w:rFonts w:cs="Tahoma"/>
                <w:sz w:val="18"/>
                <w:szCs w:val="18"/>
              </w:rPr>
            </w:pPr>
            <w:r w:rsidRPr="008316BC">
              <w:rPr>
                <w:rFonts w:cs="Tahoma"/>
                <w:sz w:val="18"/>
                <w:szCs w:val="18"/>
              </w:rPr>
              <w:t xml:space="preserve">Microsoft 365 Apps </w:t>
            </w:r>
            <w:r w:rsidR="0026373C" w:rsidRPr="00EE452D">
              <w:rPr>
                <w:rFonts w:cs="Tahoma"/>
                <w:sz w:val="18"/>
                <w:szCs w:val="18"/>
              </w:rPr>
              <w:t xml:space="preserve">for Students </w:t>
            </w:r>
          </w:p>
          <w:p w14:paraId="301D89E2"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Essentials for Faculty</w:t>
            </w:r>
          </w:p>
          <w:p w14:paraId="783F736C"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Essentials for Students</w:t>
            </w:r>
          </w:p>
          <w:p w14:paraId="353BEBA6"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Professional for Faculty</w:t>
            </w:r>
          </w:p>
          <w:p w14:paraId="56CC0B0E"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Professional for Students</w:t>
            </w:r>
          </w:p>
          <w:p w14:paraId="6CD10A6D"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Premium for Faculty</w:t>
            </w:r>
          </w:p>
          <w:p w14:paraId="2A89D87B" w14:textId="77777777" w:rsidR="0026373C" w:rsidRDefault="0026373C" w:rsidP="00201184">
            <w:pPr>
              <w:numPr>
                <w:ilvl w:val="0"/>
                <w:numId w:val="5"/>
              </w:numPr>
              <w:spacing w:after="0" w:line="240" w:lineRule="auto"/>
              <w:ind w:left="907"/>
              <w:rPr>
                <w:rFonts w:cs="Tahoma"/>
                <w:sz w:val="18"/>
                <w:szCs w:val="18"/>
              </w:rPr>
            </w:pPr>
            <w:r>
              <w:rPr>
                <w:rFonts w:cs="Tahoma"/>
                <w:sz w:val="18"/>
                <w:szCs w:val="18"/>
              </w:rPr>
              <w:t>Project Online Premium for Students</w:t>
            </w:r>
          </w:p>
          <w:p w14:paraId="0542BB48" w14:textId="77777777" w:rsidR="0026373C" w:rsidRPr="00EE452D" w:rsidRDefault="0026373C" w:rsidP="00201184">
            <w:pPr>
              <w:numPr>
                <w:ilvl w:val="0"/>
                <w:numId w:val="5"/>
              </w:numPr>
              <w:spacing w:after="0" w:line="240" w:lineRule="auto"/>
              <w:rPr>
                <w:rFonts w:cs="Tahoma"/>
                <w:sz w:val="18"/>
                <w:szCs w:val="18"/>
              </w:rPr>
            </w:pPr>
            <w:r w:rsidRPr="00EE452D">
              <w:rPr>
                <w:rFonts w:cs="Tahoma"/>
                <w:sz w:val="18"/>
                <w:szCs w:val="18"/>
              </w:rPr>
              <w:lastRenderedPageBreak/>
              <w:t xml:space="preserve">Visio </w:t>
            </w:r>
            <w:r>
              <w:rPr>
                <w:rFonts w:cs="Tahoma"/>
                <w:sz w:val="18"/>
                <w:szCs w:val="18"/>
              </w:rPr>
              <w:t>Online Plan 1</w:t>
            </w:r>
            <w:r w:rsidRPr="00EE452D">
              <w:rPr>
                <w:rFonts w:cs="Tahoma"/>
                <w:sz w:val="18"/>
                <w:szCs w:val="18"/>
              </w:rPr>
              <w:t xml:space="preserve"> for Faculty</w:t>
            </w:r>
          </w:p>
          <w:p w14:paraId="6C176F67" w14:textId="77777777" w:rsidR="0026373C" w:rsidRDefault="0026373C" w:rsidP="00201184">
            <w:pPr>
              <w:numPr>
                <w:ilvl w:val="0"/>
                <w:numId w:val="5"/>
              </w:numPr>
              <w:spacing w:after="0" w:line="240" w:lineRule="auto"/>
              <w:rPr>
                <w:rFonts w:cs="Tahoma"/>
                <w:sz w:val="18"/>
                <w:szCs w:val="18"/>
              </w:rPr>
            </w:pPr>
            <w:r w:rsidRPr="00EE452D">
              <w:rPr>
                <w:rFonts w:cs="Tahoma"/>
                <w:sz w:val="18"/>
                <w:szCs w:val="18"/>
              </w:rPr>
              <w:t xml:space="preserve">Visio </w:t>
            </w:r>
            <w:r>
              <w:rPr>
                <w:rFonts w:cs="Tahoma"/>
                <w:sz w:val="18"/>
                <w:szCs w:val="18"/>
              </w:rPr>
              <w:t>Online Plan 1</w:t>
            </w:r>
            <w:r w:rsidRPr="00EE452D">
              <w:rPr>
                <w:rFonts w:cs="Tahoma"/>
                <w:sz w:val="18"/>
                <w:szCs w:val="18"/>
              </w:rPr>
              <w:t xml:space="preserve"> for Students</w:t>
            </w:r>
          </w:p>
          <w:p w14:paraId="5A19AFBD" w14:textId="77777777" w:rsidR="0026373C" w:rsidRPr="00E97F66" w:rsidRDefault="0026373C" w:rsidP="00201184">
            <w:pPr>
              <w:numPr>
                <w:ilvl w:val="0"/>
                <w:numId w:val="5"/>
              </w:numPr>
              <w:spacing w:after="0" w:line="240" w:lineRule="auto"/>
              <w:rPr>
                <w:rFonts w:cs="Tahoma"/>
                <w:sz w:val="18"/>
                <w:szCs w:val="18"/>
              </w:rPr>
            </w:pPr>
            <w:r w:rsidRPr="00E97F66">
              <w:rPr>
                <w:rFonts w:cs="Tahoma"/>
                <w:sz w:val="18"/>
                <w:szCs w:val="18"/>
              </w:rPr>
              <w:t>Visio Online Plan 2 for Faculty</w:t>
            </w:r>
          </w:p>
          <w:p w14:paraId="2677C01A" w14:textId="77777777" w:rsidR="0026373C" w:rsidRDefault="0026373C" w:rsidP="00201184">
            <w:pPr>
              <w:numPr>
                <w:ilvl w:val="0"/>
                <w:numId w:val="5"/>
              </w:numPr>
              <w:spacing w:after="0" w:line="240" w:lineRule="auto"/>
              <w:rPr>
                <w:rFonts w:cs="Tahoma"/>
                <w:sz w:val="18"/>
                <w:szCs w:val="18"/>
              </w:rPr>
            </w:pPr>
            <w:r w:rsidRPr="00E97F66">
              <w:rPr>
                <w:rFonts w:cs="Tahoma"/>
                <w:sz w:val="18"/>
                <w:szCs w:val="18"/>
              </w:rPr>
              <w:t>Visio Online Plan 2 for Students</w:t>
            </w:r>
          </w:p>
          <w:p w14:paraId="6A651889" w14:textId="77777777" w:rsidR="0026373C" w:rsidRPr="00004AFD" w:rsidRDefault="0026373C" w:rsidP="00201184">
            <w:pPr>
              <w:numPr>
                <w:ilvl w:val="0"/>
                <w:numId w:val="5"/>
              </w:numPr>
              <w:spacing w:after="0" w:line="240" w:lineRule="auto"/>
              <w:rPr>
                <w:rFonts w:cs="Tahoma"/>
                <w:sz w:val="18"/>
                <w:szCs w:val="18"/>
              </w:rPr>
            </w:pPr>
            <w:r w:rsidRPr="00004AFD">
              <w:rPr>
                <w:rFonts w:cs="Tahoma"/>
                <w:sz w:val="18"/>
                <w:szCs w:val="18"/>
              </w:rPr>
              <w:t xml:space="preserve">Exchange Plan 1 for Alumni </w:t>
            </w:r>
          </w:p>
          <w:p w14:paraId="7608CBBF" w14:textId="77777777" w:rsidR="00CC7A94" w:rsidRPr="00004AFD" w:rsidRDefault="00CC7A94" w:rsidP="00201184">
            <w:pPr>
              <w:numPr>
                <w:ilvl w:val="0"/>
                <w:numId w:val="5"/>
              </w:numPr>
              <w:spacing w:after="0" w:line="240" w:lineRule="auto"/>
              <w:rPr>
                <w:color w:val="000000" w:themeColor="text1"/>
              </w:rPr>
            </w:pPr>
            <w:r w:rsidRPr="00004AFD">
              <w:rPr>
                <w:rFonts w:eastAsiaTheme="minorEastAsia"/>
                <w:sz w:val="18"/>
              </w:rPr>
              <w:t>Azure Active Directory Premium P1</w:t>
            </w:r>
          </w:p>
          <w:p w14:paraId="563979F7" w14:textId="4A7D687B" w:rsidR="00CC7A94" w:rsidRPr="00004AFD" w:rsidRDefault="00CC7A94" w:rsidP="00201184">
            <w:pPr>
              <w:numPr>
                <w:ilvl w:val="0"/>
                <w:numId w:val="5"/>
              </w:numPr>
              <w:spacing w:after="0" w:line="240" w:lineRule="auto"/>
              <w:rPr>
                <w:rFonts w:cs="Tahoma"/>
                <w:sz w:val="18"/>
                <w:szCs w:val="18"/>
              </w:rPr>
            </w:pPr>
            <w:r w:rsidRPr="00004AFD">
              <w:rPr>
                <w:rFonts w:eastAsiaTheme="minorEastAsia"/>
                <w:sz w:val="18"/>
              </w:rPr>
              <w:t>Azure Active Directory Premium P2</w:t>
            </w:r>
          </w:p>
          <w:p w14:paraId="436B26F2" w14:textId="77777777" w:rsidR="00C26FCB" w:rsidRPr="00004AFD" w:rsidRDefault="00C26FCB" w:rsidP="00201184">
            <w:pPr>
              <w:numPr>
                <w:ilvl w:val="0"/>
                <w:numId w:val="5"/>
              </w:numPr>
              <w:spacing w:after="0" w:line="240" w:lineRule="auto"/>
              <w:rPr>
                <w:color w:val="000000" w:themeColor="text1"/>
              </w:rPr>
            </w:pPr>
            <w:r w:rsidRPr="00004AFD">
              <w:rPr>
                <w:rFonts w:eastAsiaTheme="minorEastAsia"/>
                <w:color w:val="000000" w:themeColor="text1"/>
                <w:sz w:val="18"/>
              </w:rPr>
              <w:t xml:space="preserve">Microsoft Intune (per user) for Faculty </w:t>
            </w:r>
          </w:p>
          <w:p w14:paraId="5B116223" w14:textId="00C1F054" w:rsidR="00C26FCB" w:rsidRPr="00A13218" w:rsidRDefault="00C26FCB" w:rsidP="00201184">
            <w:pPr>
              <w:numPr>
                <w:ilvl w:val="0"/>
                <w:numId w:val="5"/>
              </w:numPr>
              <w:spacing w:after="0" w:line="240" w:lineRule="auto"/>
              <w:rPr>
                <w:rFonts w:cs="Tahoma"/>
                <w:sz w:val="18"/>
                <w:szCs w:val="18"/>
              </w:rPr>
            </w:pPr>
            <w:r w:rsidRPr="00004AFD">
              <w:rPr>
                <w:rFonts w:eastAsiaTheme="minorEastAsia"/>
                <w:color w:val="000000" w:themeColor="text1"/>
                <w:sz w:val="18"/>
              </w:rPr>
              <w:t>Microsoft Intune (per user) for Students</w:t>
            </w:r>
          </w:p>
        </w:tc>
        <w:tc>
          <w:tcPr>
            <w:tcW w:w="5220" w:type="dxa"/>
            <w:tcBorders>
              <w:top w:val="nil"/>
              <w:left w:val="single" w:sz="8" w:space="0" w:color="auto"/>
              <w:bottom w:val="single" w:sz="4" w:space="0" w:color="auto"/>
              <w:right w:val="single" w:sz="8" w:space="0" w:color="auto"/>
            </w:tcBorders>
          </w:tcPr>
          <w:p w14:paraId="44EEB780" w14:textId="28795045" w:rsidR="006B5DD2" w:rsidRPr="009906FA" w:rsidRDefault="00D96E27" w:rsidP="00004AFD">
            <w:pPr>
              <w:numPr>
                <w:ilvl w:val="0"/>
                <w:numId w:val="5"/>
              </w:numPr>
              <w:spacing w:before="120" w:after="0" w:line="240" w:lineRule="auto"/>
              <w:rPr>
                <w:color w:val="000000" w:themeColor="text1"/>
              </w:rPr>
            </w:pPr>
            <w:r w:rsidRPr="008316BC">
              <w:rPr>
                <w:rFonts w:cs="Tahoma"/>
                <w:sz w:val="18"/>
                <w:szCs w:val="18"/>
              </w:rPr>
              <w:lastRenderedPageBreak/>
              <w:t xml:space="preserve">Microsoft 365 Apps </w:t>
            </w:r>
            <w:r w:rsidR="0026373C" w:rsidRPr="003C0EFD">
              <w:rPr>
                <w:rFonts w:cs="Tahoma"/>
                <w:sz w:val="18"/>
                <w:szCs w:val="18"/>
              </w:rPr>
              <w:t>for Student Advantage</w:t>
            </w:r>
          </w:p>
        </w:tc>
      </w:tr>
    </w:tbl>
    <w:p w14:paraId="1B2AE127" w14:textId="77777777" w:rsidR="0026373C" w:rsidRPr="00E75EA3" w:rsidRDefault="0026373C" w:rsidP="0026373C">
      <w:pPr>
        <w:pStyle w:val="ProductList-Body"/>
      </w:pPr>
    </w:p>
    <w:p w14:paraId="06AB1F0E" w14:textId="17452774" w:rsidR="00BE1417" w:rsidRPr="00E75EA3" w:rsidRDefault="00504056" w:rsidP="00BE1417">
      <w:pPr>
        <w:pStyle w:val="ProductList-SubSubSectionHeading"/>
        <w:outlineLvl w:val="1"/>
      </w:pPr>
      <w:bookmarkStart w:id="197" w:name="_Toc29979215"/>
      <w:bookmarkStart w:id="198" w:name="_Toc59181909"/>
      <w:r w:rsidRPr="00E75EA3">
        <w:t>21Vianet Product Availability Definition</w:t>
      </w:r>
      <w:r w:rsidR="00BE1417" w:rsidRPr="00E75EA3">
        <w:t>s</w:t>
      </w:r>
      <w:bookmarkEnd w:id="197"/>
      <w:bookmarkEnd w:id="198"/>
    </w:p>
    <w:p w14:paraId="590918F9" w14:textId="77777777" w:rsidR="00941D0D" w:rsidRPr="00E75EA3" w:rsidRDefault="00941D0D" w:rsidP="00A0565B">
      <w:pPr>
        <w:pStyle w:val="ProductList-Body"/>
        <w:spacing w:after="120"/>
      </w:pPr>
    </w:p>
    <w:p w14:paraId="0BDFB8FF" w14:textId="4FED2DF6" w:rsidR="00A0565B" w:rsidRPr="00E75EA3" w:rsidRDefault="00A0565B" w:rsidP="00A0565B">
      <w:pPr>
        <w:pStyle w:val="ProductList-Body"/>
        <w:spacing w:after="120"/>
      </w:pPr>
      <w:r w:rsidRPr="00E75EA3">
        <w:t xml:space="preserve">Microsoft Azure definition list: </w:t>
      </w:r>
    </w:p>
    <w:p w14:paraId="42FC8A8A" w14:textId="77777777" w:rsidR="000843EE" w:rsidRPr="00E75EA3" w:rsidRDefault="000843EE" w:rsidP="000843EE">
      <w:pPr>
        <w:pStyle w:val="ProductList-Body"/>
        <w:spacing w:after="120"/>
      </w:pPr>
    </w:p>
    <w:p w14:paraId="7112518C" w14:textId="77777777" w:rsidR="000843EE" w:rsidRPr="00E75EA3" w:rsidRDefault="000843EE" w:rsidP="00C91713">
      <w:pPr>
        <w:ind w:left="720"/>
        <w:rPr>
          <w:sz w:val="18"/>
          <w:szCs w:val="18"/>
        </w:rPr>
      </w:pPr>
      <w:r w:rsidRPr="00E75EA3">
        <w:rPr>
          <w:sz w:val="18"/>
          <w:szCs w:val="18"/>
        </w:rPr>
        <w:t xml:space="preserve">Any reference in this agreement to “day” will be a calendar day. </w:t>
      </w:r>
    </w:p>
    <w:p w14:paraId="5DF0F15C" w14:textId="42C88EA1" w:rsidR="000843EE" w:rsidRPr="00E75EA3" w:rsidRDefault="000843EE" w:rsidP="00C91713">
      <w:pPr>
        <w:ind w:left="720"/>
        <w:rPr>
          <w:rFonts w:eastAsia="Times New Roman"/>
          <w:sz w:val="18"/>
          <w:szCs w:val="18"/>
        </w:rPr>
      </w:pPr>
      <w:r w:rsidRPr="00E75EA3">
        <w:rPr>
          <w:rFonts w:eastAsia="Times New Roman"/>
          <w:sz w:val="18"/>
          <w:szCs w:val="18"/>
        </w:rPr>
        <w:t>“Annual Monetary Commitment” means the portion of the Monetary Commitment allocated annually through the Agreement term.</w:t>
      </w:r>
    </w:p>
    <w:p w14:paraId="7F684131" w14:textId="77777777" w:rsidR="000843EE" w:rsidRPr="00E75EA3" w:rsidRDefault="000843EE" w:rsidP="00C91713">
      <w:pPr>
        <w:ind w:left="720"/>
        <w:rPr>
          <w:sz w:val="18"/>
        </w:rPr>
      </w:pPr>
      <w:r w:rsidRPr="00E75EA3">
        <w:rPr>
          <w:rFonts w:eastAsia="Times New Roman"/>
          <w:sz w:val="18"/>
          <w:szCs w:val="18"/>
        </w:rPr>
        <w:t>“Anniversary date” means the anniversary of the Effective Date each year this agreement is in effect.</w:t>
      </w:r>
    </w:p>
    <w:p w14:paraId="5D99EEC8" w14:textId="77777777" w:rsidR="000843EE" w:rsidRPr="00E75EA3" w:rsidRDefault="000843EE" w:rsidP="00C91713">
      <w:pPr>
        <w:ind w:left="720"/>
        <w:rPr>
          <w:rFonts w:eastAsia="Times New Roman"/>
          <w:sz w:val="18"/>
          <w:szCs w:val="18"/>
        </w:rPr>
      </w:pPr>
      <w:r w:rsidRPr="00E75EA3">
        <w:rPr>
          <w:rFonts w:eastAsia="Times New Roman"/>
          <w:sz w:val="18"/>
          <w:szCs w:val="18"/>
        </w:rPr>
        <w:t>“Commitment Rates” mean prices for all Services usage up to the Annual Monetary Commitment.</w:t>
      </w:r>
    </w:p>
    <w:p w14:paraId="756A63C4" w14:textId="77777777" w:rsidR="000843EE" w:rsidRPr="00E75EA3" w:rsidRDefault="000843EE" w:rsidP="00C91713">
      <w:pPr>
        <w:ind w:left="720"/>
        <w:rPr>
          <w:rFonts w:eastAsia="Times New Roman"/>
          <w:sz w:val="18"/>
          <w:szCs w:val="18"/>
        </w:rPr>
      </w:pPr>
      <w:r w:rsidRPr="00E75EA3">
        <w:rPr>
          <w:rFonts w:eastAsia="Times New Roman"/>
          <w:sz w:val="18"/>
          <w:szCs w:val="18"/>
        </w:rPr>
        <w:t>“Communities” means one or more forum(s) that we or an Affiliate may establish for customers or the general public to obtain information or collaborate regarding the use of the Services, as may be accessible via the Portal or at an alternate website we identify.</w:t>
      </w:r>
    </w:p>
    <w:p w14:paraId="0D8252BD" w14:textId="77777777" w:rsidR="000843EE" w:rsidRPr="00E75EA3" w:rsidRDefault="000843EE" w:rsidP="00C91713">
      <w:pPr>
        <w:ind w:left="720"/>
        <w:rPr>
          <w:sz w:val="18"/>
          <w:szCs w:val="18"/>
        </w:rPr>
      </w:pPr>
      <w:r w:rsidRPr="00E75EA3">
        <w:rPr>
          <w:sz w:val="18"/>
          <w:szCs w:val="18"/>
        </w:rPr>
        <w:t>“Consumption Rates” mean prices for all Services usage in excess of the Annual Monetary Commitment. Consumption Rates may also be referred to as “Overage Rates” or “Overage” in other 21Vianet or Azure documents.</w:t>
      </w:r>
    </w:p>
    <w:p w14:paraId="0F18A7A2" w14:textId="32C276B2" w:rsidR="000843EE" w:rsidRPr="00E75EA3" w:rsidRDefault="000E58CD" w:rsidP="00C91713">
      <w:pPr>
        <w:ind w:left="720"/>
        <w:rPr>
          <w:sz w:val="18"/>
          <w:szCs w:val="18"/>
        </w:rPr>
      </w:pPr>
      <w:r w:rsidRPr="00E75EA3">
        <w:rPr>
          <w:sz w:val="18"/>
          <w:szCs w:val="18"/>
        </w:rPr>
        <w:t xml:space="preserve"> </w:t>
      </w:r>
      <w:r w:rsidR="000843EE" w:rsidRPr="00E75EA3">
        <w:rPr>
          <w:sz w:val="18"/>
          <w:szCs w:val="18"/>
        </w:rPr>
        <w:t>“Customer Solution” means the application(s) you run with Services.</w:t>
      </w:r>
    </w:p>
    <w:p w14:paraId="3FE3A57A" w14:textId="77777777" w:rsidR="000843EE" w:rsidRPr="00E75EA3" w:rsidRDefault="000843EE" w:rsidP="00C91713">
      <w:pPr>
        <w:ind w:left="720"/>
        <w:rPr>
          <w:sz w:val="18"/>
          <w:szCs w:val="18"/>
        </w:rPr>
      </w:pPr>
      <w:r w:rsidRPr="00E75EA3">
        <w:rPr>
          <w:sz w:val="18"/>
          <w:szCs w:val="18"/>
        </w:rPr>
        <w:t xml:space="preserve">“Effective Date” means </w:t>
      </w:r>
      <w:r w:rsidRPr="00E75EA3">
        <w:rPr>
          <w:sz w:val="18"/>
        </w:rPr>
        <w:t>the date we provide you with confirmation of your first order.</w:t>
      </w:r>
    </w:p>
    <w:p w14:paraId="6AD9339B" w14:textId="47EE052C" w:rsidR="000843EE" w:rsidRPr="00E75EA3" w:rsidRDefault="001B1E8A" w:rsidP="00C91713">
      <w:pPr>
        <w:ind w:left="720"/>
        <w:rPr>
          <w:sz w:val="18"/>
        </w:rPr>
      </w:pPr>
      <w:r w:rsidRPr="00E75EA3">
        <w:rPr>
          <w:sz w:val="18"/>
          <w:szCs w:val="18"/>
        </w:rPr>
        <w:t xml:space="preserve"> </w:t>
      </w:r>
      <w:r w:rsidR="000843EE" w:rsidRPr="00E75EA3">
        <w:rPr>
          <w:sz w:val="18"/>
          <w:szCs w:val="18"/>
        </w:rPr>
        <w:t>“Expiration Date” means</w:t>
      </w:r>
      <w:r w:rsidR="000843EE" w:rsidRPr="00E75EA3">
        <w:rPr>
          <w:sz w:val="18"/>
        </w:rPr>
        <w:t xml:space="preserve"> the last day of the month, thirty-six (36) full calendar months from the Effective Date.</w:t>
      </w:r>
    </w:p>
    <w:p w14:paraId="299DB6A6" w14:textId="77777777" w:rsidR="000843EE" w:rsidRPr="00E75EA3" w:rsidRDefault="000843EE" w:rsidP="00C91713">
      <w:pPr>
        <w:ind w:left="720"/>
        <w:rPr>
          <w:sz w:val="18"/>
          <w:szCs w:val="18"/>
        </w:rPr>
      </w:pPr>
      <w:r w:rsidRPr="00E75EA3">
        <w:rPr>
          <w:sz w:val="18"/>
          <w:szCs w:val="18"/>
        </w:rPr>
        <w:t xml:space="preserve">“Limited Offering” means a limited quantity of Services offered for a limited term for no charge or for a nominal charge (for example, a trial for 1 RMB).  </w:t>
      </w:r>
    </w:p>
    <w:p w14:paraId="2274C32A" w14:textId="77777777" w:rsidR="000843EE" w:rsidRPr="00E75EA3" w:rsidRDefault="000843EE" w:rsidP="00C91713">
      <w:pPr>
        <w:ind w:left="720"/>
        <w:rPr>
          <w:sz w:val="18"/>
          <w:szCs w:val="18"/>
        </w:rPr>
      </w:pPr>
      <w:r w:rsidRPr="00E75EA3">
        <w:rPr>
          <w:sz w:val="18"/>
          <w:szCs w:val="18"/>
        </w:rPr>
        <w:t>“Monetary Commitment” means the total monetary amount you commit to pay over the term of the subscription for your use of the eligible Services.</w:t>
      </w:r>
    </w:p>
    <w:p w14:paraId="746FF952" w14:textId="77777777" w:rsidR="000843EE" w:rsidRPr="00E75EA3" w:rsidRDefault="000843EE" w:rsidP="00C91713">
      <w:pPr>
        <w:adjustRightInd w:val="0"/>
        <w:snapToGrid w:val="0"/>
        <w:ind w:left="720"/>
        <w:rPr>
          <w:sz w:val="18"/>
          <w:szCs w:val="18"/>
        </w:rPr>
      </w:pPr>
      <w:r w:rsidRPr="00E75EA3" w:rsidDel="00D71A76">
        <w:rPr>
          <w:bCs/>
          <w:sz w:val="18"/>
          <w:szCs w:val="18"/>
        </w:rPr>
        <w:t xml:space="preserve"> </w:t>
      </w:r>
      <w:r w:rsidRPr="00E75EA3">
        <w:rPr>
          <w:sz w:val="18"/>
          <w:szCs w:val="18"/>
        </w:rPr>
        <w:t>“Previews” means preview, beta, or other pre-release versions of the Services or Software offered to obtain customer feedback.</w:t>
      </w:r>
    </w:p>
    <w:p w14:paraId="78E39158" w14:textId="3AF73E17" w:rsidR="00FF2470" w:rsidRDefault="00FF2470" w:rsidP="00C91713">
      <w:pPr>
        <w:ind w:left="720"/>
        <w:rPr>
          <w:sz w:val="18"/>
          <w:szCs w:val="18"/>
        </w:rPr>
      </w:pPr>
      <w:r w:rsidRPr="00FF2470">
        <w:rPr>
          <w:sz w:val="18"/>
          <w:szCs w:val="18"/>
        </w:rPr>
        <w:t>“Privacy Statement” means the Privacy Statement published at the Licensing Site, or at alternate sites that we identify</w:t>
      </w:r>
      <w:r>
        <w:rPr>
          <w:sz w:val="18"/>
          <w:szCs w:val="18"/>
        </w:rPr>
        <w:t>.</w:t>
      </w:r>
    </w:p>
    <w:p w14:paraId="1259A3A0" w14:textId="441BC865" w:rsidR="000843EE" w:rsidRPr="00E75EA3" w:rsidRDefault="000843EE" w:rsidP="00C91713">
      <w:pPr>
        <w:ind w:left="720"/>
        <w:rPr>
          <w:sz w:val="18"/>
          <w:szCs w:val="18"/>
        </w:rPr>
      </w:pPr>
      <w:r w:rsidRPr="00E75EA3">
        <w:rPr>
          <w:sz w:val="18"/>
          <w:szCs w:val="18"/>
        </w:rPr>
        <w:t>“Reseller” means a reseller authorized by 21Vianet to resell Subscriptions under this program and engaged by you to provided pre- and post-transaction assistance related to this agreement.</w:t>
      </w:r>
    </w:p>
    <w:p w14:paraId="728DD735" w14:textId="1B5AADDC" w:rsidR="000843EE" w:rsidRPr="00E75EA3" w:rsidRDefault="00232B5E" w:rsidP="00C91713">
      <w:pPr>
        <w:ind w:left="720"/>
        <w:rPr>
          <w:sz w:val="18"/>
          <w:szCs w:val="18"/>
        </w:rPr>
      </w:pPr>
      <w:r w:rsidRPr="00E75EA3" w:rsidDel="00232B5E">
        <w:rPr>
          <w:sz w:val="18"/>
          <w:szCs w:val="18"/>
        </w:rPr>
        <w:t xml:space="preserve"> </w:t>
      </w:r>
      <w:r w:rsidR="00DD21BB" w:rsidRPr="00E75EA3" w:rsidDel="00DD21BB">
        <w:rPr>
          <w:sz w:val="18"/>
          <w:szCs w:val="18"/>
        </w:rPr>
        <w:t xml:space="preserve"> </w:t>
      </w:r>
      <w:r w:rsidR="00816BB1" w:rsidRPr="00E75EA3">
        <w:rPr>
          <w:sz w:val="18"/>
          <w:szCs w:val="18"/>
        </w:rPr>
        <w:t xml:space="preserve"> </w:t>
      </w:r>
      <w:r w:rsidR="000843EE" w:rsidRPr="00E75EA3">
        <w:rPr>
          <w:sz w:val="18"/>
          <w:szCs w:val="18"/>
        </w:rPr>
        <w:t>“Subscription” means an enrollment for Services for a defined Term.</w:t>
      </w:r>
    </w:p>
    <w:p w14:paraId="4685F1C8" w14:textId="77777777" w:rsidR="000843EE" w:rsidRPr="00E75EA3" w:rsidRDefault="000843EE" w:rsidP="00C91713">
      <w:pPr>
        <w:ind w:left="720"/>
        <w:rPr>
          <w:sz w:val="18"/>
          <w:szCs w:val="18"/>
        </w:rPr>
      </w:pPr>
      <w:r w:rsidRPr="00E75EA3">
        <w:rPr>
          <w:sz w:val="18"/>
          <w:szCs w:val="18"/>
        </w:rPr>
        <w:t>“Term” means the duration of this agreement, which will expire</w:t>
      </w:r>
      <w:r w:rsidRPr="00E75EA3">
        <w:rPr>
          <w:sz w:val="18"/>
        </w:rPr>
        <w:t xml:space="preserve"> the last day of the month, thirty-six (36) full calendar months from the Effective Date unless it is renewed for an additional thirty-six (36) month period.</w:t>
      </w:r>
    </w:p>
    <w:p w14:paraId="75A2CCB1" w14:textId="77777777" w:rsidR="00941D0D" w:rsidRPr="00E75EA3" w:rsidRDefault="00941D0D" w:rsidP="00C91713">
      <w:pPr>
        <w:ind w:left="720"/>
      </w:pPr>
    </w:p>
    <w:p w14:paraId="1D8D3600" w14:textId="7B701165" w:rsidR="000843EE" w:rsidRPr="00E75EA3" w:rsidRDefault="001B0397" w:rsidP="000843EE">
      <w:pPr>
        <w:pStyle w:val="ProductList-Body"/>
        <w:spacing w:after="120"/>
      </w:pPr>
      <w:r>
        <w:lastRenderedPageBreak/>
        <w:t>Office</w:t>
      </w:r>
      <w:r w:rsidR="000843EE" w:rsidRPr="00E75EA3">
        <w:t xml:space="preserve"> 365 definition list: </w:t>
      </w:r>
    </w:p>
    <w:p w14:paraId="4D5D5B97" w14:textId="77777777" w:rsidR="000843EE" w:rsidRPr="00E75EA3" w:rsidRDefault="000843EE" w:rsidP="00C91713">
      <w:pPr>
        <w:ind w:left="720"/>
        <w:rPr>
          <w:sz w:val="18"/>
          <w:szCs w:val="18"/>
        </w:rPr>
      </w:pPr>
      <w:r w:rsidRPr="00E75EA3">
        <w:rPr>
          <w:sz w:val="18"/>
          <w:szCs w:val="18"/>
        </w:rPr>
        <w:t>Any reference in this agreement to “day” will be a calendar day.</w:t>
      </w:r>
    </w:p>
    <w:p w14:paraId="5D736E5B" w14:textId="398E0ADE" w:rsidR="000843EE" w:rsidRPr="00E75EA3" w:rsidRDefault="000843EE" w:rsidP="00C91713">
      <w:pPr>
        <w:ind w:left="720"/>
        <w:rPr>
          <w:rFonts w:eastAsia="Times New Roman"/>
          <w:sz w:val="18"/>
          <w:szCs w:val="18"/>
        </w:rPr>
      </w:pPr>
      <w:r w:rsidRPr="00E75EA3">
        <w:rPr>
          <w:rFonts w:eastAsia="Times New Roman"/>
          <w:sz w:val="18"/>
          <w:szCs w:val="18"/>
        </w:rPr>
        <w:t>“Anniversary date” means the anniversary of the Effective Date each year this agreement is in effect.</w:t>
      </w:r>
    </w:p>
    <w:p w14:paraId="305D7C1D" w14:textId="77777777" w:rsidR="000843EE" w:rsidRPr="00E75EA3" w:rsidRDefault="000843EE" w:rsidP="00C91713">
      <w:pPr>
        <w:ind w:left="720"/>
        <w:rPr>
          <w:rFonts w:eastAsia="Times New Roman"/>
          <w:sz w:val="18"/>
          <w:szCs w:val="18"/>
        </w:rPr>
      </w:pPr>
      <w:r w:rsidRPr="00E75EA3">
        <w:rPr>
          <w:rFonts w:eastAsia="Times New Roman"/>
          <w:sz w:val="18"/>
          <w:szCs w:val="18"/>
        </w:rPr>
        <w:t>“Communities” means one or more forum(s) that we or an Affiliate may establish for customers or the general public to obtain information or collaborate regarding the use of the Services, as may be accessible via a website we identify.</w:t>
      </w:r>
    </w:p>
    <w:p w14:paraId="00767204" w14:textId="2CA7939E" w:rsidR="000843EE" w:rsidRPr="00E75EA3" w:rsidRDefault="00E077C1" w:rsidP="00C91713">
      <w:pPr>
        <w:ind w:left="720"/>
        <w:rPr>
          <w:sz w:val="18"/>
          <w:szCs w:val="18"/>
        </w:rPr>
      </w:pPr>
      <w:r w:rsidRPr="00E75EA3">
        <w:rPr>
          <w:sz w:val="18"/>
          <w:szCs w:val="18"/>
        </w:rPr>
        <w:t xml:space="preserve"> </w:t>
      </w:r>
      <w:r w:rsidR="000843EE" w:rsidRPr="00E75EA3">
        <w:rPr>
          <w:sz w:val="18"/>
          <w:szCs w:val="18"/>
        </w:rPr>
        <w:t xml:space="preserve">“Effective Date” means </w:t>
      </w:r>
      <w:r w:rsidR="000843EE" w:rsidRPr="00E75EA3">
        <w:rPr>
          <w:sz w:val="18"/>
        </w:rPr>
        <w:t>the date we provide you with confirmation of your agreement.</w:t>
      </w:r>
    </w:p>
    <w:p w14:paraId="44E120DC" w14:textId="67FCA993" w:rsidR="000843EE" w:rsidRPr="00E75EA3" w:rsidRDefault="00E077C1" w:rsidP="00C91713">
      <w:pPr>
        <w:ind w:left="720"/>
        <w:rPr>
          <w:sz w:val="18"/>
        </w:rPr>
      </w:pPr>
      <w:r w:rsidRPr="00E75EA3">
        <w:rPr>
          <w:sz w:val="18"/>
          <w:szCs w:val="18"/>
        </w:rPr>
        <w:t xml:space="preserve"> </w:t>
      </w:r>
      <w:r w:rsidR="000843EE" w:rsidRPr="00E75EA3">
        <w:rPr>
          <w:sz w:val="18"/>
          <w:szCs w:val="18"/>
        </w:rPr>
        <w:t>“Initial Expiration Date” means</w:t>
      </w:r>
      <w:r w:rsidR="000843EE" w:rsidRPr="00E75EA3">
        <w:rPr>
          <w:sz w:val="18"/>
        </w:rPr>
        <w:t xml:space="preserve"> the last day of the month, thirty-six (36) full calendar months from the Effective Date.  </w:t>
      </w:r>
    </w:p>
    <w:p w14:paraId="5137441A" w14:textId="77777777" w:rsidR="00FF2470" w:rsidRDefault="00FF2470" w:rsidP="00C91713">
      <w:pPr>
        <w:ind w:left="720"/>
        <w:rPr>
          <w:sz w:val="18"/>
          <w:szCs w:val="18"/>
        </w:rPr>
      </w:pPr>
      <w:r w:rsidRPr="00FF2470">
        <w:rPr>
          <w:sz w:val="18"/>
          <w:szCs w:val="18"/>
        </w:rPr>
        <w:t>“Privacy Statement” means the Privacy Statement published at the Licensing Site, or at alternate sites that we identify</w:t>
      </w:r>
      <w:r>
        <w:rPr>
          <w:sz w:val="18"/>
          <w:szCs w:val="18"/>
        </w:rPr>
        <w:t>.</w:t>
      </w:r>
    </w:p>
    <w:p w14:paraId="707C3FEA" w14:textId="572F6B61" w:rsidR="000843EE" w:rsidRPr="00E75EA3" w:rsidRDefault="000843EE" w:rsidP="00C91713">
      <w:pPr>
        <w:ind w:left="720"/>
        <w:rPr>
          <w:sz w:val="18"/>
          <w:szCs w:val="18"/>
        </w:rPr>
      </w:pPr>
      <w:r w:rsidRPr="00E75EA3">
        <w:rPr>
          <w:sz w:val="18"/>
          <w:szCs w:val="18"/>
        </w:rPr>
        <w:t>“Reseller” means a reseller authorized by 21Vianet to resell Subscription Licenses under this program and engaged by you to provide pre- and post-transaction assistance related to this agreement.</w:t>
      </w:r>
    </w:p>
    <w:p w14:paraId="4B1CCA40" w14:textId="38C98D77" w:rsidR="000843EE" w:rsidRPr="00E75EA3" w:rsidRDefault="000C54A9" w:rsidP="00C91713">
      <w:pPr>
        <w:ind w:left="720"/>
        <w:rPr>
          <w:sz w:val="18"/>
          <w:szCs w:val="18"/>
        </w:rPr>
      </w:pPr>
      <w:r w:rsidRPr="00E75EA3" w:rsidDel="000C54A9">
        <w:rPr>
          <w:sz w:val="18"/>
          <w:szCs w:val="18"/>
        </w:rPr>
        <w:t xml:space="preserve"> </w:t>
      </w:r>
      <w:r w:rsidR="000843EE" w:rsidRPr="00E75EA3">
        <w:rPr>
          <w:sz w:val="18"/>
          <w:szCs w:val="18"/>
        </w:rPr>
        <w:t xml:space="preserve">“Step-up Subscription License” means a Subscription License for a higher level edition of a Service that may be acquired only when you have the lower level edition of the Service and a qualifying license.  </w:t>
      </w:r>
      <w:r w:rsidR="000843EE" w:rsidRPr="00E75EA3">
        <w:rPr>
          <w:sz w:val="18"/>
        </w:rPr>
        <w:t xml:space="preserve">Contact your Reseller for a list of available Step-up Subscription Licenses and qualifying services.  </w:t>
      </w:r>
    </w:p>
    <w:p w14:paraId="2A87C767" w14:textId="23C51957" w:rsidR="000843EE" w:rsidRPr="00E75EA3" w:rsidRDefault="000843EE" w:rsidP="00C91713">
      <w:pPr>
        <w:ind w:left="720"/>
        <w:rPr>
          <w:sz w:val="18"/>
          <w:szCs w:val="18"/>
        </w:rPr>
      </w:pPr>
      <w:r w:rsidRPr="00E75EA3">
        <w:rPr>
          <w:sz w:val="18"/>
          <w:szCs w:val="18"/>
        </w:rPr>
        <w:t xml:space="preserve">“Subscription” means the right to use the Services for a fixed term. </w:t>
      </w:r>
    </w:p>
    <w:p w14:paraId="35F97F34" w14:textId="36916FF7" w:rsidR="000843EE" w:rsidRPr="00E75EA3" w:rsidRDefault="000843EE" w:rsidP="00C91713">
      <w:pPr>
        <w:ind w:left="720"/>
        <w:rPr>
          <w:sz w:val="18"/>
          <w:szCs w:val="18"/>
        </w:rPr>
      </w:pPr>
      <w:r w:rsidRPr="00E75EA3">
        <w:rPr>
          <w:sz w:val="18"/>
          <w:szCs w:val="18"/>
        </w:rPr>
        <w:t xml:space="preserve">“Subscription License” means the right of a single End User to </w:t>
      </w:r>
      <w:r w:rsidRPr="00E75EA3">
        <w:rPr>
          <w:sz w:val="18"/>
        </w:rPr>
        <w:t xml:space="preserve">access and use the Services and to download, install and use the Software during the fixed term of the Subscription. </w:t>
      </w:r>
    </w:p>
    <w:p w14:paraId="70228A49" w14:textId="3009BEF9" w:rsidR="003662E7" w:rsidRDefault="000843EE" w:rsidP="00CB64D8">
      <w:pPr>
        <w:ind w:left="720"/>
        <w:rPr>
          <w:rFonts w:asciiTheme="majorHAnsi" w:hAnsiTheme="majorHAnsi"/>
          <w:b/>
          <w:sz w:val="40"/>
        </w:rPr>
      </w:pPr>
      <w:r w:rsidRPr="00E75EA3">
        <w:rPr>
          <w:sz w:val="18"/>
          <w:szCs w:val="18"/>
        </w:rPr>
        <w:t>“Term” means the duration of this agreement, which commences on the Effective Date and will expire</w:t>
      </w:r>
      <w:r w:rsidRPr="00E75EA3">
        <w:rPr>
          <w:sz w:val="18"/>
        </w:rPr>
        <w:t xml:space="preserve"> the last day of the month, thirty-six (36) full calendar months from the Effective Date, unless it is renewed for an additional thirty-six (36) month period.</w:t>
      </w:r>
      <w:r w:rsidR="003662E7">
        <w:br w:type="page"/>
      </w:r>
    </w:p>
    <w:p w14:paraId="47EE7675" w14:textId="2FA53658" w:rsidR="000E6ED8" w:rsidRPr="00E75EA3" w:rsidRDefault="00D67A4B" w:rsidP="00233C87">
      <w:pPr>
        <w:pStyle w:val="ProductList-SectionHeading"/>
        <w:outlineLvl w:val="0"/>
      </w:pPr>
      <w:bookmarkStart w:id="199" w:name="_Toc29979216"/>
      <w:bookmarkStart w:id="200" w:name="_Toc59181910"/>
      <w:bookmarkStart w:id="201" w:name="Attachment1"/>
      <w:r w:rsidRPr="00E75EA3">
        <w:lastRenderedPageBreak/>
        <w:t>A</w:t>
      </w:r>
      <w:r w:rsidR="000F30F7" w:rsidRPr="00E75EA3">
        <w:t>ttachment</w:t>
      </w:r>
      <w:r w:rsidRPr="00E75EA3">
        <w:t xml:space="preserve"> 1 – Notices</w:t>
      </w:r>
      <w:bookmarkEnd w:id="182"/>
      <w:bookmarkEnd w:id="199"/>
      <w:bookmarkEnd w:id="200"/>
    </w:p>
    <w:p w14:paraId="0B79155F" w14:textId="77777777" w:rsidR="001D309C" w:rsidRPr="006B51CC" w:rsidRDefault="001D309C" w:rsidP="001D309C">
      <w:pPr>
        <w:pStyle w:val="ProductList-Offering1Heading"/>
        <w:outlineLvl w:val="1"/>
      </w:pPr>
      <w:bookmarkStart w:id="202" w:name="_Toc536520086"/>
      <w:bookmarkStart w:id="203" w:name="_Toc29979217"/>
      <w:bookmarkStart w:id="204" w:name="_Toc59181911"/>
      <w:bookmarkStart w:id="205" w:name="_Toc507349540"/>
      <w:bookmarkStart w:id="206" w:name="_Toc487134060"/>
      <w:bookmarkEnd w:id="201"/>
      <w:r w:rsidRPr="006B51CC">
        <w:t>Bing Maps</w:t>
      </w:r>
      <w:bookmarkEnd w:id="202"/>
      <w:bookmarkEnd w:id="203"/>
      <w:bookmarkEnd w:id="204"/>
    </w:p>
    <w:p w14:paraId="4BB8CC0E" w14:textId="30A388C4" w:rsidR="001D309C" w:rsidRDefault="001D309C" w:rsidP="00C4386C">
      <w:pPr>
        <w:pStyle w:val="ProductList-Body"/>
      </w:pPr>
      <w:r w:rsidRPr="006B51CC">
        <w:t>The Online Service or its included software includes use of Bing Maps</w:t>
      </w:r>
      <w:r w:rsidR="006B51CC" w:rsidRPr="006B51CC">
        <w:t>, which is not operated by 21Vianet</w:t>
      </w:r>
      <w:r w:rsidRPr="006B51CC">
        <w:t xml:space="preserve">. Any content provided through Bing Maps, including geocodes, can only be used within the product through which the content is provided. Customer’s use of Bing Maps is governed by </w:t>
      </w:r>
      <w:r w:rsidR="006B51CC" w:rsidRPr="006B51CC">
        <w:t xml:space="preserve">third party terms and conditions, including </w:t>
      </w:r>
      <w:r w:rsidRPr="006B51CC">
        <w:t xml:space="preserve">the Bing Maps End User Terms of Use available at </w:t>
      </w:r>
      <w:hyperlink r:id="rId42" w:history="1">
        <w:r w:rsidRPr="006B51CC">
          <w:rPr>
            <w:rStyle w:val="Hyperlink"/>
          </w:rPr>
          <w:t>go.microsoft.com/?linkid=9710837</w:t>
        </w:r>
      </w:hyperlink>
      <w:r w:rsidRPr="006B51CC">
        <w:t xml:space="preserve"> and the Microsoft Privacy Statement available at </w:t>
      </w:r>
      <w:hyperlink r:id="rId43" w:history="1">
        <w:r w:rsidRPr="006B51CC">
          <w:rPr>
            <w:rStyle w:val="Hyperlink"/>
          </w:rPr>
          <w:t>go.microsoft.com/fwlink/?LinkID=248686</w:t>
        </w:r>
      </w:hyperlink>
      <w:r w:rsidRPr="006B51CC">
        <w:t>.</w:t>
      </w:r>
    </w:p>
    <w:p w14:paraId="33B0797C" w14:textId="34BD5C58" w:rsidR="00844CBF" w:rsidRPr="00E75EA3" w:rsidRDefault="00844CBF" w:rsidP="00844CBF">
      <w:pPr>
        <w:pStyle w:val="ProductList-Offering1Heading"/>
        <w:outlineLvl w:val="1"/>
      </w:pPr>
      <w:bookmarkStart w:id="207" w:name="_Toc29979218"/>
      <w:bookmarkStart w:id="208" w:name="_Toc59181912"/>
      <w:bookmarkEnd w:id="205"/>
      <w:r w:rsidRPr="00E75EA3">
        <w:t>Notice about Azure Media Services H.265/HEVC Encoding</w:t>
      </w:r>
      <w:bookmarkEnd w:id="206"/>
      <w:bookmarkEnd w:id="207"/>
      <w:bookmarkEnd w:id="208"/>
    </w:p>
    <w:p w14:paraId="054CE905" w14:textId="7C01E6DA" w:rsidR="00844CBF" w:rsidRPr="00E75EA3" w:rsidRDefault="00844CBF" w:rsidP="00844CBF">
      <w:pPr>
        <w:pStyle w:val="ProductList-Body"/>
      </w:pPr>
      <w:r w:rsidRPr="00E75EA3">
        <w:t>Customer must obtain its own patent license(s) from any third party H.265/HEVC patent pools or rights holders before using Azure Media Services to encode or decode H.265/HEVC media.</w:t>
      </w:r>
    </w:p>
    <w:p w14:paraId="1F49FC6C" w14:textId="77777777" w:rsidR="00C656CE" w:rsidRPr="00E75EA3" w:rsidRDefault="00C656CE" w:rsidP="00C656CE">
      <w:pPr>
        <w:pStyle w:val="ProductList-Offering1Heading"/>
        <w:outlineLvl w:val="1"/>
      </w:pPr>
      <w:bookmarkStart w:id="209" w:name="_Toc29979219"/>
      <w:bookmarkStart w:id="210" w:name="_Toc59181913"/>
      <w:r w:rsidRPr="00E75EA3">
        <w:t>Notice about H.264/AVC Visual Standard, VC-1 Video Standard, MPEG-4 Part 2 Visual Standard and MPEG-2 Video Standard</w:t>
      </w:r>
      <w:bookmarkEnd w:id="209"/>
      <w:bookmarkEnd w:id="210"/>
    </w:p>
    <w:p w14:paraId="74658C61" w14:textId="77777777" w:rsidR="00C656CE" w:rsidRPr="00E75EA3" w:rsidRDefault="00C656CE" w:rsidP="00C656CE">
      <w:pPr>
        <w:pStyle w:val="ProductList-Body"/>
      </w:pPr>
      <w:r w:rsidRPr="00E75EA3">
        <w:t>This software may include H.264/AVC, VC-1, MPEG-4 Part 2, and MPEG-2 visual compression technology. MPEG LA, L.L.C. requires this notice:</w:t>
      </w:r>
    </w:p>
    <w:p w14:paraId="76C75A93" w14:textId="77777777" w:rsidR="00C656CE" w:rsidRPr="00E75EA3" w:rsidRDefault="00C656CE" w:rsidP="00C656CE">
      <w:pPr>
        <w:pStyle w:val="ProductList-Body"/>
        <w:spacing w:after="120"/>
      </w:pPr>
      <w:r w:rsidRPr="00E75EA3">
        <w:t xml:space="preserve">THIS PRODUCT IS LICENSED UNDER THE AVC, THE VC-1, THE MPEG-4 PART 2 AND MPEG-2 VISUAL PATENT PORTFOLIO LICENSES FOR THE PERSONAL AND NON-COMMERCIAL USE OF A CONSUMER TO (i) ENCODE VIDEO IN COMPLIANCE WITH THE ABOVE (VIDEO STANDARDS) AND/OR (ii) DECODE AVC, VC-1, MPEG-4 PART 2 AND MPEG-2 VIDEO THAT WAS ENCODED BY A CONSUMER ENGAGED IN A PERSONAL AND NON-COMMERCIAL ACTIVITY AND/OR WAS OBTAINED FROM A VIDEO PROVIDER LICENSED TO PROVIDE SUCH VIDEO. NO LICENSE IS GRANTED OR SHALL BE IMPLIED FOR ANY OTHER USE. ADDITIONAL INFORMATION MAY BE OBTAINED FROM MPEG LA, L.L.C. REFER TO </w:t>
      </w:r>
      <w:hyperlink r:id="rId44" w:history="1">
        <w:r w:rsidRPr="00E75EA3">
          <w:rPr>
            <w:rStyle w:val="Hyperlink"/>
          </w:rPr>
          <w:t>www.mpegla.com</w:t>
        </w:r>
      </w:hyperlink>
      <w:r w:rsidRPr="00E75EA3">
        <w:t xml:space="preserve">. </w:t>
      </w:r>
    </w:p>
    <w:p w14:paraId="58EAA4A0" w14:textId="77777777" w:rsidR="00C656CE" w:rsidRPr="00E75EA3" w:rsidRDefault="00C656CE" w:rsidP="00C656CE">
      <w:pPr>
        <w:pStyle w:val="ProductList-Body"/>
      </w:pPr>
      <w:r w:rsidRPr="00E75EA3">
        <w:t>For clarification purposes, this notice does not limit or inhibit the use of the software for normal business uses that are personal to that business which do not include (i) redistribution of the software to third parties, or (ii) creation of content compliant with the VIDEO STANDARDS technologies for distribution to third parties.</w:t>
      </w:r>
    </w:p>
    <w:p w14:paraId="70023221" w14:textId="77777777" w:rsidR="00C656CE" w:rsidRPr="00E75EA3" w:rsidRDefault="00C656CE" w:rsidP="00844CBF">
      <w:pPr>
        <w:pStyle w:val="ProductList-Body"/>
      </w:pPr>
    </w:p>
    <w:p w14:paraId="33FB0042" w14:textId="77777777" w:rsidR="003662E7" w:rsidRDefault="003662E7">
      <w:pPr>
        <w:rPr>
          <w:rFonts w:asciiTheme="majorHAnsi" w:hAnsiTheme="majorHAnsi"/>
          <w:b/>
          <w:sz w:val="40"/>
        </w:rPr>
      </w:pPr>
      <w:bookmarkStart w:id="211" w:name="_Toc507349543"/>
      <w:bookmarkStart w:id="212" w:name="_Toc487134064"/>
      <w:bookmarkStart w:id="213" w:name="_Toc487134062"/>
      <w:r>
        <w:br w:type="page"/>
      </w:r>
    </w:p>
    <w:p w14:paraId="3F3A751A" w14:textId="0A1DCAD5" w:rsidR="000E0557" w:rsidRPr="00E75EA3" w:rsidRDefault="000E0557" w:rsidP="000E0557">
      <w:pPr>
        <w:pStyle w:val="ProductList-SectionHeading"/>
        <w:spacing w:after="60"/>
        <w:outlineLvl w:val="0"/>
      </w:pPr>
      <w:bookmarkStart w:id="214" w:name="_Toc29979220"/>
      <w:bookmarkStart w:id="215" w:name="_Toc59181914"/>
      <w:bookmarkStart w:id="216" w:name="Attachment2"/>
      <w:r w:rsidRPr="00E75EA3">
        <w:lastRenderedPageBreak/>
        <w:t>Attachment 2 – Subscription License Suites</w:t>
      </w:r>
      <w:bookmarkEnd w:id="211"/>
      <w:bookmarkEnd w:id="214"/>
      <w:bookmarkEnd w:id="215"/>
    </w:p>
    <w:bookmarkEnd w:id="216"/>
    <w:p w14:paraId="73FCAB09" w14:textId="16E24B38" w:rsidR="000E0557" w:rsidRPr="00E75EA3" w:rsidRDefault="009F65A1" w:rsidP="009F65A1">
      <w:pPr>
        <w:pStyle w:val="ProductList-Body"/>
        <w:spacing w:after="60"/>
        <w:jc w:val="both"/>
      </w:pPr>
      <w:r w:rsidRPr="00E75EA3">
        <w:t xml:space="preserve">Not applicable. Please refer to 21vianet Online Services Product </w:t>
      </w:r>
      <w:r w:rsidR="00941D0D" w:rsidRPr="00E75EA3">
        <w:t>Availability</w:t>
      </w:r>
      <w:r w:rsidRPr="00E75EA3">
        <w:t xml:space="preserve"> section. </w:t>
      </w:r>
    </w:p>
    <w:p w14:paraId="12C01543" w14:textId="77777777" w:rsidR="009F65A1" w:rsidRPr="00E75EA3" w:rsidRDefault="009F65A1" w:rsidP="00BB50EE">
      <w:pPr>
        <w:pStyle w:val="ProductList-Body"/>
        <w:spacing w:after="60"/>
        <w:jc w:val="both"/>
      </w:pPr>
    </w:p>
    <w:p w14:paraId="6DBB98B2" w14:textId="77777777" w:rsidR="003662E7" w:rsidRDefault="003662E7">
      <w:pPr>
        <w:rPr>
          <w:rFonts w:asciiTheme="majorHAnsi" w:hAnsiTheme="majorHAnsi"/>
          <w:b/>
          <w:sz w:val="40"/>
        </w:rPr>
      </w:pPr>
      <w:r>
        <w:br w:type="page"/>
      </w:r>
    </w:p>
    <w:p w14:paraId="1614E989" w14:textId="3F45A444" w:rsidR="00464195" w:rsidRPr="00E75EA3" w:rsidRDefault="00464195" w:rsidP="00464195">
      <w:pPr>
        <w:pStyle w:val="ProductList-SectionHeading"/>
        <w:outlineLvl w:val="0"/>
      </w:pPr>
      <w:bookmarkStart w:id="217" w:name="_Toc29979221"/>
      <w:bookmarkStart w:id="218" w:name="_Toc59181915"/>
      <w:bookmarkStart w:id="219" w:name="Attachment3"/>
      <w:r w:rsidRPr="00E75EA3">
        <w:lastRenderedPageBreak/>
        <w:t>Attachment 3 – The Standard Contractual Clauses (Processors)</w:t>
      </w:r>
      <w:bookmarkEnd w:id="212"/>
      <w:bookmarkEnd w:id="217"/>
      <w:bookmarkEnd w:id="218"/>
    </w:p>
    <w:bookmarkEnd w:id="219"/>
    <w:p w14:paraId="3B4FF7EC" w14:textId="25A3CE95" w:rsidR="00464195" w:rsidRPr="00E75EA3" w:rsidRDefault="00464195" w:rsidP="00464195">
      <w:pPr>
        <w:pStyle w:val="ProductList-Body"/>
      </w:pPr>
      <w:r w:rsidRPr="00E75EA3">
        <w:t xml:space="preserve">Execution of the </w:t>
      </w:r>
      <w:r w:rsidR="005350D5" w:rsidRPr="00E75EA3">
        <w:t>21Vianet Customer A</w:t>
      </w:r>
      <w:r w:rsidRPr="00E75EA3">
        <w:t xml:space="preserve">greement by Customer includes execution of this Attachment 3, which is countersigned by </w:t>
      </w:r>
      <w:r w:rsidR="003A54FA" w:rsidRPr="00E75EA3">
        <w:t>21Vianet</w:t>
      </w:r>
      <w:r w:rsidRPr="00E75EA3">
        <w:t xml:space="preserve">. To opt out of the “Standard Contractual Clauses”, Customer must send the following information to </w:t>
      </w:r>
      <w:r w:rsidR="003A54FA" w:rsidRPr="00E75EA3">
        <w:t>21Vianet</w:t>
      </w:r>
      <w:r w:rsidRPr="00E75EA3">
        <w:t xml:space="preserve"> in a written notice (under terms of the </w:t>
      </w:r>
      <w:r w:rsidR="00507719" w:rsidRPr="00E75EA3">
        <w:t xml:space="preserve">21Vianet </w:t>
      </w:r>
      <w:r w:rsidRPr="00E75EA3">
        <w:t xml:space="preserve">Customer </w:t>
      </w:r>
      <w:r w:rsidR="005350D5" w:rsidRPr="00E75EA3">
        <w:t>A</w:t>
      </w:r>
      <w:r w:rsidRPr="00E75EA3">
        <w:t>greement):</w:t>
      </w:r>
    </w:p>
    <w:p w14:paraId="05E6F9B2" w14:textId="77777777" w:rsidR="00464195" w:rsidRPr="00E75EA3" w:rsidRDefault="00464195" w:rsidP="00201184">
      <w:pPr>
        <w:pStyle w:val="ProductList-Body"/>
        <w:numPr>
          <w:ilvl w:val="0"/>
          <w:numId w:val="2"/>
        </w:numPr>
        <w:ind w:left="450" w:hanging="270"/>
      </w:pPr>
      <w:r w:rsidRPr="00E75EA3">
        <w:t>the full legal name of the Customer and any Affiliate that is opting out;</w:t>
      </w:r>
    </w:p>
    <w:p w14:paraId="0905D6CB" w14:textId="51F8442F" w:rsidR="00464195" w:rsidRPr="00E75EA3" w:rsidRDefault="00464195" w:rsidP="00201184">
      <w:pPr>
        <w:pStyle w:val="ProductList-Body"/>
        <w:numPr>
          <w:ilvl w:val="0"/>
          <w:numId w:val="2"/>
        </w:numPr>
        <w:spacing w:before="40"/>
        <w:ind w:left="450" w:hanging="270"/>
      </w:pPr>
      <w:r w:rsidRPr="00E75EA3">
        <w:t xml:space="preserve">if Customer has multiple </w:t>
      </w:r>
      <w:r w:rsidR="00F33748" w:rsidRPr="00E75EA3">
        <w:t xml:space="preserve">21Vianet Customer </w:t>
      </w:r>
      <w:r w:rsidR="005350D5" w:rsidRPr="00E75EA3">
        <w:t>A</w:t>
      </w:r>
      <w:r w:rsidRPr="00E75EA3">
        <w:t xml:space="preserve">greements, the </w:t>
      </w:r>
      <w:r w:rsidR="00F33748" w:rsidRPr="00E75EA3">
        <w:t xml:space="preserve">21Vianet Customer </w:t>
      </w:r>
      <w:r w:rsidR="005350D5" w:rsidRPr="00E75EA3">
        <w:t>A</w:t>
      </w:r>
      <w:r w:rsidRPr="00E75EA3">
        <w:t>greement to which the Opt Out applies; and</w:t>
      </w:r>
    </w:p>
    <w:p w14:paraId="400DD4E8" w14:textId="77777777" w:rsidR="00464195" w:rsidRPr="00E75EA3" w:rsidRDefault="00464195" w:rsidP="00201184">
      <w:pPr>
        <w:pStyle w:val="ProductList-Body"/>
        <w:numPr>
          <w:ilvl w:val="0"/>
          <w:numId w:val="2"/>
        </w:numPr>
        <w:spacing w:before="40"/>
        <w:ind w:left="461" w:hanging="274"/>
      </w:pPr>
      <w:r w:rsidRPr="00E75EA3">
        <w:t>a statement that Customer (or Affiliate) opts out of the Standard Contractual Clauses.</w:t>
      </w:r>
    </w:p>
    <w:p w14:paraId="6DAD93BB" w14:textId="77777777" w:rsidR="00464195" w:rsidRPr="00E75EA3" w:rsidRDefault="00464195" w:rsidP="00464195">
      <w:pPr>
        <w:pStyle w:val="ProductList-Body"/>
        <w:spacing w:before="40"/>
      </w:pPr>
    </w:p>
    <w:p w14:paraId="370969C4" w14:textId="77777777" w:rsidR="00464195" w:rsidRPr="00E75EA3" w:rsidRDefault="00464195" w:rsidP="00464195">
      <w:pPr>
        <w:pStyle w:val="ProductList-Body"/>
      </w:pPr>
      <w:r w:rsidRPr="00E75EA3">
        <w:t>In countries where regulatory approval is required for use of the Standard Contractual Clauses, the Standard Contractual Clauses cannot be relied upon under European Commission 2010/87/EU (of February 2010) to legitimize export of data from the country, unless Customer has the required regulatory approval.</w:t>
      </w:r>
    </w:p>
    <w:p w14:paraId="7F2B4F5A" w14:textId="77777777" w:rsidR="00464195" w:rsidRPr="00E75EA3" w:rsidRDefault="00464195" w:rsidP="00464195">
      <w:pPr>
        <w:pStyle w:val="ProductList-Body"/>
      </w:pPr>
    </w:p>
    <w:p w14:paraId="3B903704" w14:textId="77777777" w:rsidR="00464195" w:rsidRPr="00E75EA3" w:rsidRDefault="00464195" w:rsidP="00464195">
      <w:pPr>
        <w:pStyle w:val="ProductList-Body"/>
      </w:pPr>
      <w:r w:rsidRPr="00E75EA3">
        <w:t>Beginning May 25, 2018 and thereafter, references to various Articles from the Directive 95/46/EC in the Standard Contractual Clauses below will be treated as references to the relevant and appropriate Articles in the GDPR.</w:t>
      </w:r>
    </w:p>
    <w:p w14:paraId="269B7018" w14:textId="77777777" w:rsidR="00464195" w:rsidRPr="00E75EA3" w:rsidRDefault="00464195" w:rsidP="00C91713">
      <w:pPr>
        <w:pStyle w:val="ProductList-Body"/>
      </w:pPr>
    </w:p>
    <w:p w14:paraId="342801D1" w14:textId="4DDA841C" w:rsidR="00464195" w:rsidRPr="00E75EA3" w:rsidRDefault="00464195" w:rsidP="00464195">
      <w:pPr>
        <w:pStyle w:val="ProductList-Body"/>
      </w:pPr>
      <w:r w:rsidRPr="00E75EA3">
        <w:t xml:space="preserve">For the purposes of Article 26(2) of Directive 95/46/EC for the transfer of personal data to processors established in third countries which do not ensure an adequate level of data protection, Customer (as data exporter) and </w:t>
      </w:r>
      <w:r w:rsidR="003A54FA" w:rsidRPr="00E75EA3">
        <w:t>21Vianet</w:t>
      </w:r>
      <w:r w:rsidRPr="00E75EA3">
        <w:t xml:space="preserve"> n (as data importer, whose signature appears below), each a “party,” together “the parties,” have agreed on the following Contractual Clauses (the “Clauses” or “Standard Contractual Clauses”) in order to adduce adequate safeguards with respect to the protection of privacy and fundamental rights and freedoms of individuals for the transfer by the data exporter to the data importer of the personal data specified in Appendix 1.</w:t>
      </w:r>
    </w:p>
    <w:p w14:paraId="7DDA7222" w14:textId="77777777" w:rsidR="00464195" w:rsidRPr="00E75EA3" w:rsidRDefault="00464195" w:rsidP="00464195">
      <w:pPr>
        <w:pStyle w:val="ProductList-Body"/>
      </w:pPr>
    </w:p>
    <w:p w14:paraId="40597FEF" w14:textId="77777777" w:rsidR="00464195" w:rsidRPr="00E75EA3" w:rsidRDefault="00464195" w:rsidP="00464195">
      <w:pPr>
        <w:pStyle w:val="ProductList-Body"/>
        <w:jc w:val="center"/>
        <w:outlineLvl w:val="1"/>
        <w:rPr>
          <w:b/>
        </w:rPr>
      </w:pPr>
      <w:r w:rsidRPr="00E75EA3">
        <w:rPr>
          <w:b/>
        </w:rPr>
        <w:t>Clause 1: Definitions</w:t>
      </w:r>
    </w:p>
    <w:p w14:paraId="448DB7C9" w14:textId="77777777" w:rsidR="00464195" w:rsidRPr="00E75EA3" w:rsidRDefault="00464195" w:rsidP="00464195">
      <w:pPr>
        <w:pStyle w:val="ProductList-Body"/>
      </w:pPr>
    </w:p>
    <w:p w14:paraId="0BD06A32" w14:textId="77777777" w:rsidR="00464195" w:rsidRPr="00E75EA3" w:rsidRDefault="00464195" w:rsidP="00464195">
      <w:pPr>
        <w:pStyle w:val="ProductList-Body"/>
        <w:spacing w:after="120"/>
      </w:pPr>
      <w:r w:rsidRPr="00E75EA3">
        <w:t xml:space="preserve">(a) 'personal data', 'special categories of data', 'process/processing', 'controller', 'processor', 'data subject' and 'supervisory authority' shall have the same meaning as in Directive 95/46/EC of the European Parliament and of the Council of 24 October 1995 on the protection of individuals with regard to the processing of personal data and on the free movement of such data; </w:t>
      </w:r>
    </w:p>
    <w:p w14:paraId="5586C147" w14:textId="77777777" w:rsidR="00464195" w:rsidRPr="00E75EA3" w:rsidRDefault="00464195" w:rsidP="00464195">
      <w:pPr>
        <w:pStyle w:val="ProductList-Body"/>
        <w:spacing w:after="120"/>
      </w:pPr>
      <w:r w:rsidRPr="00E75EA3">
        <w:t xml:space="preserve">(b) 'the data exporter' means the controller who transfers the personal data; </w:t>
      </w:r>
    </w:p>
    <w:p w14:paraId="2DB194B7" w14:textId="77777777" w:rsidR="00464195" w:rsidRPr="00E75EA3" w:rsidRDefault="00464195" w:rsidP="00464195">
      <w:pPr>
        <w:pStyle w:val="ProductList-Body"/>
        <w:spacing w:after="120"/>
      </w:pPr>
      <w:r w:rsidRPr="00E75EA3">
        <w:t xml:space="preserve">(c) 'the data importer' means the processor who agrees to receive from the data exporter personal data intended for processing on his behalf after the transfer in accordance with his instructions and the terms of the Clauses and who is not subject to a third country's system ensuring adequate protection within the meaning of Article 25(1) of Directive 95/46/EC; </w:t>
      </w:r>
    </w:p>
    <w:p w14:paraId="10A2F4BE" w14:textId="77777777" w:rsidR="00464195" w:rsidRPr="00E75EA3" w:rsidRDefault="00464195" w:rsidP="00464195">
      <w:pPr>
        <w:pStyle w:val="ProductList-Body"/>
        <w:spacing w:after="120"/>
      </w:pPr>
      <w:r w:rsidRPr="00E75EA3">
        <w:t xml:space="preserve">(d) 'the subprocessor' means any processor engaged by the data importer or by any other subprocessor of the data importer who agrees to receive from the data importer or from any other subprocessor of the data importer personal data exclusively intended for processing activities to be carried out on behalf of the data exporter after the transfer in accordance with his instructions, the terms of the Clauses and the terms of the written subcontract; </w:t>
      </w:r>
    </w:p>
    <w:p w14:paraId="5693E2B5" w14:textId="77777777" w:rsidR="00464195" w:rsidRPr="00E75EA3" w:rsidRDefault="00464195" w:rsidP="00464195">
      <w:pPr>
        <w:pStyle w:val="ProductList-Body"/>
        <w:spacing w:after="120"/>
      </w:pPr>
      <w:r w:rsidRPr="00E75EA3">
        <w:t xml:space="preserve">(e) 'the applicable data protection law' means the legislation protecting the fundamental rights and freedoms of individuals and, in particular, their right to privacy with respect to the processing of personal data applicable to a data controller in the Member State in which the data exporter is established; </w:t>
      </w:r>
    </w:p>
    <w:p w14:paraId="026D10C0" w14:textId="77777777" w:rsidR="00464195" w:rsidRPr="00E75EA3" w:rsidRDefault="00464195" w:rsidP="00464195">
      <w:pPr>
        <w:pStyle w:val="ProductList-Body"/>
      </w:pPr>
      <w:r w:rsidRPr="00E75EA3">
        <w:t xml:space="preserve">(f) 'technical and organisational security measures' means those measures aimed at protecting personal data against accidental or unlawful destruction or accidental loss, alteration, unauthorised disclosure or access, in particular where the processing involves the transmission of data over a network, and against all other unlawful forms of processing. </w:t>
      </w:r>
    </w:p>
    <w:p w14:paraId="2D2844CE" w14:textId="77777777" w:rsidR="00464195" w:rsidRPr="00E75EA3" w:rsidRDefault="00464195" w:rsidP="00464195">
      <w:pPr>
        <w:pStyle w:val="ProductList-Body"/>
      </w:pPr>
    </w:p>
    <w:p w14:paraId="7CE46F5F" w14:textId="77777777" w:rsidR="00464195" w:rsidRPr="00E75EA3" w:rsidRDefault="00464195" w:rsidP="00464195">
      <w:pPr>
        <w:pStyle w:val="ProductList-Body"/>
        <w:jc w:val="center"/>
        <w:outlineLvl w:val="1"/>
        <w:rPr>
          <w:b/>
        </w:rPr>
      </w:pPr>
      <w:r w:rsidRPr="00E75EA3">
        <w:rPr>
          <w:b/>
        </w:rPr>
        <w:t>Clause 2: Details of the transfer</w:t>
      </w:r>
    </w:p>
    <w:p w14:paraId="62918CDD" w14:textId="77777777" w:rsidR="00464195" w:rsidRPr="00E75EA3" w:rsidRDefault="00464195" w:rsidP="00464195">
      <w:pPr>
        <w:pStyle w:val="ProductList-Body"/>
      </w:pPr>
    </w:p>
    <w:p w14:paraId="04D5F625" w14:textId="77777777" w:rsidR="00464195" w:rsidRPr="00E75EA3" w:rsidRDefault="00464195" w:rsidP="00464195">
      <w:pPr>
        <w:pStyle w:val="ProductList-Body"/>
      </w:pPr>
      <w:r w:rsidRPr="00E75EA3">
        <w:t>The details of the transfer and in particular the special categories of personal data where applicable are specified in Appendix 1 below which forms an integral part of the Clauses.</w:t>
      </w:r>
    </w:p>
    <w:p w14:paraId="1F50A696" w14:textId="77777777" w:rsidR="00464195" w:rsidRPr="00E75EA3" w:rsidRDefault="00464195" w:rsidP="00464195">
      <w:pPr>
        <w:pStyle w:val="ProductList-Body"/>
      </w:pPr>
    </w:p>
    <w:p w14:paraId="7413845B" w14:textId="77777777" w:rsidR="00464195" w:rsidRPr="00E75EA3" w:rsidRDefault="00464195" w:rsidP="00464195">
      <w:pPr>
        <w:pStyle w:val="ProductList-Body"/>
        <w:jc w:val="center"/>
        <w:outlineLvl w:val="1"/>
        <w:rPr>
          <w:b/>
        </w:rPr>
      </w:pPr>
      <w:r w:rsidRPr="00E75EA3">
        <w:rPr>
          <w:b/>
        </w:rPr>
        <w:t>Clause 3: Third-party beneficiary clause</w:t>
      </w:r>
    </w:p>
    <w:p w14:paraId="2BC99C48" w14:textId="77777777" w:rsidR="00464195" w:rsidRPr="00E75EA3" w:rsidRDefault="00464195" w:rsidP="00464195">
      <w:pPr>
        <w:pStyle w:val="ProductList-Body"/>
      </w:pPr>
    </w:p>
    <w:p w14:paraId="707D4E7E" w14:textId="77777777" w:rsidR="00464195" w:rsidRPr="00E75EA3" w:rsidRDefault="00464195" w:rsidP="00464195">
      <w:pPr>
        <w:pStyle w:val="ProductList-Body"/>
        <w:spacing w:after="120"/>
      </w:pPr>
      <w:r w:rsidRPr="00E75EA3">
        <w:t xml:space="preserve">1. The data subject can enforce against the data exporter this Clause, Clause 4(b) to (i), Clause 5(a) to (e), and (g) to (j), Clause 6(1) and (2), Clause 7, Clause 8(2), and Clauses 9 to 12 as third-party beneficiary. </w:t>
      </w:r>
    </w:p>
    <w:p w14:paraId="12393DE6" w14:textId="77777777" w:rsidR="00464195" w:rsidRPr="00E75EA3" w:rsidRDefault="00464195" w:rsidP="00464195">
      <w:pPr>
        <w:pStyle w:val="ProductList-Body"/>
        <w:spacing w:after="120"/>
      </w:pPr>
      <w:r w:rsidRPr="00E75EA3">
        <w:t xml:space="preserve">2. The data subject can enforce against the data importer this Clause, Clause 5(a) to (e) and (g), Clause 6, Clause 7, Clause 8(2), and Clauses 9 to 12, in cases where the data exporter has factually disappeared or has ceased to exist in law unless any successor entity has assumed the entire legal </w:t>
      </w:r>
      <w:r w:rsidRPr="00E75EA3">
        <w:lastRenderedPageBreak/>
        <w:t xml:space="preserve">obligations of the data exporter by contract or by operation of law, as a result of which it takes on the rights and obligations of the data exporter, in which case the data subject can enforce them against such entity. </w:t>
      </w:r>
    </w:p>
    <w:p w14:paraId="3908596D" w14:textId="77777777" w:rsidR="00464195" w:rsidRPr="00E75EA3" w:rsidRDefault="00464195" w:rsidP="00464195">
      <w:pPr>
        <w:pStyle w:val="ProductList-Body"/>
        <w:spacing w:after="120"/>
      </w:pPr>
      <w:r w:rsidRPr="00E75EA3">
        <w:t xml:space="preserve">3. The data subject can enforce against the subprocessor this Clause, Clause 5(a) to (e) and (g), Clause 6, Clause 7, Clause 8(2), and Clauses 9 to 12, in cases where both the data exporter and the data importer have factually disappeared or ceased to exist in law or have become insolvent, unless any successor entity has assumed the entire legal obligations of the data exporter by contract or by operation of law as a result of which it takes on the rights and obligations of the data exporter, in which case the data subject can enforce them against such entity. Such third-party liability of the subprocessor shall be limited to its own processing operations under the Clauses. </w:t>
      </w:r>
    </w:p>
    <w:p w14:paraId="105B7F45" w14:textId="77777777" w:rsidR="00464195" w:rsidRPr="00E75EA3" w:rsidRDefault="00464195" w:rsidP="00464195">
      <w:pPr>
        <w:pStyle w:val="ProductList-Body"/>
      </w:pPr>
      <w:r w:rsidRPr="00E75EA3">
        <w:t xml:space="preserve">4. The parties do not object to a data subject being represented by an association or other body if the data subject so expressly wishes and if permitted by national law. </w:t>
      </w:r>
    </w:p>
    <w:p w14:paraId="212E3749" w14:textId="77777777" w:rsidR="00464195" w:rsidRPr="00E75EA3" w:rsidRDefault="00464195" w:rsidP="00464195">
      <w:pPr>
        <w:pStyle w:val="ProductList-Body"/>
      </w:pPr>
    </w:p>
    <w:p w14:paraId="2C2CB3CC" w14:textId="77777777" w:rsidR="00464195" w:rsidRPr="00E75EA3" w:rsidRDefault="00464195" w:rsidP="00464195">
      <w:pPr>
        <w:pStyle w:val="ProductList-Body"/>
        <w:keepNext/>
        <w:jc w:val="center"/>
        <w:outlineLvl w:val="1"/>
        <w:rPr>
          <w:b/>
        </w:rPr>
      </w:pPr>
      <w:r w:rsidRPr="00E75EA3">
        <w:rPr>
          <w:b/>
        </w:rPr>
        <w:t>Clause 4: Obligations of the data exporter</w:t>
      </w:r>
    </w:p>
    <w:p w14:paraId="49FA71AD" w14:textId="77777777" w:rsidR="00464195" w:rsidRPr="00E75EA3" w:rsidRDefault="00464195" w:rsidP="00464195">
      <w:pPr>
        <w:pStyle w:val="ProductList-Body"/>
        <w:keepNext/>
      </w:pPr>
    </w:p>
    <w:p w14:paraId="27E7C826" w14:textId="77777777" w:rsidR="00464195" w:rsidRPr="00E75EA3" w:rsidRDefault="00464195" w:rsidP="00464195">
      <w:pPr>
        <w:pStyle w:val="ProductList-Body"/>
        <w:keepNext/>
      </w:pPr>
      <w:r w:rsidRPr="00E75EA3">
        <w:t xml:space="preserve">The data exporter agrees and warrants: </w:t>
      </w:r>
    </w:p>
    <w:p w14:paraId="01F62C88" w14:textId="77777777" w:rsidR="00464195" w:rsidRPr="00E75EA3" w:rsidRDefault="00464195" w:rsidP="00464195">
      <w:pPr>
        <w:pStyle w:val="ProductList-Body"/>
      </w:pPr>
    </w:p>
    <w:p w14:paraId="5C16FEE6" w14:textId="77777777" w:rsidR="00464195" w:rsidRPr="00E75EA3" w:rsidRDefault="00464195" w:rsidP="00464195">
      <w:pPr>
        <w:pStyle w:val="ProductList-Body"/>
        <w:spacing w:after="120"/>
      </w:pPr>
      <w:r w:rsidRPr="00E75EA3">
        <w:t xml:space="preserve">(a) that the processing, including the transfer itself, of the personal data has been and will continue to be carried out in accordance with the relevant provisions of the applicable data protection law (and, where applicable, has been notified to the relevant authorities of the Member State where the data exporter is established) and does not violate the relevant provisions of that State; </w:t>
      </w:r>
    </w:p>
    <w:p w14:paraId="793D9ED0" w14:textId="77777777" w:rsidR="00464195" w:rsidRPr="00E75EA3" w:rsidRDefault="00464195" w:rsidP="00464195">
      <w:pPr>
        <w:pStyle w:val="ProductList-Body"/>
        <w:spacing w:after="120"/>
      </w:pPr>
      <w:r w:rsidRPr="00E75EA3">
        <w:t xml:space="preserve">(b) that it has instructed and throughout the duration of the personal data processing services will instruct the data importer to process the personal data transferred only on the data exporter's behalf and in accordance with the applicable data protection law and the Clauses; </w:t>
      </w:r>
    </w:p>
    <w:p w14:paraId="4C027990" w14:textId="77777777" w:rsidR="00464195" w:rsidRPr="00E75EA3" w:rsidRDefault="00464195" w:rsidP="00464195">
      <w:pPr>
        <w:pStyle w:val="ProductList-Body"/>
        <w:spacing w:after="120"/>
      </w:pPr>
      <w:r w:rsidRPr="00E75EA3">
        <w:t xml:space="preserve">(c) that the data importer will provide sufficient guarantees in respect of the technical and organisational security measures specified in Appendix 2 below; </w:t>
      </w:r>
    </w:p>
    <w:p w14:paraId="15FE67A6" w14:textId="77777777" w:rsidR="00464195" w:rsidRPr="00E75EA3" w:rsidRDefault="00464195" w:rsidP="00464195">
      <w:pPr>
        <w:pStyle w:val="ProductList-Body"/>
        <w:spacing w:after="120"/>
      </w:pPr>
      <w:r w:rsidRPr="00E75EA3">
        <w:t xml:space="preserve">(d) that after assessment of the requirements of the applicable data protection law, the security measures are appropriate to protect personal data against accidental or unlawful destruction or accidental loss, alteration, unauthorised disclosure or access, in particular where the processing involves the transmission of data over a network, and against all other unlawful forms of processing, and that these measures ensure a level of security appropriate to the risks presented by the processing and the nature of the data to be protected having regard to the state of the art and the cost of their implementation; </w:t>
      </w:r>
    </w:p>
    <w:p w14:paraId="5BDB1914" w14:textId="77777777" w:rsidR="00464195" w:rsidRPr="00E75EA3" w:rsidRDefault="00464195" w:rsidP="00464195">
      <w:pPr>
        <w:pStyle w:val="ProductList-Body"/>
        <w:spacing w:after="120"/>
      </w:pPr>
      <w:r w:rsidRPr="00E75EA3">
        <w:t xml:space="preserve">(e) that it will ensure compliance with the security measures; </w:t>
      </w:r>
    </w:p>
    <w:p w14:paraId="7F5E02EE" w14:textId="77777777" w:rsidR="00464195" w:rsidRPr="00E75EA3" w:rsidRDefault="00464195" w:rsidP="00464195">
      <w:pPr>
        <w:pStyle w:val="ProductList-Body"/>
        <w:spacing w:after="120"/>
      </w:pPr>
      <w:r w:rsidRPr="00E75EA3">
        <w:t xml:space="preserve">(f) that, if the transfer involves special categories of data, the data subject has been informed or will be informed before, or as soon as possible after, the transfer that its data could be transmitted to a third country not providing adequate protection within the meaning of Directive 95/46/EC; </w:t>
      </w:r>
    </w:p>
    <w:p w14:paraId="54A36F87" w14:textId="77777777" w:rsidR="00464195" w:rsidRPr="00E75EA3" w:rsidRDefault="00464195" w:rsidP="00464195">
      <w:pPr>
        <w:pStyle w:val="ProductList-Body"/>
        <w:spacing w:after="120"/>
      </w:pPr>
      <w:r w:rsidRPr="00E75EA3">
        <w:t xml:space="preserve">(g) to forward any notification received from the data importer or any subprocessor pursuant to Clause 5(b) and Clause 8(3) to the data protection supervisory authority if the data exporter decides to continue the transfer or to lift the suspension; </w:t>
      </w:r>
    </w:p>
    <w:p w14:paraId="1CFA6CAE" w14:textId="77777777" w:rsidR="00464195" w:rsidRPr="00E75EA3" w:rsidRDefault="00464195" w:rsidP="00464195">
      <w:pPr>
        <w:pStyle w:val="ProductList-Body"/>
        <w:spacing w:after="120"/>
      </w:pPr>
      <w:r w:rsidRPr="00E75EA3">
        <w:t xml:space="preserve">(h) to make available to the data subjects upon request a copy of the Clauses, with the exception of Appendix 2, and a summary description of the security measures, as well as a copy of any contract for subprocessing services which has to be made in accordance with the Clauses, unless the Clauses or the contract contain commercial information, in which case it may remove such commercial information; </w:t>
      </w:r>
    </w:p>
    <w:p w14:paraId="4E28127F" w14:textId="77777777" w:rsidR="00464195" w:rsidRPr="00E75EA3" w:rsidRDefault="00464195" w:rsidP="00464195">
      <w:pPr>
        <w:pStyle w:val="ProductList-Body"/>
        <w:spacing w:after="120"/>
      </w:pPr>
      <w:r w:rsidRPr="00E75EA3">
        <w:t xml:space="preserve">(i) that, in the event of subprocessing, the processing activity is carried out in accordance with Clause 11 by a subprocessor providing at least the same level of protection for the personal data and the rights of data subject as the data importer under the Clauses; and </w:t>
      </w:r>
    </w:p>
    <w:p w14:paraId="725A7052" w14:textId="77777777" w:rsidR="00464195" w:rsidRPr="00E75EA3" w:rsidRDefault="00464195" w:rsidP="00464195">
      <w:pPr>
        <w:pStyle w:val="ProductList-Body"/>
      </w:pPr>
      <w:r w:rsidRPr="00E75EA3">
        <w:t>(j) that it will ensure compliance with Clause 4(a) to (i).</w:t>
      </w:r>
    </w:p>
    <w:p w14:paraId="1293DFFF" w14:textId="77777777" w:rsidR="00464195" w:rsidRPr="00E75EA3" w:rsidRDefault="00464195" w:rsidP="00464195">
      <w:pPr>
        <w:pStyle w:val="ProductList-Body"/>
      </w:pPr>
    </w:p>
    <w:p w14:paraId="4E04E3D2" w14:textId="77777777" w:rsidR="00464195" w:rsidRPr="00E75EA3" w:rsidRDefault="00464195" w:rsidP="00464195">
      <w:pPr>
        <w:pStyle w:val="ProductList-Body"/>
        <w:jc w:val="center"/>
        <w:outlineLvl w:val="1"/>
        <w:rPr>
          <w:b/>
        </w:rPr>
      </w:pPr>
      <w:r w:rsidRPr="00E75EA3">
        <w:rPr>
          <w:b/>
        </w:rPr>
        <w:t>Clause 5: Obligations of the data importer</w:t>
      </w:r>
    </w:p>
    <w:p w14:paraId="2CA4D33F" w14:textId="77777777" w:rsidR="00464195" w:rsidRPr="00E75EA3" w:rsidRDefault="00464195" w:rsidP="00464195">
      <w:pPr>
        <w:pStyle w:val="ProductList-Body"/>
      </w:pPr>
    </w:p>
    <w:p w14:paraId="4A48D733" w14:textId="77777777" w:rsidR="00464195" w:rsidRPr="00E75EA3" w:rsidRDefault="00464195" w:rsidP="00464195">
      <w:pPr>
        <w:pStyle w:val="ProductList-Body"/>
      </w:pPr>
      <w:r w:rsidRPr="00E75EA3">
        <w:t xml:space="preserve">The data importer agrees and warrants: </w:t>
      </w:r>
    </w:p>
    <w:p w14:paraId="6774AC05" w14:textId="77777777" w:rsidR="00464195" w:rsidRPr="00E75EA3" w:rsidRDefault="00464195" w:rsidP="00464195">
      <w:pPr>
        <w:pStyle w:val="ProductList-Body"/>
      </w:pPr>
    </w:p>
    <w:p w14:paraId="01F83C9F" w14:textId="77777777" w:rsidR="00464195" w:rsidRPr="00E75EA3" w:rsidRDefault="00464195" w:rsidP="00464195">
      <w:pPr>
        <w:pStyle w:val="ProductList-Body"/>
        <w:spacing w:after="120"/>
      </w:pPr>
      <w:r w:rsidRPr="00E75EA3">
        <w:t xml:space="preserve">(a) to process the personal data only on behalf of the data exporter and in compliance with its instructions and the Clauses; if it cannot provide such compliance for whatever reasons, it agrees to inform promptly the data exporter of its inability to comply, in which case the data exporter is entitled to suspend the transfer of data and/or terminate the contract; </w:t>
      </w:r>
    </w:p>
    <w:p w14:paraId="2B3A5C75" w14:textId="77777777" w:rsidR="00464195" w:rsidRPr="00E75EA3" w:rsidRDefault="00464195" w:rsidP="00464195">
      <w:pPr>
        <w:pStyle w:val="ProductList-Body"/>
        <w:spacing w:after="120"/>
      </w:pPr>
      <w:r w:rsidRPr="00E75EA3">
        <w:t xml:space="preserve">(b) that it has no reason to believe that the legislation applicable to it prevents it from fulfilling the instructions received from the data exporter and its obligations under the contract and that in the event of a change in this legislation which is likely to have a substantial adverse effect on the warranties and obligations provided by the Clauses, it will promptly notify the change to the data exporter as soon as it is aware, in which case the data exporter is entitled to suspend the transfer of data and/or terminate the contract; </w:t>
      </w:r>
    </w:p>
    <w:p w14:paraId="78F9ACED" w14:textId="77777777" w:rsidR="00464195" w:rsidRPr="00E75EA3" w:rsidRDefault="00464195" w:rsidP="00464195">
      <w:pPr>
        <w:pStyle w:val="ProductList-Body"/>
        <w:spacing w:after="120"/>
      </w:pPr>
      <w:r w:rsidRPr="00E75EA3">
        <w:lastRenderedPageBreak/>
        <w:t xml:space="preserve">(c) that it has implemented the technical and organisational security measures specified in Appendix 2 before processing the personal data transferred; </w:t>
      </w:r>
    </w:p>
    <w:p w14:paraId="1D6BE853" w14:textId="77777777" w:rsidR="00464195" w:rsidRPr="00E75EA3" w:rsidRDefault="00464195" w:rsidP="00464195">
      <w:pPr>
        <w:pStyle w:val="ProductList-Body"/>
      </w:pPr>
      <w:r w:rsidRPr="00E75EA3">
        <w:t xml:space="preserve">(d) that it will promptly notify the data exporter about: </w:t>
      </w:r>
    </w:p>
    <w:p w14:paraId="4FBC851A" w14:textId="77777777" w:rsidR="00464195" w:rsidRPr="00E75EA3" w:rsidRDefault="00464195" w:rsidP="00464195">
      <w:pPr>
        <w:pStyle w:val="ProductList-Body"/>
        <w:spacing w:after="60"/>
        <w:ind w:left="360"/>
      </w:pPr>
      <w:r w:rsidRPr="00E75EA3">
        <w:t xml:space="preserve">(i) any legally binding request for disclosure of the personal data by a law enforcement authority unless otherwise prohibited, such as a prohibition under criminal law to preserve the confidentiality of a law enforcement investigation, </w:t>
      </w:r>
    </w:p>
    <w:p w14:paraId="0E4B2531" w14:textId="77777777" w:rsidR="00464195" w:rsidRPr="00E75EA3" w:rsidRDefault="00464195" w:rsidP="00464195">
      <w:pPr>
        <w:pStyle w:val="ProductList-Body"/>
        <w:spacing w:after="60"/>
        <w:ind w:left="360"/>
      </w:pPr>
      <w:r w:rsidRPr="00E75EA3">
        <w:t xml:space="preserve">(ii) any accidental or unauthorised access, and </w:t>
      </w:r>
    </w:p>
    <w:p w14:paraId="73DE8E1B" w14:textId="77777777" w:rsidR="00464195" w:rsidRPr="00E75EA3" w:rsidRDefault="00464195" w:rsidP="00464195">
      <w:pPr>
        <w:pStyle w:val="ProductList-Body"/>
        <w:spacing w:after="120"/>
        <w:ind w:left="360"/>
      </w:pPr>
      <w:r w:rsidRPr="00E75EA3">
        <w:t xml:space="preserve">(iii) any request received directly from the data subjects without responding to that request, unless it has been otherwise authorised to do so; </w:t>
      </w:r>
    </w:p>
    <w:p w14:paraId="3BFEA2B0" w14:textId="77777777" w:rsidR="00464195" w:rsidRPr="00E75EA3" w:rsidRDefault="00464195" w:rsidP="00464195">
      <w:pPr>
        <w:pStyle w:val="ProductList-Body"/>
        <w:spacing w:after="120"/>
      </w:pPr>
      <w:r w:rsidRPr="00E75EA3">
        <w:t xml:space="preserve">(e) to deal promptly and properly with all inquiries from the data exporter relating to its processing of the personal data subject to the transfer and to abide by the advice of the supervisory authority with regard to the processing of the data transferred; </w:t>
      </w:r>
    </w:p>
    <w:p w14:paraId="32B3FD99" w14:textId="77777777" w:rsidR="00464195" w:rsidRPr="00E75EA3" w:rsidRDefault="00464195" w:rsidP="00464195">
      <w:pPr>
        <w:pStyle w:val="ProductList-Body"/>
        <w:spacing w:after="120"/>
      </w:pPr>
      <w:r w:rsidRPr="00E75EA3">
        <w:t xml:space="preserve">(f) at the request of the data exporter to submit its data processing facilities for audit of the processing activities covered by the Clauses which shall be carried out by the data exporter or an inspection body composed of independent members and in possession of the required professional qualifications bound by a duty of confidentiality, selected by the data exporter, where applicable, in agreement with the supervisory authority; </w:t>
      </w:r>
    </w:p>
    <w:p w14:paraId="3E14B13F" w14:textId="77777777" w:rsidR="00464195" w:rsidRPr="00E75EA3" w:rsidRDefault="00464195" w:rsidP="00464195">
      <w:pPr>
        <w:pStyle w:val="ProductList-Body"/>
        <w:spacing w:after="120"/>
      </w:pPr>
      <w:r w:rsidRPr="00E75EA3">
        <w:t xml:space="preserve">(g) to make available to the data subject upon request a copy of the Clauses, or any existing contract for subprocessing, unless the Clauses or contract contain commercial information, in which case it may remove such commercial information, with the exception of Appendix 2 which shall be replaced by a summary description of the security measures in those cases where the data subject is unable to obtain a copy from the data exporter; </w:t>
      </w:r>
    </w:p>
    <w:p w14:paraId="3AE08F7C" w14:textId="77777777" w:rsidR="00464195" w:rsidRPr="00E75EA3" w:rsidRDefault="00464195" w:rsidP="00464195">
      <w:pPr>
        <w:pStyle w:val="ProductList-Body"/>
        <w:spacing w:after="120"/>
      </w:pPr>
      <w:r w:rsidRPr="00E75EA3">
        <w:t xml:space="preserve">(h) that, in the event of subprocessing, it has previously informed the data exporter and obtained its prior written consent; </w:t>
      </w:r>
    </w:p>
    <w:p w14:paraId="53ED5A78" w14:textId="77777777" w:rsidR="00464195" w:rsidRPr="00E75EA3" w:rsidRDefault="00464195" w:rsidP="00464195">
      <w:pPr>
        <w:pStyle w:val="ProductList-Body"/>
        <w:spacing w:after="120"/>
      </w:pPr>
      <w:r w:rsidRPr="00E75EA3">
        <w:t>(i) that the processing services by the subprocessor will be carried out in accordance with Clause 11; and</w:t>
      </w:r>
    </w:p>
    <w:p w14:paraId="53B47FF0" w14:textId="77777777" w:rsidR="00464195" w:rsidRPr="00E75EA3" w:rsidRDefault="00464195" w:rsidP="00464195">
      <w:pPr>
        <w:pStyle w:val="ProductList-Body"/>
      </w:pPr>
      <w:r w:rsidRPr="00E75EA3">
        <w:t>(j) to send promptly a copy of any subprocessor agreement it concludes under the Clauses to the data exporter.</w:t>
      </w:r>
    </w:p>
    <w:p w14:paraId="4E9D0BEE" w14:textId="77777777" w:rsidR="00464195" w:rsidRPr="00E75EA3" w:rsidRDefault="00464195" w:rsidP="00464195">
      <w:pPr>
        <w:pStyle w:val="ProductList-Body"/>
      </w:pPr>
    </w:p>
    <w:p w14:paraId="79DF78F5" w14:textId="77777777" w:rsidR="00464195" w:rsidRPr="00E75EA3" w:rsidRDefault="00464195" w:rsidP="00464195">
      <w:pPr>
        <w:pStyle w:val="ProductList-Body"/>
        <w:jc w:val="center"/>
        <w:outlineLvl w:val="1"/>
        <w:rPr>
          <w:b/>
        </w:rPr>
      </w:pPr>
      <w:r w:rsidRPr="00E75EA3">
        <w:rPr>
          <w:b/>
        </w:rPr>
        <w:t>Clause 6: Liability</w:t>
      </w:r>
    </w:p>
    <w:p w14:paraId="0D30447F" w14:textId="77777777" w:rsidR="00464195" w:rsidRPr="00E75EA3" w:rsidRDefault="00464195" w:rsidP="00464195">
      <w:pPr>
        <w:pStyle w:val="ProductList-Body"/>
      </w:pPr>
    </w:p>
    <w:p w14:paraId="0FC0686C" w14:textId="77777777" w:rsidR="00464195" w:rsidRPr="00E75EA3" w:rsidRDefault="00464195" w:rsidP="00464195">
      <w:pPr>
        <w:pStyle w:val="ProductList-Body"/>
        <w:spacing w:after="120"/>
      </w:pPr>
      <w:r w:rsidRPr="00E75EA3">
        <w:t xml:space="preserve">1. The parties agree that any data subject who has suffered damage as a result of any breach of the obligations referred to in Clause 3 or in Clause 11 by any party or subprocessor is entitled to receive compensation from the data exporter for the damage suffered. </w:t>
      </w:r>
    </w:p>
    <w:p w14:paraId="6372B81F" w14:textId="77777777" w:rsidR="00464195" w:rsidRPr="00E75EA3" w:rsidRDefault="00464195" w:rsidP="00464195">
      <w:pPr>
        <w:pStyle w:val="ProductList-Body"/>
        <w:spacing w:after="120"/>
      </w:pPr>
      <w:r w:rsidRPr="00E75EA3">
        <w:t xml:space="preserve">2. If a data subject is not able to bring a claim for compensation in accordance with paragraph 1 against the data exporter, arising out of a breach by the data importer or his subprocessor of any of their obligations referred to in Clause 3 or in Clause 11, because the data exporter has factually disappeared or ceased to exist in law or has become insolvent, the data importer agrees that the data subject may issue a claim against the data importer as if it were the data exporter, unless any successor entity has assumed the entire legal obligations of the data exporter by contract of by operation of law, in which case the data subject can enforce its rights against such entity. </w:t>
      </w:r>
    </w:p>
    <w:p w14:paraId="430E62A4" w14:textId="77777777" w:rsidR="00464195" w:rsidRPr="00E75EA3" w:rsidRDefault="00464195" w:rsidP="00464195">
      <w:pPr>
        <w:pStyle w:val="ProductList-Body"/>
        <w:spacing w:after="120"/>
      </w:pPr>
      <w:r w:rsidRPr="00E75EA3">
        <w:t xml:space="preserve">The data importer may not rely on a breach by a subprocessor of its obligations in order to avoid its own liabilities. </w:t>
      </w:r>
    </w:p>
    <w:p w14:paraId="19EAFE34" w14:textId="77777777" w:rsidR="00464195" w:rsidRPr="00E75EA3" w:rsidRDefault="00464195" w:rsidP="00464195">
      <w:pPr>
        <w:pStyle w:val="ProductList-Body"/>
      </w:pPr>
      <w:r w:rsidRPr="00E75EA3">
        <w:t xml:space="preserve">3. If a data subject is not able to bring a claim against the data exporter or the data importer referred to in paragraphs 1 and 2, arising out of a breach by the subprocessor of any of their obligations referred to in Clause 3 or in Clause 11 because both the data exporter and the data importer have factually disappeared or ceased to exist in law or have become insolvent, the subprocessor agrees that the data subject may issue a claim against the data subprocessor with regard to its own processing operations under the Clauses as if it were the data exporter or the data importer, unless any successor entity has assumed the entire legal obligations of the data exporter or data importer by contract or by operation of law, in which case the data subject can enforce its rights against such entity. The liability of the subprocessor shall be limited to its own processing operations under the Clauses. </w:t>
      </w:r>
    </w:p>
    <w:p w14:paraId="6726D573" w14:textId="77777777" w:rsidR="00464195" w:rsidRPr="00E75EA3" w:rsidRDefault="00464195" w:rsidP="00464195">
      <w:pPr>
        <w:pStyle w:val="ProductList-Body"/>
      </w:pPr>
    </w:p>
    <w:p w14:paraId="57D77E55" w14:textId="77777777" w:rsidR="00464195" w:rsidRPr="00E75EA3" w:rsidRDefault="00464195" w:rsidP="00464195">
      <w:pPr>
        <w:pStyle w:val="ProductList-Body"/>
        <w:jc w:val="center"/>
        <w:outlineLvl w:val="1"/>
        <w:rPr>
          <w:b/>
        </w:rPr>
      </w:pPr>
      <w:r w:rsidRPr="00E75EA3">
        <w:rPr>
          <w:b/>
        </w:rPr>
        <w:t>Clause 7: Mediation and jurisdiction</w:t>
      </w:r>
    </w:p>
    <w:p w14:paraId="01166FC1" w14:textId="77777777" w:rsidR="00464195" w:rsidRPr="00E75EA3" w:rsidRDefault="00464195" w:rsidP="00464195">
      <w:pPr>
        <w:pStyle w:val="ProductList-Body"/>
      </w:pPr>
    </w:p>
    <w:p w14:paraId="54C9EFAA" w14:textId="77777777" w:rsidR="00464195" w:rsidRPr="00E75EA3" w:rsidRDefault="00464195" w:rsidP="00464195">
      <w:pPr>
        <w:pStyle w:val="ProductList-Body"/>
      </w:pPr>
      <w:r w:rsidRPr="00E75EA3">
        <w:t xml:space="preserve">1. The data importer agrees that if the data subject invokes against it third-party beneficiary rights and/or claims compensation for damages under the Clauses, the data importer will accept the decision of the data subject: </w:t>
      </w:r>
    </w:p>
    <w:p w14:paraId="61FC4192" w14:textId="77777777" w:rsidR="00464195" w:rsidRPr="00E75EA3" w:rsidRDefault="00464195" w:rsidP="00464195">
      <w:pPr>
        <w:pStyle w:val="ProductList-Body"/>
        <w:spacing w:after="60"/>
        <w:ind w:left="360"/>
      </w:pPr>
      <w:r w:rsidRPr="00E75EA3">
        <w:t xml:space="preserve">(a) to refer the dispute to mediation, by an independent person or, where applicable, by the supervisory authority; </w:t>
      </w:r>
    </w:p>
    <w:p w14:paraId="256C6A2A" w14:textId="77777777" w:rsidR="00464195" w:rsidRPr="00E75EA3" w:rsidRDefault="00464195" w:rsidP="00464195">
      <w:pPr>
        <w:pStyle w:val="ProductList-Body"/>
        <w:spacing w:after="120"/>
        <w:ind w:left="360"/>
      </w:pPr>
      <w:r w:rsidRPr="00E75EA3">
        <w:t xml:space="preserve">(b) to refer the dispute to the courts in the Member State in which the data exporter is established. </w:t>
      </w:r>
    </w:p>
    <w:p w14:paraId="4B3184DB" w14:textId="77777777" w:rsidR="00464195" w:rsidRPr="00E75EA3" w:rsidRDefault="00464195" w:rsidP="00464195">
      <w:pPr>
        <w:pStyle w:val="ProductList-Body"/>
      </w:pPr>
      <w:r w:rsidRPr="00E75EA3">
        <w:t xml:space="preserve">2. The parties agree that the choice made by the data subject will not prejudice its substantive or procedural rights to seek remedies in accordance with other provisions of national or international law. </w:t>
      </w:r>
    </w:p>
    <w:p w14:paraId="45C296DB" w14:textId="77777777" w:rsidR="00464195" w:rsidRPr="00E75EA3" w:rsidRDefault="00464195" w:rsidP="00464195">
      <w:pPr>
        <w:pStyle w:val="ProductList-Body"/>
      </w:pPr>
    </w:p>
    <w:p w14:paraId="55222C78" w14:textId="77777777" w:rsidR="00464195" w:rsidRPr="00E75EA3" w:rsidRDefault="00464195" w:rsidP="00464195">
      <w:pPr>
        <w:pStyle w:val="ProductList-Body"/>
        <w:jc w:val="center"/>
        <w:outlineLvl w:val="1"/>
        <w:rPr>
          <w:b/>
        </w:rPr>
      </w:pPr>
      <w:r w:rsidRPr="00E75EA3">
        <w:rPr>
          <w:b/>
        </w:rPr>
        <w:t>Clause 8: Cooperation with supervisory authorities</w:t>
      </w:r>
    </w:p>
    <w:p w14:paraId="1B10DA6D" w14:textId="77777777" w:rsidR="00464195" w:rsidRPr="00E75EA3" w:rsidRDefault="00464195" w:rsidP="00464195">
      <w:pPr>
        <w:pStyle w:val="ProductList-Body"/>
      </w:pPr>
    </w:p>
    <w:p w14:paraId="70985179" w14:textId="77777777" w:rsidR="00464195" w:rsidRPr="00E75EA3" w:rsidRDefault="00464195" w:rsidP="00464195">
      <w:pPr>
        <w:pStyle w:val="ProductList-Body"/>
        <w:spacing w:after="120"/>
      </w:pPr>
      <w:r w:rsidRPr="00E75EA3">
        <w:t xml:space="preserve">1. The data exporter agrees to deposit a copy of this contract with the supervisory authority if it so requests or if such deposit is required under the applicable data protection law. </w:t>
      </w:r>
    </w:p>
    <w:p w14:paraId="1E7A92E8" w14:textId="77777777" w:rsidR="00464195" w:rsidRPr="00E75EA3" w:rsidRDefault="00464195" w:rsidP="00464195">
      <w:pPr>
        <w:pStyle w:val="ProductList-Body"/>
        <w:spacing w:after="120"/>
      </w:pPr>
      <w:r w:rsidRPr="00E75EA3">
        <w:lastRenderedPageBreak/>
        <w:t xml:space="preserve">2. The parties agree that the supervisory authority has the right to conduct an audit of the data importer, and of any subprocessor, which has the same scope and is subject to the same conditions as would apply to an audit of the data exporter under the applicable data protection law. </w:t>
      </w:r>
    </w:p>
    <w:p w14:paraId="5F62A32C" w14:textId="2F36575C" w:rsidR="00464195" w:rsidRPr="00E75EA3" w:rsidRDefault="00464195" w:rsidP="00464195">
      <w:pPr>
        <w:pStyle w:val="ProductList-Body"/>
      </w:pPr>
      <w:r w:rsidRPr="00E75EA3">
        <w:t>3. The data importer shall promptly inform the data exporter about the existence of legislation applicable to it or any subprocessor preventing the conduct of an audit of the data importer, or any sub</w:t>
      </w:r>
      <w:r w:rsidR="002B2ED3" w:rsidRPr="00E75EA3">
        <w:t>-</w:t>
      </w:r>
      <w:r w:rsidRPr="00E75EA3">
        <w:t xml:space="preserve">processor, pursuant to paragraph 2. In such a case the data exporter shall be entitled to take the measures foreseen in Clause 5 (b). </w:t>
      </w:r>
    </w:p>
    <w:p w14:paraId="661AC778" w14:textId="77777777" w:rsidR="00464195" w:rsidRPr="00E75EA3" w:rsidRDefault="00464195" w:rsidP="00464195">
      <w:pPr>
        <w:pStyle w:val="ProductList-Body"/>
      </w:pPr>
    </w:p>
    <w:p w14:paraId="2C63236E" w14:textId="77777777" w:rsidR="00464195" w:rsidRPr="00E75EA3" w:rsidRDefault="00464195" w:rsidP="00464195">
      <w:pPr>
        <w:pStyle w:val="ProductList-Body"/>
        <w:jc w:val="center"/>
        <w:outlineLvl w:val="1"/>
        <w:rPr>
          <w:b/>
        </w:rPr>
      </w:pPr>
      <w:r w:rsidRPr="00E75EA3">
        <w:rPr>
          <w:b/>
        </w:rPr>
        <w:t>Clause 9: Governing Law.</w:t>
      </w:r>
    </w:p>
    <w:p w14:paraId="72530ED2" w14:textId="77777777" w:rsidR="00464195" w:rsidRPr="00E75EA3" w:rsidRDefault="00464195" w:rsidP="00464195">
      <w:pPr>
        <w:pStyle w:val="ProductList-Body"/>
      </w:pPr>
    </w:p>
    <w:p w14:paraId="776C82A6" w14:textId="77777777" w:rsidR="00464195" w:rsidRPr="00E75EA3" w:rsidRDefault="00464195" w:rsidP="00464195">
      <w:pPr>
        <w:pStyle w:val="ProductList-Body"/>
      </w:pPr>
      <w:r w:rsidRPr="00E75EA3">
        <w:t xml:space="preserve">The Clauses shall be governed by the law of the Member State in which the data exporter is established. </w:t>
      </w:r>
    </w:p>
    <w:p w14:paraId="18DD1DF5" w14:textId="77777777" w:rsidR="00464195" w:rsidRPr="00E75EA3" w:rsidRDefault="00464195" w:rsidP="00464195">
      <w:pPr>
        <w:pStyle w:val="ProductList-Body"/>
      </w:pPr>
    </w:p>
    <w:p w14:paraId="75D2F905" w14:textId="77777777" w:rsidR="00464195" w:rsidRPr="00E75EA3" w:rsidRDefault="00464195" w:rsidP="00464195">
      <w:pPr>
        <w:pStyle w:val="ProductList-Body"/>
        <w:keepNext/>
        <w:jc w:val="center"/>
        <w:outlineLvl w:val="1"/>
        <w:rPr>
          <w:b/>
        </w:rPr>
      </w:pPr>
      <w:r w:rsidRPr="00E75EA3">
        <w:rPr>
          <w:b/>
        </w:rPr>
        <w:t>Clause 10: Variation of the contract</w:t>
      </w:r>
    </w:p>
    <w:p w14:paraId="39A83DC9" w14:textId="77777777" w:rsidR="00464195" w:rsidRPr="00E75EA3" w:rsidRDefault="00464195" w:rsidP="00464195">
      <w:pPr>
        <w:pStyle w:val="ProductList-Body"/>
        <w:keepNext/>
      </w:pPr>
    </w:p>
    <w:p w14:paraId="0657235C" w14:textId="77777777" w:rsidR="00464195" w:rsidRPr="00E75EA3" w:rsidRDefault="00464195" w:rsidP="00464195">
      <w:pPr>
        <w:pStyle w:val="ProductList-Body"/>
      </w:pPr>
      <w:r w:rsidRPr="00E75EA3">
        <w:t xml:space="preserve">The parties undertake not to vary or modify the Clauses. This does not preclude the parties from adding clauses on business related issues where required as long as they do not contradict the Clause. </w:t>
      </w:r>
    </w:p>
    <w:p w14:paraId="57F44402" w14:textId="77777777" w:rsidR="00464195" w:rsidRPr="00E75EA3" w:rsidRDefault="00464195" w:rsidP="00464195">
      <w:pPr>
        <w:pStyle w:val="ProductList-Body"/>
        <w:rPr>
          <w:b/>
        </w:rPr>
      </w:pPr>
    </w:p>
    <w:p w14:paraId="50E1D46C" w14:textId="77777777" w:rsidR="00464195" w:rsidRPr="00E75EA3" w:rsidRDefault="00464195" w:rsidP="00464195">
      <w:pPr>
        <w:pStyle w:val="ProductList-Body"/>
        <w:jc w:val="center"/>
        <w:outlineLvl w:val="1"/>
        <w:rPr>
          <w:b/>
        </w:rPr>
      </w:pPr>
      <w:r w:rsidRPr="00E75EA3">
        <w:rPr>
          <w:b/>
        </w:rPr>
        <w:t>Clause 11: Subprocessing</w:t>
      </w:r>
    </w:p>
    <w:p w14:paraId="029F08F5" w14:textId="77777777" w:rsidR="00464195" w:rsidRPr="00E75EA3" w:rsidRDefault="00464195" w:rsidP="00464195">
      <w:pPr>
        <w:pStyle w:val="ProductList-Body"/>
      </w:pPr>
    </w:p>
    <w:p w14:paraId="2A274AB0" w14:textId="77777777" w:rsidR="00464195" w:rsidRPr="00E75EA3" w:rsidRDefault="00464195" w:rsidP="00464195">
      <w:pPr>
        <w:pStyle w:val="ProductList-Body"/>
        <w:spacing w:after="120"/>
      </w:pPr>
      <w:r w:rsidRPr="00E75EA3">
        <w:t xml:space="preserve">1. The data importer shall not subcontract any of its processing operations performed on behalf of the data exporter under the Clauses without the prior written consent of the data exporter. Where the data importer subcontracts its obligations under the Clauses, with the consent of the data exporter, it shall do so only by way of a written agreement with the subprocessor which imposes the same obligations on the subprocessor as are imposed on the data importer under the Clauses. Where the subprocessor fails to fulfil its data protection obligations under such written agreement the data importer shall remain fully liable to the data exporter for the performance of the subprocessor's obligations under such agreement. </w:t>
      </w:r>
    </w:p>
    <w:p w14:paraId="406917CF" w14:textId="77777777" w:rsidR="00464195" w:rsidRPr="00E75EA3" w:rsidRDefault="00464195" w:rsidP="00464195">
      <w:pPr>
        <w:pStyle w:val="ProductList-Body"/>
        <w:spacing w:after="120"/>
      </w:pPr>
      <w:r w:rsidRPr="00E75EA3">
        <w:t xml:space="preserve">2. The prior written contract between the data importer and the subprocessor shall also provide for a third-party beneficiary clause as laid down in Clause 3 for cases where the data subject is not able to bring the claim for compensation referred to in paragraph 1 of Clause 6 against the data exporter or the data importer because they have factually disappeared or have ceased to exist in law or have become insolvent and no successor entity has assumed the entire legal obligations of the data exporter or data importer by contract or by operation of law. Such third-party liability of the subprocessor shall be limited to its own processing operations under the Clauses. </w:t>
      </w:r>
    </w:p>
    <w:p w14:paraId="1AC330D3" w14:textId="77777777" w:rsidR="00464195" w:rsidRPr="00E75EA3" w:rsidRDefault="00464195" w:rsidP="00464195">
      <w:pPr>
        <w:pStyle w:val="ProductList-Body"/>
        <w:spacing w:after="120"/>
      </w:pPr>
      <w:r w:rsidRPr="00E75EA3">
        <w:t xml:space="preserve">3. The provisions relating to data protection aspects for subprocessing of the contract referred to in paragraph 1 shall be governed by the law of the Member State in which the data exporter is established. </w:t>
      </w:r>
    </w:p>
    <w:p w14:paraId="4D34D336" w14:textId="77777777" w:rsidR="00464195" w:rsidRPr="00E75EA3" w:rsidRDefault="00464195" w:rsidP="00464195">
      <w:pPr>
        <w:pStyle w:val="ProductList-Body"/>
      </w:pPr>
      <w:r w:rsidRPr="00E75EA3">
        <w:t xml:space="preserve">4. The data exporter shall keep a list of subprocessing agreements concluded under the Clauses and notified by the data importer pursuant to Clause 5 (j), which shall be updated at least once a year. The list shall be available to the data exporter's data protection supervisory authority. </w:t>
      </w:r>
    </w:p>
    <w:p w14:paraId="7E97A02C" w14:textId="77777777" w:rsidR="00464195" w:rsidRPr="00E75EA3" w:rsidRDefault="00464195" w:rsidP="00464195">
      <w:pPr>
        <w:pStyle w:val="ProductList-Body"/>
      </w:pPr>
    </w:p>
    <w:p w14:paraId="19E8A4DC" w14:textId="77777777" w:rsidR="00464195" w:rsidRPr="00E75EA3" w:rsidRDefault="00464195" w:rsidP="00464195">
      <w:pPr>
        <w:pStyle w:val="ProductList-Body"/>
        <w:jc w:val="center"/>
        <w:outlineLvl w:val="1"/>
        <w:rPr>
          <w:b/>
        </w:rPr>
      </w:pPr>
      <w:r w:rsidRPr="00E75EA3">
        <w:rPr>
          <w:b/>
        </w:rPr>
        <w:t>Clause 12: Obligation after the termination of personal data processing services</w:t>
      </w:r>
    </w:p>
    <w:p w14:paraId="0D093C8E" w14:textId="77777777" w:rsidR="00464195" w:rsidRPr="00E75EA3" w:rsidRDefault="00464195" w:rsidP="00464195">
      <w:pPr>
        <w:pStyle w:val="ProductList-Body"/>
      </w:pPr>
    </w:p>
    <w:p w14:paraId="3664C2A4" w14:textId="77777777" w:rsidR="00464195" w:rsidRPr="00E75EA3" w:rsidRDefault="00464195" w:rsidP="00464195">
      <w:pPr>
        <w:pStyle w:val="ProductList-Body"/>
        <w:spacing w:after="120"/>
      </w:pPr>
      <w:r w:rsidRPr="00E75EA3">
        <w:t xml:space="preserve">1. The parties agree that on the termination of the provision of data processing services, the data importer and the subprocessor shall, at the choice of the data exporter, return all the personal data transferred and the copies thereof to the data exporter or shall destroy all the personal data and certify to the data exporter that it has done so, unless legislation imposed upon the data importer prevents it from returning or destroying all or part of the personal data transferred. In that case, the data importer warrants that it will guarantee the confidentiality of the personal data transferred and will not actively process the personal data transferred anymore. </w:t>
      </w:r>
    </w:p>
    <w:p w14:paraId="528BEA1D" w14:textId="77777777" w:rsidR="00464195" w:rsidRPr="00E75EA3" w:rsidRDefault="00464195" w:rsidP="00464195">
      <w:pPr>
        <w:pStyle w:val="ProductList-Body"/>
      </w:pPr>
      <w:r w:rsidRPr="00E75EA3">
        <w:t>2. The data importer and the subprocessor warrant that upon request of the data exporter and/or of the supervisory authority, it will submit its data processing facilities for an audit of the measures referred to in paragraph 1.</w:t>
      </w:r>
    </w:p>
    <w:p w14:paraId="5CA140E3" w14:textId="77777777" w:rsidR="00464195" w:rsidRPr="00E75EA3" w:rsidRDefault="00464195" w:rsidP="00464195">
      <w:pPr>
        <w:pStyle w:val="ProductList-Body"/>
      </w:pPr>
    </w:p>
    <w:p w14:paraId="314322F3" w14:textId="77777777" w:rsidR="00464195" w:rsidRPr="00E75EA3" w:rsidRDefault="00464195" w:rsidP="00464195">
      <w:pPr>
        <w:pStyle w:val="ProductList-Body"/>
        <w:jc w:val="center"/>
        <w:outlineLvl w:val="1"/>
        <w:rPr>
          <w:b/>
        </w:rPr>
      </w:pPr>
      <w:bookmarkStart w:id="220" w:name="Appendix1toAttachment3"/>
      <w:r w:rsidRPr="00E75EA3">
        <w:rPr>
          <w:b/>
        </w:rPr>
        <w:t>Appendix 1 to the Standard Contractual Clauses</w:t>
      </w:r>
      <w:bookmarkEnd w:id="220"/>
    </w:p>
    <w:p w14:paraId="77A09FFD" w14:textId="77777777" w:rsidR="00464195" w:rsidRPr="00E75EA3" w:rsidRDefault="00464195" w:rsidP="00464195">
      <w:pPr>
        <w:pStyle w:val="ProductList-Body"/>
      </w:pPr>
    </w:p>
    <w:p w14:paraId="68269356" w14:textId="431CB4DB" w:rsidR="00464195" w:rsidRPr="00E75EA3" w:rsidRDefault="00464195" w:rsidP="00464195">
      <w:pPr>
        <w:pStyle w:val="ProductList-Body"/>
        <w:spacing w:after="120"/>
      </w:pPr>
      <w:r w:rsidRPr="00E75EA3">
        <w:rPr>
          <w:b/>
          <w:bCs/>
        </w:rPr>
        <w:t>Data exporter</w:t>
      </w:r>
      <w:r w:rsidRPr="00E75EA3">
        <w:t xml:space="preserve">: Customer is the data exporter. The data exporter is a user of Online Services as defined in the section of the OST entitled “Data Protection Terms.” </w:t>
      </w:r>
    </w:p>
    <w:p w14:paraId="2AEF2FC6" w14:textId="37C29C14" w:rsidR="00464195" w:rsidRPr="00F151D3" w:rsidRDefault="00464195" w:rsidP="00464195">
      <w:pPr>
        <w:pStyle w:val="ProductList-Body"/>
        <w:spacing w:after="120"/>
      </w:pPr>
      <w:r w:rsidRPr="00E75EA3">
        <w:rPr>
          <w:b/>
        </w:rPr>
        <w:t>Data importer:</w:t>
      </w:r>
      <w:r w:rsidRPr="00E75EA3">
        <w:t xml:space="preserve"> The data importer is </w:t>
      </w:r>
      <w:r w:rsidR="003A54FA" w:rsidRPr="00E75EA3">
        <w:t>21V</w:t>
      </w:r>
      <w:r w:rsidR="00B710D4" w:rsidRPr="00E75EA3">
        <w:t>ianet</w:t>
      </w:r>
      <w:r w:rsidRPr="00E75EA3">
        <w:t xml:space="preserve">, </w:t>
      </w:r>
      <w:r w:rsidR="00502C7F" w:rsidRPr="00E75EA3">
        <w:rPr>
          <w:rFonts w:hint="eastAsia"/>
          <w:lang w:eastAsia="zh-CN"/>
        </w:rPr>
        <w:t xml:space="preserve">an operator of </w:t>
      </w:r>
      <w:r w:rsidR="00502C7F" w:rsidRPr="00F151D3">
        <w:rPr>
          <w:rFonts w:hint="eastAsia"/>
          <w:lang w:eastAsia="zh-CN"/>
        </w:rPr>
        <w:t>Microsoft Azure</w:t>
      </w:r>
      <w:r w:rsidR="00267409" w:rsidRPr="00F151D3">
        <w:rPr>
          <w:lang w:eastAsia="zh-CN"/>
        </w:rPr>
        <w:t>, Microsoft Dynamics 365,</w:t>
      </w:r>
      <w:r w:rsidR="00502C7F" w:rsidRPr="00F151D3">
        <w:rPr>
          <w:rFonts w:hint="eastAsia"/>
          <w:lang w:eastAsia="zh-CN"/>
        </w:rPr>
        <w:t xml:space="preserve"> O</w:t>
      </w:r>
      <w:r w:rsidR="00267409" w:rsidRPr="00F151D3">
        <w:rPr>
          <w:lang w:eastAsia="zh-CN"/>
        </w:rPr>
        <w:t xml:space="preserve">ffice </w:t>
      </w:r>
      <w:r w:rsidR="00502C7F" w:rsidRPr="00F151D3">
        <w:rPr>
          <w:rFonts w:hint="eastAsia"/>
          <w:lang w:eastAsia="zh-CN"/>
        </w:rPr>
        <w:t>365</w:t>
      </w:r>
      <w:r w:rsidR="00CC02A9" w:rsidRPr="00F151D3">
        <w:rPr>
          <w:lang w:eastAsia="zh-CN"/>
        </w:rPr>
        <w:t>, and Microsoft Power BI</w:t>
      </w:r>
      <w:r w:rsidR="00502C7F" w:rsidRPr="00F151D3">
        <w:rPr>
          <w:rFonts w:hint="eastAsia"/>
          <w:lang w:eastAsia="zh-CN"/>
        </w:rPr>
        <w:t xml:space="preserve"> </w:t>
      </w:r>
      <w:r w:rsidRPr="00F151D3">
        <w:t>services</w:t>
      </w:r>
      <w:r w:rsidR="00502C7F" w:rsidRPr="00F151D3">
        <w:t xml:space="preserve"> in China</w:t>
      </w:r>
      <w:r w:rsidRPr="00F151D3">
        <w:t xml:space="preserve">. </w:t>
      </w:r>
    </w:p>
    <w:p w14:paraId="35087720" w14:textId="77777777" w:rsidR="00464195" w:rsidRPr="00E75EA3" w:rsidRDefault="00464195" w:rsidP="00464195">
      <w:pPr>
        <w:pStyle w:val="ProductList-Body"/>
        <w:spacing w:after="120"/>
      </w:pPr>
      <w:r w:rsidRPr="00F151D3">
        <w:rPr>
          <w:b/>
        </w:rPr>
        <w:t>Data subjects</w:t>
      </w:r>
      <w:r w:rsidRPr="00F151D3">
        <w:t>: Data subjects include the data exporter’s representatives and end-users including employees, contractors, collaborators, and</w:t>
      </w:r>
      <w:r w:rsidRPr="00E75EA3">
        <w:t xml:space="preserve"> customers of the data exporter. Data subjects may also include individuals attempting to communicate or transfer personal information to users of the services provided by data importer. </w:t>
      </w:r>
    </w:p>
    <w:p w14:paraId="20CEE94F" w14:textId="77777777" w:rsidR="00464195" w:rsidRPr="00E75EA3" w:rsidRDefault="00464195" w:rsidP="00464195">
      <w:pPr>
        <w:pStyle w:val="ProductList-Body"/>
        <w:spacing w:after="120"/>
      </w:pPr>
      <w:r w:rsidRPr="00E75EA3">
        <w:rPr>
          <w:b/>
        </w:rPr>
        <w:t>Categories of data</w:t>
      </w:r>
      <w:r w:rsidRPr="00E75EA3">
        <w:t xml:space="preserve">: The personal data transferred includes e-mail, documents and other data in an electronic form in the context of the Online Services. </w:t>
      </w:r>
    </w:p>
    <w:p w14:paraId="3CD937A4" w14:textId="77777777" w:rsidR="00464195" w:rsidRPr="00E75EA3" w:rsidRDefault="00464195" w:rsidP="00464195">
      <w:pPr>
        <w:pStyle w:val="ProductList-Body"/>
      </w:pPr>
      <w:r w:rsidRPr="00E75EA3">
        <w:rPr>
          <w:b/>
        </w:rPr>
        <w:lastRenderedPageBreak/>
        <w:t>Processing operations</w:t>
      </w:r>
      <w:r w:rsidRPr="00E75EA3">
        <w:t xml:space="preserve">: The personal data transferred will be subject to the following basic processing activities: </w:t>
      </w:r>
    </w:p>
    <w:p w14:paraId="74387467" w14:textId="020422E2" w:rsidR="00464195" w:rsidRPr="00E75EA3" w:rsidRDefault="00464195" w:rsidP="00464195">
      <w:pPr>
        <w:pStyle w:val="ProductList-Body"/>
        <w:spacing w:after="60"/>
        <w:ind w:left="547"/>
      </w:pPr>
      <w:r w:rsidRPr="00E75EA3">
        <w:rPr>
          <w:b/>
        </w:rPr>
        <w:t>a. Duration and Object of Data Processing</w:t>
      </w:r>
      <w:r w:rsidRPr="00E75EA3">
        <w:t xml:space="preserve">. The duration of data processing shall be for the term designated under the applicable </w:t>
      </w:r>
      <w:r w:rsidR="00502C7F" w:rsidRPr="00E75EA3">
        <w:t xml:space="preserve">21Vianet Customer Agreement </w:t>
      </w:r>
      <w:r w:rsidRPr="00E75EA3">
        <w:t xml:space="preserve">between data exporter and the </w:t>
      </w:r>
      <w:r w:rsidR="003A54FA" w:rsidRPr="00E75EA3">
        <w:t>21Vianet</w:t>
      </w:r>
      <w:r w:rsidRPr="00E75EA3">
        <w:t xml:space="preserve"> entity to which these Standard Contractual Clauses are annexed (“</w:t>
      </w:r>
      <w:r w:rsidR="003A54FA" w:rsidRPr="00E75EA3">
        <w:t>21Vianet</w:t>
      </w:r>
      <w:r w:rsidRPr="00E75EA3">
        <w:t xml:space="preserve">”). The objective of the data processing is the performance of Online Services. </w:t>
      </w:r>
    </w:p>
    <w:p w14:paraId="34D68DDA" w14:textId="1E773485" w:rsidR="00464195" w:rsidRPr="00E75EA3" w:rsidRDefault="00464195" w:rsidP="00464195">
      <w:pPr>
        <w:pStyle w:val="ProductList-Body"/>
        <w:spacing w:after="60"/>
        <w:ind w:left="547"/>
      </w:pPr>
      <w:r w:rsidRPr="00E75EA3">
        <w:rPr>
          <w:b/>
          <w:bCs/>
        </w:rPr>
        <w:t>b. Scope and Purpose of Data Processing</w:t>
      </w:r>
      <w:r w:rsidRPr="00E75EA3">
        <w:t xml:space="preserve">. The scope and purpose of processing personal data is described in the Security Practices and Policies section of the OST. </w:t>
      </w:r>
      <w:r w:rsidR="00FD7A80">
        <w:rPr>
          <w:lang w:eastAsia="zh-CN"/>
        </w:rPr>
        <w:t>P</w:t>
      </w:r>
      <w:r w:rsidRPr="00E75EA3">
        <w:t>rocessing may take place in any jurisdiction where data importer or its sub-processors operate</w:t>
      </w:r>
      <w:r w:rsidR="002500A8">
        <w:t xml:space="preserve"> </w:t>
      </w:r>
      <w:r w:rsidR="002500A8" w:rsidRPr="002500A8">
        <w:t xml:space="preserve">data centers and management/support facilities. </w:t>
      </w:r>
    </w:p>
    <w:p w14:paraId="260CB68B" w14:textId="73BAF5FD" w:rsidR="00464195" w:rsidRPr="00E75EA3" w:rsidRDefault="00464195" w:rsidP="00464195">
      <w:pPr>
        <w:pStyle w:val="ProductList-Body"/>
        <w:spacing w:after="60"/>
        <w:ind w:left="547"/>
      </w:pPr>
      <w:r w:rsidRPr="00E75EA3">
        <w:rPr>
          <w:b/>
        </w:rPr>
        <w:t>c. Customer Data Access</w:t>
      </w:r>
      <w:r w:rsidRPr="00E75EA3">
        <w:t xml:space="preserve">. For the term designated under the applicable </w:t>
      </w:r>
      <w:r w:rsidR="00502C7F" w:rsidRPr="00E75EA3">
        <w:t xml:space="preserve">21Vianet Customer Agreement </w:t>
      </w:r>
      <w:r w:rsidRPr="00E75EA3">
        <w:t xml:space="preserve">data importer will at its election and as necessary under applicable law implementing Article 12(b) of the EU Data Protection Directive, either: (1) provide data exporter with the ability to correct, delete, or block Customer Data, or (2) make such corrections, deletions, or blockages on its behalf. </w:t>
      </w:r>
    </w:p>
    <w:p w14:paraId="50C3BDE0" w14:textId="3632CF70" w:rsidR="00464195" w:rsidRPr="00E75EA3" w:rsidRDefault="00464195" w:rsidP="00464195">
      <w:pPr>
        <w:pStyle w:val="ProductList-Body"/>
        <w:spacing w:after="60"/>
        <w:ind w:left="547"/>
      </w:pPr>
      <w:r w:rsidRPr="00E75EA3">
        <w:rPr>
          <w:b/>
        </w:rPr>
        <w:t>d. Data Exporter’s Instructions</w:t>
      </w:r>
      <w:r w:rsidRPr="00E75EA3">
        <w:t xml:space="preserve">. For Online Services, data importer will only act upon data exporter’s instructions as conveyed by </w:t>
      </w:r>
      <w:r w:rsidR="003A54FA" w:rsidRPr="00E75EA3">
        <w:t>21Vianet</w:t>
      </w:r>
      <w:r w:rsidRPr="00E75EA3">
        <w:t xml:space="preserve">. </w:t>
      </w:r>
    </w:p>
    <w:p w14:paraId="005809E1" w14:textId="77777777" w:rsidR="00464195" w:rsidRPr="00E75EA3" w:rsidRDefault="00464195" w:rsidP="00464195">
      <w:pPr>
        <w:pStyle w:val="ProductList-Body"/>
        <w:spacing w:after="120"/>
        <w:ind w:left="547"/>
      </w:pPr>
      <w:r w:rsidRPr="00E75EA3">
        <w:rPr>
          <w:b/>
        </w:rPr>
        <w:t>e. Customer Data Deletion or Return</w:t>
      </w:r>
      <w:r w:rsidRPr="00E75EA3">
        <w:t xml:space="preserve">. Upon expiration or termination of data exporter’s use of Online Services, it may extract Customer Data and data importer will delete Customer Data, each in accordance with the OST applicable to the agreement. </w:t>
      </w:r>
    </w:p>
    <w:p w14:paraId="4C7FA580" w14:textId="77777777" w:rsidR="00464195" w:rsidRPr="00E75EA3" w:rsidRDefault="00464195" w:rsidP="00464195">
      <w:pPr>
        <w:pStyle w:val="ProductList-Body"/>
      </w:pPr>
      <w:r w:rsidRPr="00E75EA3">
        <w:rPr>
          <w:b/>
        </w:rPr>
        <w:t>Subcontractors</w:t>
      </w:r>
      <w:r w:rsidRPr="00E75EA3">
        <w:t>: The data importer may hire other companies to provide limited services on data importer’s behalf, such as providing customer support. Any such subcontractors will be permitted to obtain Customer Data only to deliver the services the data importer has retained them to provide, and they are prohibited from using Customer Data for any other purpose.</w:t>
      </w:r>
    </w:p>
    <w:p w14:paraId="57FCF225" w14:textId="77777777" w:rsidR="00464195" w:rsidRPr="00E75EA3" w:rsidRDefault="00464195" w:rsidP="00464195">
      <w:pPr>
        <w:pStyle w:val="ProductList-Body"/>
      </w:pPr>
    </w:p>
    <w:p w14:paraId="1DE26B15" w14:textId="77777777" w:rsidR="00464195" w:rsidRPr="00E75EA3" w:rsidRDefault="00464195" w:rsidP="00464195">
      <w:pPr>
        <w:pStyle w:val="ProductList-Body"/>
        <w:jc w:val="center"/>
        <w:outlineLvl w:val="1"/>
        <w:rPr>
          <w:b/>
        </w:rPr>
      </w:pPr>
      <w:r w:rsidRPr="00E75EA3">
        <w:rPr>
          <w:b/>
        </w:rPr>
        <w:t>Appendix 2 to the Standard Contractual Clauses</w:t>
      </w:r>
    </w:p>
    <w:p w14:paraId="1232BEDA" w14:textId="77777777" w:rsidR="00464195" w:rsidRPr="00E75EA3" w:rsidRDefault="00464195" w:rsidP="00464195">
      <w:pPr>
        <w:pStyle w:val="ProductList-Body"/>
      </w:pPr>
    </w:p>
    <w:p w14:paraId="3FD069D7" w14:textId="77777777" w:rsidR="00464195" w:rsidRPr="00E75EA3" w:rsidRDefault="00464195" w:rsidP="00464195">
      <w:pPr>
        <w:pStyle w:val="ProductList-Body"/>
        <w:spacing w:after="120"/>
      </w:pPr>
      <w:r w:rsidRPr="00E75EA3">
        <w:t>Description of the technical and organizational security measures implemented by the data importer in accordance with Clauses 4(d) and 5(c):</w:t>
      </w:r>
    </w:p>
    <w:p w14:paraId="3979433C" w14:textId="77777777" w:rsidR="00464195" w:rsidRPr="00E75EA3" w:rsidRDefault="00464195" w:rsidP="00464195">
      <w:pPr>
        <w:pStyle w:val="ProductList-Body"/>
        <w:spacing w:after="120"/>
      </w:pPr>
      <w:r w:rsidRPr="00E75EA3">
        <w:t xml:space="preserve">1. </w:t>
      </w:r>
      <w:r w:rsidRPr="00E75EA3">
        <w:rPr>
          <w:b/>
        </w:rPr>
        <w:t>Personnel</w:t>
      </w:r>
      <w:r w:rsidRPr="00E75EA3">
        <w:t xml:space="preserve">. Data importer’s personnel will not process Customer Data without authorization. Personnel are obligated to maintain the confidentiality of any Customer Data and this obligation continues even after their engagement ends. </w:t>
      </w:r>
    </w:p>
    <w:p w14:paraId="7C151E60" w14:textId="77777777" w:rsidR="00464195" w:rsidRPr="00E75EA3" w:rsidRDefault="00464195" w:rsidP="00464195">
      <w:pPr>
        <w:pStyle w:val="ProductList-Body"/>
      </w:pPr>
      <w:r w:rsidRPr="00E75EA3">
        <w:t xml:space="preserve">2. </w:t>
      </w:r>
      <w:r w:rsidRPr="00E75EA3">
        <w:rPr>
          <w:b/>
        </w:rPr>
        <w:t>Data Privacy Contact</w:t>
      </w:r>
      <w:r w:rsidRPr="00E75EA3">
        <w:t xml:space="preserve">. The data privacy officer of the data importer can be reached at the following address: </w:t>
      </w:r>
    </w:p>
    <w:p w14:paraId="26DBD524" w14:textId="584ECA34" w:rsidR="00263AB3" w:rsidRPr="00E75EA3" w:rsidRDefault="00263AB3" w:rsidP="00BB50EE">
      <w:pPr>
        <w:pStyle w:val="ProductList-Body"/>
      </w:pPr>
      <w:r w:rsidRPr="00E75EA3">
        <w:t xml:space="preserve">        Shanghai Blue Cloud Network Technology Co., Ltd. (“21Vianet”) </w:t>
      </w:r>
    </w:p>
    <w:p w14:paraId="5A8C8E62" w14:textId="1282B71E" w:rsidR="00263AB3" w:rsidRPr="00E75EA3" w:rsidRDefault="00263AB3" w:rsidP="00BB50EE">
      <w:pPr>
        <w:pStyle w:val="ProductList-Body"/>
      </w:pPr>
      <w:r w:rsidRPr="00E75EA3">
        <w:t xml:space="preserve">        </w:t>
      </w:r>
      <w:r w:rsidR="001C4F76" w:rsidRPr="001C4F76">
        <w:t>12-14F, Building 6, No.6 Jiuxianqiao Road, Beijing Electronics Zone, Chaoyang District</w:t>
      </w:r>
    </w:p>
    <w:p w14:paraId="5D3F2A4E" w14:textId="3BB7A92E" w:rsidR="00263AB3" w:rsidRPr="00E75EA3" w:rsidRDefault="00263AB3" w:rsidP="00BB50EE">
      <w:pPr>
        <w:pStyle w:val="ProductList-Body"/>
      </w:pPr>
      <w:r w:rsidRPr="00E75EA3">
        <w:t xml:space="preserve">        </w:t>
      </w:r>
      <w:r w:rsidR="008323A6" w:rsidRPr="008323A6">
        <w:t>Beijing 100015, China</w:t>
      </w:r>
    </w:p>
    <w:p w14:paraId="3132D198" w14:textId="22A65946" w:rsidR="00464195" w:rsidRPr="00E75EA3" w:rsidRDefault="00464195" w:rsidP="00464195">
      <w:pPr>
        <w:pStyle w:val="ProductList-Body"/>
        <w:spacing w:after="120"/>
        <w:ind w:left="360"/>
      </w:pPr>
    </w:p>
    <w:p w14:paraId="059F6F6A" w14:textId="59F96C9F" w:rsidR="00464195" w:rsidRPr="00E75EA3" w:rsidRDefault="00464195" w:rsidP="00464195">
      <w:pPr>
        <w:pStyle w:val="ProductList-Body"/>
        <w:spacing w:after="120"/>
      </w:pPr>
      <w:r w:rsidRPr="00E75EA3">
        <w:t xml:space="preserve">3. </w:t>
      </w:r>
      <w:r w:rsidRPr="00E75EA3">
        <w:rPr>
          <w:b/>
          <w:bCs/>
        </w:rPr>
        <w:t>Technical and Organization Measures</w:t>
      </w:r>
      <w:r w:rsidRPr="00E75EA3">
        <w:t>. The data importer has implemented and will maintain appropriate technical and organizational measures, internal controls, and information security routines intended to protect Customer Data, as defined in the Security Practices and Policies section of the OST, against accidental loss, destruction, or alteration; unauthorized disclosure or access; or unlawful destruction as follows: The technical and organizational measures, internal controls, and information security routines set forth in the Security Practices and Policies section of the OST are hereby incorporated into this Appendix 2 by this reference and are binding on the data importer as if they were set forth in this Appendix 2 in their entirety.</w:t>
      </w:r>
    </w:p>
    <w:p w14:paraId="5081FC04" w14:textId="6B2EE1B8" w:rsidR="00464195" w:rsidRPr="00E75EA3" w:rsidRDefault="00464195" w:rsidP="00464195">
      <w:pPr>
        <w:pStyle w:val="ProductList-Body"/>
      </w:pPr>
      <w:r w:rsidRPr="00E75EA3">
        <w:t xml:space="preserve">Signature of </w:t>
      </w:r>
      <w:r w:rsidR="003A54FA" w:rsidRPr="00E75EA3">
        <w:t>21Vianet</w:t>
      </w:r>
      <w:r w:rsidRPr="00E75EA3">
        <w:t xml:space="preserve"> appears on the following page.</w:t>
      </w:r>
    </w:p>
    <w:p w14:paraId="25ADFC5F" w14:textId="77777777" w:rsidR="00464195" w:rsidRPr="00E75EA3" w:rsidRDefault="00464195" w:rsidP="00464195">
      <w:pPr>
        <w:pStyle w:val="ProductList-Body"/>
      </w:pPr>
      <w:r w:rsidRPr="00E75EA3">
        <w:br w:type="page"/>
      </w:r>
    </w:p>
    <w:p w14:paraId="1EB796F7" w14:textId="77777777" w:rsidR="00464195" w:rsidRPr="00E75EA3" w:rsidRDefault="00464195" w:rsidP="00464195">
      <w:pPr>
        <w:pStyle w:val="ProductList-Body"/>
      </w:pPr>
    </w:p>
    <w:p w14:paraId="04273C07" w14:textId="77777777" w:rsidR="00464195" w:rsidRPr="00E75EA3" w:rsidRDefault="00464195" w:rsidP="00464195">
      <w:pPr>
        <w:pStyle w:val="ProductList-Body"/>
        <w:outlineLvl w:val="1"/>
        <w:rPr>
          <w:b/>
        </w:rPr>
      </w:pPr>
      <w:r w:rsidRPr="00E75EA3">
        <w:rPr>
          <w:b/>
        </w:rPr>
        <w:t>Signing the Standard Contractual Clauses, Appendix 1 and Appendix 2 on behalf of the data importer:</w:t>
      </w:r>
    </w:p>
    <w:p w14:paraId="61BC7382" w14:textId="77777777" w:rsidR="00DA0253" w:rsidRDefault="00DA0253" w:rsidP="00464195">
      <w:pPr>
        <w:pStyle w:val="ProductList-Body"/>
      </w:pPr>
    </w:p>
    <w:p w14:paraId="5FF832F4" w14:textId="062BCE89" w:rsidR="00DA0253" w:rsidRDefault="00DA0253" w:rsidP="00464195">
      <w:pPr>
        <w:pStyle w:val="ProductList-Body"/>
      </w:pPr>
      <w:r>
        <w:t xml:space="preserve">Signature:  </w:t>
      </w:r>
      <w:r w:rsidR="009A391E">
        <w:t>J</w:t>
      </w:r>
      <w:r w:rsidR="009A391E">
        <w:rPr>
          <w:rFonts w:hint="eastAsia"/>
          <w:lang w:eastAsia="zh-CN"/>
        </w:rPr>
        <w:t>ohnny</w:t>
      </w:r>
      <w:r w:rsidR="009A391E">
        <w:rPr>
          <w:lang w:eastAsia="zh-CN"/>
        </w:rPr>
        <w:t xml:space="preserve"> Liu</w:t>
      </w:r>
    </w:p>
    <w:p w14:paraId="125DCA81" w14:textId="77777777" w:rsidR="00DA0253" w:rsidRDefault="00DA0253" w:rsidP="00464195">
      <w:pPr>
        <w:pStyle w:val="ProductList-Body"/>
      </w:pPr>
    </w:p>
    <w:p w14:paraId="4FC794C7" w14:textId="18A828A4" w:rsidR="00DA0253" w:rsidRDefault="009A391E" w:rsidP="00464195">
      <w:pPr>
        <w:pStyle w:val="ProductList-Body"/>
      </w:pPr>
      <w:r>
        <w:rPr>
          <w:noProof/>
          <w:lang w:eastAsia="zh-CN"/>
        </w:rPr>
        <w:drawing>
          <wp:inline distT="0" distB="0" distL="0" distR="0" wp14:anchorId="58E799FB" wp14:editId="1FC19512">
            <wp:extent cx="1116180" cy="452673"/>
            <wp:effectExtent l="0" t="0" r="8255" b="5080"/>
            <wp:docPr id="2" name="图片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5"/>
                    <a:stretch>
                      <a:fillRect/>
                    </a:stretch>
                  </pic:blipFill>
                  <pic:spPr>
                    <a:xfrm>
                      <a:off x="0" y="0"/>
                      <a:ext cx="1154278" cy="468124"/>
                    </a:xfrm>
                    <a:prstGeom prst="rect">
                      <a:avLst/>
                    </a:prstGeom>
                  </pic:spPr>
                </pic:pic>
              </a:graphicData>
            </a:graphic>
          </wp:inline>
        </w:drawing>
      </w:r>
    </w:p>
    <w:p w14:paraId="3A059803" w14:textId="77777777" w:rsidR="00DA0253" w:rsidRDefault="00DA0253" w:rsidP="00464195">
      <w:pPr>
        <w:pStyle w:val="ProductList-Body"/>
      </w:pPr>
    </w:p>
    <w:p w14:paraId="03A57AD1" w14:textId="7E656197" w:rsidR="00DA0253" w:rsidRPr="00E75EA3" w:rsidRDefault="00DA0253" w:rsidP="00464195">
      <w:pPr>
        <w:pStyle w:val="ProductList-Body"/>
      </w:pPr>
      <w:r>
        <w:t xml:space="preserve">Title: President </w:t>
      </w:r>
    </w:p>
    <w:p w14:paraId="1239FAEA" w14:textId="77777777" w:rsidR="00DA0253" w:rsidRDefault="00DA0253" w:rsidP="00CA73FD">
      <w:pPr>
        <w:pStyle w:val="ProductList-Body"/>
      </w:pPr>
    </w:p>
    <w:p w14:paraId="2471F523" w14:textId="6BC7F947" w:rsidR="00CA73FD" w:rsidRPr="00E75EA3" w:rsidRDefault="00CA73FD" w:rsidP="00CA73FD">
      <w:pPr>
        <w:pStyle w:val="ProductList-Body"/>
      </w:pPr>
      <w:r w:rsidRPr="00E75EA3">
        <w:t xml:space="preserve">Shanghai Blue </w:t>
      </w:r>
      <w:r w:rsidR="00DA0253">
        <w:t xml:space="preserve">Cloud </w:t>
      </w:r>
      <w:r w:rsidRPr="00E75EA3">
        <w:t xml:space="preserve">Technology Co., Ltd. (“21Vianet”) </w:t>
      </w:r>
    </w:p>
    <w:p w14:paraId="555BA4DE" w14:textId="77777777" w:rsidR="00DA0253" w:rsidRDefault="00DA0253" w:rsidP="00464195">
      <w:pPr>
        <w:pStyle w:val="ProductList-Body"/>
      </w:pPr>
    </w:p>
    <w:p w14:paraId="13F1ADF6" w14:textId="6A9B541E" w:rsidR="00464195" w:rsidRPr="00E75EA3" w:rsidRDefault="00DA4815" w:rsidP="00464195">
      <w:pPr>
        <w:pStyle w:val="ProductList-Body"/>
      </w:pPr>
      <w:r w:rsidRPr="00DA4815">
        <w:t>12-14F, Building 6, No.6 Jiuxianqiao Road, Beijing Electronics Zone, Chaoyang District</w:t>
      </w:r>
      <w:r w:rsidR="00CA73FD" w:rsidRPr="00E75EA3">
        <w:t xml:space="preserve">                                                                                                                         </w:t>
      </w:r>
      <w:r w:rsidRPr="00DA4815">
        <w:t>Beijing 100015, China</w:t>
      </w:r>
    </w:p>
    <w:p w14:paraId="4F39DF5C" w14:textId="6811B66E" w:rsidR="00A27D70" w:rsidRPr="00AF6AAE" w:rsidRDefault="00464195" w:rsidP="00AF6AAE">
      <w:pPr>
        <w:rPr>
          <w:sz w:val="18"/>
        </w:rPr>
      </w:pPr>
      <w:r w:rsidRPr="00E75EA3">
        <w:rPr>
          <w:sz w:val="18"/>
        </w:rPr>
        <w:br w:type="page"/>
      </w:r>
      <w:bookmarkEnd w:id="213"/>
    </w:p>
    <w:p w14:paraId="76427307" w14:textId="77777777" w:rsidR="00C72BDA" w:rsidRPr="00E75EA3" w:rsidRDefault="00C72BDA" w:rsidP="00C91713">
      <w:pPr>
        <w:pStyle w:val="ProductList-Body"/>
        <w:sectPr w:rsidR="00C72BDA" w:rsidRPr="00E75EA3" w:rsidSect="0058636D">
          <w:type w:val="continuous"/>
          <w:pgSz w:w="12240" w:h="15840"/>
          <w:pgMar w:top="1440" w:right="720" w:bottom="1440" w:left="720" w:header="720" w:footer="720" w:gutter="0"/>
          <w:cols w:space="720"/>
          <w:titlePg/>
          <w:docGrid w:linePitch="360"/>
        </w:sectPr>
      </w:pPr>
    </w:p>
    <w:p w14:paraId="781635FF" w14:textId="0ACCAB0C" w:rsidR="00F026AE" w:rsidRPr="00E75EA3" w:rsidRDefault="0092559C" w:rsidP="0062665C">
      <w:pPr>
        <w:pStyle w:val="ProductList-SectionHeading"/>
        <w:outlineLvl w:val="0"/>
      </w:pPr>
      <w:bookmarkStart w:id="221" w:name="Attachment4"/>
      <w:bookmarkStart w:id="222" w:name="_Toc29979222"/>
      <w:bookmarkStart w:id="223" w:name="_Toc59181916"/>
      <w:r w:rsidRPr="00E75EA3">
        <w:lastRenderedPageBreak/>
        <w:t>Attachment 4 – European Union General Data Protection Regulation Terms</w:t>
      </w:r>
      <w:bookmarkEnd w:id="221"/>
      <w:bookmarkEnd w:id="222"/>
      <w:bookmarkEnd w:id="223"/>
    </w:p>
    <w:p w14:paraId="378A116D" w14:textId="0F66BBDD" w:rsidR="007460A4" w:rsidRPr="00E75EA3" w:rsidRDefault="003A54FA" w:rsidP="1A67E690">
      <w:pPr>
        <w:pStyle w:val="ProductList-Body"/>
      </w:pPr>
      <w:r w:rsidRPr="00E75EA3">
        <w:t>21Vianet</w:t>
      </w:r>
      <w:r w:rsidR="00F97B9D" w:rsidRPr="00E75EA3">
        <w:t xml:space="preserve"> makes the commitments </w:t>
      </w:r>
      <w:r w:rsidR="007460A4" w:rsidRPr="00E75EA3">
        <w:t xml:space="preserve">in these GDPR Terms, </w:t>
      </w:r>
      <w:r w:rsidR="00DF336E" w:rsidRPr="00E75EA3">
        <w:t>to all customers effecti</w:t>
      </w:r>
      <w:r w:rsidR="00D0028B" w:rsidRPr="00E75EA3">
        <w:t>ve May 25, 2018</w:t>
      </w:r>
      <w:r w:rsidR="007460A4" w:rsidRPr="00E75EA3">
        <w:t>.</w:t>
      </w:r>
      <w:r w:rsidR="00F74082" w:rsidRPr="00E75EA3">
        <w:t xml:space="preserve"> </w:t>
      </w:r>
      <w:r w:rsidR="008F64DD" w:rsidRPr="00E75EA3">
        <w:t>These</w:t>
      </w:r>
      <w:r w:rsidR="008D501F" w:rsidRPr="00E75EA3">
        <w:t xml:space="preserve"> commitments are binding upon </w:t>
      </w:r>
      <w:r w:rsidR="00E26753" w:rsidRPr="00E75EA3">
        <w:t xml:space="preserve">21vianet </w:t>
      </w:r>
      <w:r w:rsidR="008D501F" w:rsidRPr="00E75EA3">
        <w:t xml:space="preserve">with regard to Customer regardless of </w:t>
      </w:r>
      <w:r w:rsidR="00FF2E2C" w:rsidRPr="00E75EA3">
        <w:t>(1)</w:t>
      </w:r>
      <w:r w:rsidR="008D501F" w:rsidRPr="00E75EA3">
        <w:t xml:space="preserve"> the version of the OST that is otherwise applicable to any given Online Services subscription</w:t>
      </w:r>
      <w:r w:rsidR="00FF2E2C" w:rsidRPr="00E75EA3">
        <w:t xml:space="preserve"> or (2) any other agreement that references this attachment</w:t>
      </w:r>
      <w:r w:rsidR="008D501F" w:rsidRPr="00E75EA3">
        <w:t>.</w:t>
      </w:r>
    </w:p>
    <w:p w14:paraId="7E4E44F8" w14:textId="10F1C0BD" w:rsidR="00D049BF" w:rsidRPr="00E75EA3" w:rsidRDefault="00D049BF" w:rsidP="00190386">
      <w:pPr>
        <w:pStyle w:val="ProductList-Body"/>
      </w:pPr>
    </w:p>
    <w:p w14:paraId="257BD56C" w14:textId="79133183" w:rsidR="00D049BF" w:rsidRPr="00E75EA3" w:rsidRDefault="00D049BF" w:rsidP="00190386">
      <w:pPr>
        <w:pStyle w:val="ProductList-Body"/>
      </w:pPr>
      <w:r w:rsidRPr="00E75EA3">
        <w:t xml:space="preserve">For purposes of these GDPR Terms, Customer and </w:t>
      </w:r>
      <w:r w:rsidR="003A54FA" w:rsidRPr="00E75EA3">
        <w:t>21Vianet</w:t>
      </w:r>
      <w:r w:rsidRPr="00E75EA3">
        <w:t xml:space="preserve"> agree that Customer is the controller of Personal Data and </w:t>
      </w:r>
      <w:r w:rsidR="003A54FA" w:rsidRPr="00E75EA3">
        <w:t>21Vianet</w:t>
      </w:r>
      <w:r w:rsidRPr="00E75EA3">
        <w:t xml:space="preserve"> is the processor of such data, except when Customer acts as a processor of Personal Data, in which case </w:t>
      </w:r>
      <w:r w:rsidR="003A54FA" w:rsidRPr="00E75EA3">
        <w:t>21Vianet</w:t>
      </w:r>
      <w:r w:rsidRPr="00E75EA3">
        <w:t xml:space="preserve"> is a subprocessor.  These GDPR Terms apply to the processing of Personal Data, within the scope of the GDPR, by </w:t>
      </w:r>
      <w:r w:rsidR="003A54FA" w:rsidRPr="00E75EA3">
        <w:t>21Vianet</w:t>
      </w:r>
      <w:r w:rsidRPr="00E75EA3">
        <w:t xml:space="preserve"> on behalf of Customer.  These GDPR Terms do not limit or reduce any data protection commitments </w:t>
      </w:r>
      <w:r w:rsidR="003A54FA" w:rsidRPr="00E75EA3">
        <w:t>21Vianet</w:t>
      </w:r>
      <w:r w:rsidRPr="00E75EA3">
        <w:t xml:space="preserve"> makes to Customer in the Online Services Terms or other agreement between </w:t>
      </w:r>
      <w:r w:rsidR="003A54FA" w:rsidRPr="00E75EA3">
        <w:t>21Vianet</w:t>
      </w:r>
      <w:r w:rsidRPr="00E75EA3">
        <w:t xml:space="preserve"> and Customer. These GDPR Terms do not apply where </w:t>
      </w:r>
      <w:r w:rsidR="003A54FA" w:rsidRPr="00E75EA3">
        <w:t>21Vianet</w:t>
      </w:r>
      <w:r w:rsidRPr="00E75EA3">
        <w:t xml:space="preserve"> is a controller of Personal Data.</w:t>
      </w:r>
    </w:p>
    <w:p w14:paraId="35C28C31" w14:textId="77777777" w:rsidR="00190386" w:rsidRPr="00E75EA3" w:rsidRDefault="00190386" w:rsidP="00190386">
      <w:pPr>
        <w:pStyle w:val="ProductList-Body"/>
      </w:pPr>
    </w:p>
    <w:p w14:paraId="0BEBA1FC" w14:textId="21A15000" w:rsidR="00190386" w:rsidRPr="00E75EA3" w:rsidRDefault="00190386" w:rsidP="00E877F9">
      <w:pPr>
        <w:pStyle w:val="ProductList-Body"/>
        <w:outlineLvl w:val="1"/>
        <w:rPr>
          <w:b/>
          <w:color w:val="00188F"/>
        </w:rPr>
      </w:pPr>
      <w:r w:rsidRPr="00E75EA3">
        <w:rPr>
          <w:b/>
          <w:color w:val="00188F"/>
        </w:rPr>
        <w:t>Relevant GDPR Obligations: Articles 28, 32, and 33</w:t>
      </w:r>
    </w:p>
    <w:p w14:paraId="3F5644B2" w14:textId="77777777" w:rsidR="00E877F9" w:rsidRPr="00E75EA3" w:rsidRDefault="00E877F9" w:rsidP="00E877F9">
      <w:pPr>
        <w:pStyle w:val="ProductList-Body"/>
      </w:pPr>
    </w:p>
    <w:p w14:paraId="359E178C" w14:textId="170500B0" w:rsidR="007460A4" w:rsidRPr="00E75EA3" w:rsidRDefault="00E877F9" w:rsidP="00E877F9">
      <w:pPr>
        <w:pStyle w:val="ProductList-Body"/>
        <w:spacing w:after="120"/>
        <w:ind w:left="158"/>
      </w:pPr>
      <w:r w:rsidRPr="00E75EA3">
        <w:rPr>
          <w:b/>
        </w:rPr>
        <w:t xml:space="preserve">1. </w:t>
      </w:r>
      <w:r w:rsidR="003A54FA" w:rsidRPr="00E75EA3">
        <w:t>21Vianet</w:t>
      </w:r>
      <w:r w:rsidR="007460A4" w:rsidRPr="00E75EA3">
        <w:t xml:space="preserve"> shall not engage another processor without prior specific or general written authorisation of Customer.  In the case of general written authorisation, </w:t>
      </w:r>
      <w:r w:rsidR="003A54FA" w:rsidRPr="00E75EA3">
        <w:t>21Vianet</w:t>
      </w:r>
      <w:r w:rsidR="007460A4" w:rsidRPr="00E75EA3">
        <w:t xml:space="preserve"> shall inform Customer of any intended changes concerning the addition or replacement of other processors, thereby giving Customer the opportunity to object to such changes.  (Article 28(2))</w:t>
      </w:r>
    </w:p>
    <w:p w14:paraId="0CFA28CF" w14:textId="582E59E2" w:rsidR="007460A4" w:rsidRPr="00E75EA3" w:rsidRDefault="00E877F9" w:rsidP="00E877F9">
      <w:pPr>
        <w:pStyle w:val="ProductList-Body"/>
        <w:spacing w:after="120"/>
        <w:ind w:left="158"/>
      </w:pPr>
      <w:r w:rsidRPr="00E75EA3">
        <w:rPr>
          <w:b/>
        </w:rPr>
        <w:t>2.</w:t>
      </w:r>
      <w:r w:rsidRPr="00E75EA3">
        <w:t xml:space="preserve"> </w:t>
      </w:r>
      <w:r w:rsidR="007460A4" w:rsidRPr="00E75EA3">
        <w:t xml:space="preserve">Processing by </w:t>
      </w:r>
      <w:r w:rsidR="003A54FA" w:rsidRPr="00E75EA3">
        <w:t>21Vianet</w:t>
      </w:r>
      <w:r w:rsidR="007460A4" w:rsidRPr="00E75EA3">
        <w:t xml:space="preserve"> shall be governed by these GDPR Terms under European Union (hereafter “Union”) or Member State law and are binding on </w:t>
      </w:r>
      <w:r w:rsidR="003A54FA" w:rsidRPr="00E75EA3">
        <w:t>21Vianet</w:t>
      </w:r>
      <w:r w:rsidR="007460A4" w:rsidRPr="00E75EA3">
        <w:t xml:space="preserve"> with regard to Customer. The subject-matter and duration of the processing, the nature and purpose of the processing, the type of Personal Data, the categories of data subjects and the obligations and rights of the Customer are set forth in the Customer’s licensing agreement, including these GDPR Terms.  In particular, </w:t>
      </w:r>
      <w:r w:rsidR="003A54FA" w:rsidRPr="00E75EA3">
        <w:t>21Vianet</w:t>
      </w:r>
      <w:r w:rsidR="007460A4" w:rsidRPr="00E75EA3">
        <w:t xml:space="preserve"> shall: </w:t>
      </w:r>
    </w:p>
    <w:p w14:paraId="73FC4398" w14:textId="47635497" w:rsidR="007460A4" w:rsidRPr="00E75EA3" w:rsidRDefault="00E877F9" w:rsidP="00BE1FC2">
      <w:pPr>
        <w:pStyle w:val="ProductList-Body"/>
        <w:spacing w:after="120"/>
        <w:ind w:left="1440" w:hanging="720"/>
      </w:pPr>
      <w:r w:rsidRPr="00E75EA3">
        <w:rPr>
          <w:b/>
        </w:rPr>
        <w:t>(a)</w:t>
      </w:r>
      <w:r w:rsidR="003E4720" w:rsidRPr="00E75EA3">
        <w:tab/>
      </w:r>
      <w:r w:rsidR="007460A4" w:rsidRPr="00E75EA3">
        <w:t>process the Personal Data only on documented instructions from Customer, including with regard to transfers of Personal Data to a third country or an international organisation, unless required to do so by Union</w:t>
      </w:r>
      <w:r w:rsidR="007460A4" w:rsidRPr="00E75EA3" w:rsidDel="005E0C62">
        <w:t xml:space="preserve"> or</w:t>
      </w:r>
      <w:r w:rsidR="007460A4" w:rsidRPr="00E75EA3">
        <w:t xml:space="preserve"> Member State law to which </w:t>
      </w:r>
      <w:r w:rsidR="003A54FA" w:rsidRPr="00E75EA3">
        <w:t>21Vianet</w:t>
      </w:r>
      <w:r w:rsidR="007460A4" w:rsidRPr="00E75EA3">
        <w:t xml:space="preserve"> is subject; in such a case, </w:t>
      </w:r>
      <w:r w:rsidR="003A54FA" w:rsidRPr="00E75EA3">
        <w:t>21Vianet</w:t>
      </w:r>
      <w:r w:rsidR="007460A4" w:rsidRPr="00E75EA3">
        <w:t xml:space="preserve"> shall inform Customer of that legal requirement before processing, unless that law prohibits such information on important grounds of public interest;  </w:t>
      </w:r>
    </w:p>
    <w:p w14:paraId="2FBA197A" w14:textId="792922C9" w:rsidR="007460A4" w:rsidRPr="00E75EA3" w:rsidRDefault="00E877F9" w:rsidP="00BE1FC2">
      <w:pPr>
        <w:pStyle w:val="ProductList-Body"/>
        <w:spacing w:after="120"/>
        <w:ind w:left="1440" w:hanging="720"/>
      </w:pPr>
      <w:r w:rsidRPr="00E75EA3">
        <w:rPr>
          <w:b/>
        </w:rPr>
        <w:t>(b)</w:t>
      </w:r>
      <w:r w:rsidR="003E4720" w:rsidRPr="00E75EA3">
        <w:tab/>
      </w:r>
      <w:r w:rsidR="007460A4" w:rsidRPr="00E75EA3">
        <w:t xml:space="preserve">ensure that persons authorised to process the Personal Data have committed themselves to confidentiality or are under an appropriate statutory obligation of confidentiality; </w:t>
      </w:r>
    </w:p>
    <w:p w14:paraId="11702F85" w14:textId="7EDB38CC" w:rsidR="007460A4" w:rsidRPr="00E75EA3" w:rsidRDefault="00E877F9" w:rsidP="003E4720">
      <w:pPr>
        <w:pStyle w:val="ProductList-Body"/>
        <w:spacing w:after="120"/>
        <w:ind w:left="720"/>
      </w:pPr>
      <w:r w:rsidRPr="00E75EA3">
        <w:rPr>
          <w:b/>
        </w:rPr>
        <w:t>(c)</w:t>
      </w:r>
      <w:r w:rsidR="003E4720" w:rsidRPr="00E75EA3">
        <w:tab/>
      </w:r>
      <w:r w:rsidR="007460A4" w:rsidRPr="00E75EA3">
        <w:t xml:space="preserve">take all measures required pursuant to Article 32 of the GDPR;  </w:t>
      </w:r>
    </w:p>
    <w:p w14:paraId="17DBBEC3" w14:textId="424E1B93" w:rsidR="007460A4" w:rsidRPr="00E75EA3" w:rsidRDefault="003E4720" w:rsidP="003E4720">
      <w:pPr>
        <w:pStyle w:val="ProductList-Body"/>
        <w:spacing w:after="120"/>
        <w:ind w:left="720"/>
      </w:pPr>
      <w:r w:rsidRPr="00E75EA3">
        <w:rPr>
          <w:b/>
        </w:rPr>
        <w:t>(d)</w:t>
      </w:r>
      <w:r w:rsidRPr="00E75EA3">
        <w:tab/>
      </w:r>
      <w:r w:rsidR="007460A4" w:rsidRPr="00E75EA3">
        <w:t>respect the conditions refer</w:t>
      </w:r>
      <w:r w:rsidR="007F799B" w:rsidRPr="00E75EA3">
        <w:t xml:space="preserve">red to in paragraphs </w:t>
      </w:r>
      <w:r w:rsidR="009B6922" w:rsidRPr="00E75EA3">
        <w:t xml:space="preserve">1 </w:t>
      </w:r>
      <w:r w:rsidR="007F799B" w:rsidRPr="00E75EA3">
        <w:t>and 3</w:t>
      </w:r>
      <w:r w:rsidR="007460A4" w:rsidRPr="00E75EA3">
        <w:t xml:space="preserve"> for engaging another processor; </w:t>
      </w:r>
    </w:p>
    <w:p w14:paraId="6431F037" w14:textId="23F73C9B" w:rsidR="007460A4" w:rsidRPr="00E75EA3" w:rsidRDefault="003E4720" w:rsidP="00BE1FC2">
      <w:pPr>
        <w:pStyle w:val="ProductList-Body"/>
        <w:spacing w:after="120"/>
        <w:ind w:left="1440" w:hanging="720"/>
      </w:pPr>
      <w:r w:rsidRPr="00E75EA3">
        <w:rPr>
          <w:b/>
        </w:rPr>
        <w:t>(e)</w:t>
      </w:r>
      <w:r w:rsidRPr="00E75EA3">
        <w:tab/>
      </w:r>
      <w:r w:rsidR="007460A4" w:rsidRPr="00E75EA3">
        <w:t xml:space="preserve">taking into account the nature of the processing, assist Customer by appropriate technical and organisational measures, insofar as this is possible, for the fulfilment of the Customer’s obligation to respond to requests for exercising the data subject's rights laid down in Chapter III of the GDPR;   </w:t>
      </w:r>
    </w:p>
    <w:p w14:paraId="6AD962B7" w14:textId="48B105F6" w:rsidR="007460A4" w:rsidRPr="00E75EA3" w:rsidRDefault="003E4720" w:rsidP="00BE1FC2">
      <w:pPr>
        <w:pStyle w:val="ProductList-Body"/>
        <w:spacing w:after="120"/>
        <w:ind w:left="1440" w:hanging="720"/>
      </w:pPr>
      <w:r w:rsidRPr="00E75EA3">
        <w:rPr>
          <w:b/>
        </w:rPr>
        <w:t>(f)</w:t>
      </w:r>
      <w:r w:rsidRPr="00E75EA3">
        <w:tab/>
      </w:r>
      <w:r w:rsidR="007460A4" w:rsidRPr="00E75EA3">
        <w:t xml:space="preserve">assist Customer in ensuring compliance with the obligations pursuant to Articles 32 to 36 of the GDPR, taking into account the nature of processing and the information available to </w:t>
      </w:r>
      <w:r w:rsidR="003A54FA" w:rsidRPr="00E75EA3">
        <w:t>21Vianet</w:t>
      </w:r>
      <w:r w:rsidR="007460A4" w:rsidRPr="00E75EA3">
        <w:t>;</w:t>
      </w:r>
    </w:p>
    <w:p w14:paraId="30AD0689" w14:textId="4212D11E" w:rsidR="007460A4" w:rsidRPr="00E75EA3" w:rsidRDefault="003E4720" w:rsidP="00BE1FC2">
      <w:pPr>
        <w:pStyle w:val="ProductList-Body"/>
        <w:spacing w:after="120"/>
        <w:ind w:left="1440" w:hanging="720"/>
      </w:pPr>
      <w:r w:rsidRPr="00E75EA3">
        <w:rPr>
          <w:b/>
          <w:bCs/>
        </w:rPr>
        <w:t>(g)</w:t>
      </w:r>
      <w:r w:rsidRPr="00E75EA3">
        <w:tab/>
      </w:r>
      <w:r w:rsidR="007460A4" w:rsidRPr="00E75EA3">
        <w:t>at the choice of Customer, delete or return all the Personal Data to Customer after the end of the provision of services relating to processing, and delete existing copies unless Union</w:t>
      </w:r>
      <w:r w:rsidR="007460A4" w:rsidRPr="00E75EA3" w:rsidDel="00DA3175">
        <w:t xml:space="preserve"> or</w:t>
      </w:r>
      <w:r w:rsidR="007460A4" w:rsidRPr="00E75EA3">
        <w:t xml:space="preserve"> Member State law requires storage of the Personal Data;  </w:t>
      </w:r>
    </w:p>
    <w:p w14:paraId="78E07994" w14:textId="7A7FDDCF" w:rsidR="007460A4" w:rsidRPr="00E75EA3" w:rsidRDefault="003E4720" w:rsidP="00BE1FC2">
      <w:pPr>
        <w:pStyle w:val="ProductList-Body"/>
        <w:spacing w:after="120"/>
        <w:ind w:left="1440" w:hanging="720"/>
      </w:pPr>
      <w:r w:rsidRPr="00E75EA3">
        <w:rPr>
          <w:b/>
        </w:rPr>
        <w:t>(h)</w:t>
      </w:r>
      <w:r w:rsidRPr="00E75EA3">
        <w:tab/>
      </w:r>
      <w:r w:rsidR="007460A4" w:rsidRPr="00E75EA3">
        <w:t xml:space="preserve">make available to Customer all information necessary to demonstrate compliance with the obligations laid down in Article 28 of the GDPR and allow for and contribute to audits, including inspections, conducted by Customer or another auditor mandated by Customer. </w:t>
      </w:r>
    </w:p>
    <w:p w14:paraId="56A50B5D" w14:textId="4A3E97CA" w:rsidR="007460A4" w:rsidRPr="00E75EA3" w:rsidRDefault="003A54FA" w:rsidP="003E4720">
      <w:pPr>
        <w:pStyle w:val="ProductList-Body"/>
        <w:spacing w:after="120"/>
        <w:ind w:left="158"/>
      </w:pPr>
      <w:r w:rsidRPr="00E75EA3">
        <w:t>21Vianet</w:t>
      </w:r>
      <w:r w:rsidR="007460A4" w:rsidRPr="00E75EA3">
        <w:t xml:space="preserve"> shall immediately inform Customer if, in its opinion, an instruction infringes the GDPR or other Union or Member State data protection provisions.  (Article 28(3))</w:t>
      </w:r>
    </w:p>
    <w:p w14:paraId="14B1DE82" w14:textId="0D3DA8C0" w:rsidR="007460A4" w:rsidRPr="00E75EA3" w:rsidRDefault="005C30A1" w:rsidP="003E4720">
      <w:pPr>
        <w:pStyle w:val="ProductList-Body"/>
        <w:spacing w:after="120"/>
        <w:ind w:left="158"/>
      </w:pPr>
      <w:r w:rsidRPr="00E75EA3">
        <w:rPr>
          <w:b/>
        </w:rPr>
        <w:t>3</w:t>
      </w:r>
      <w:r w:rsidR="003E4720" w:rsidRPr="00E75EA3">
        <w:rPr>
          <w:b/>
        </w:rPr>
        <w:t>.</w:t>
      </w:r>
      <w:r w:rsidR="003E4720" w:rsidRPr="00E75EA3">
        <w:t xml:space="preserve"> </w:t>
      </w:r>
      <w:r w:rsidR="007460A4" w:rsidRPr="00E75EA3">
        <w:t xml:space="preserve">Where </w:t>
      </w:r>
      <w:r w:rsidR="003A54FA" w:rsidRPr="00E75EA3">
        <w:t>21Vianet</w:t>
      </w:r>
      <w:r w:rsidR="007460A4" w:rsidRPr="00E75EA3">
        <w:t xml:space="preserve"> engages another processor for carrying out specific processing activities on behalf of Customer, the same data protection obligations as set out in these GDPR Terms shall be imposed on that other processor by way of a contract or other legal act under Union or Member State law, in particular providing sufficient guarantees to implement appropriate technical and organisational measures in such a manner that the processing will meet the requirements of the GDPR.  Where that other processor fails to fulfil its data protection obligations, </w:t>
      </w:r>
      <w:r w:rsidR="003A54FA" w:rsidRPr="00E75EA3">
        <w:t>21Vianet</w:t>
      </w:r>
      <w:r w:rsidR="007460A4" w:rsidRPr="00E75EA3">
        <w:t xml:space="preserve"> shall remain fully liable to the Customer for the performance of that other processor's obligations.  (Article 28(4))</w:t>
      </w:r>
    </w:p>
    <w:p w14:paraId="06B1CE0A" w14:textId="117F76D0" w:rsidR="007460A4" w:rsidRPr="00E75EA3" w:rsidRDefault="005C30A1" w:rsidP="003E4720">
      <w:pPr>
        <w:pStyle w:val="ProductList-Body"/>
        <w:spacing w:after="120"/>
        <w:ind w:left="158"/>
      </w:pPr>
      <w:r w:rsidRPr="00E75EA3">
        <w:rPr>
          <w:b/>
        </w:rPr>
        <w:lastRenderedPageBreak/>
        <w:t>4</w:t>
      </w:r>
      <w:r w:rsidR="003E4720" w:rsidRPr="00E75EA3">
        <w:rPr>
          <w:b/>
        </w:rPr>
        <w:t>.</w:t>
      </w:r>
      <w:r w:rsidR="003E4720" w:rsidRPr="00E75EA3">
        <w:t xml:space="preserve"> </w:t>
      </w:r>
      <w:r w:rsidR="007460A4" w:rsidRPr="00E75EA3">
        <w:t xml:space="preserve">Taking into account the state of the art, the costs of implementation and the nature, scope, context and purposes of processing as well as the risk of varying likelihood and severity for the rights and freedoms of natural persons, Customer and </w:t>
      </w:r>
      <w:r w:rsidR="003A54FA" w:rsidRPr="00E75EA3">
        <w:t>21Vianet</w:t>
      </w:r>
      <w:r w:rsidR="007460A4" w:rsidRPr="00E75EA3">
        <w:t xml:space="preserve"> shall implement appropriate technical and organisational measures to ensure a level of security appropriate to the risk, including inter alia as appropriate: </w:t>
      </w:r>
    </w:p>
    <w:p w14:paraId="6E39FA92" w14:textId="3EF3A1E7" w:rsidR="007460A4" w:rsidRPr="00E75EA3" w:rsidRDefault="007460A4" w:rsidP="003E4720">
      <w:pPr>
        <w:pStyle w:val="ProductList-Body"/>
        <w:spacing w:after="120"/>
        <w:ind w:left="720"/>
        <w:rPr>
          <w:rFonts w:cstheme="minorHAnsi"/>
          <w:szCs w:val="18"/>
        </w:rPr>
      </w:pPr>
      <w:r w:rsidRPr="00E75EA3">
        <w:rPr>
          <w:rFonts w:cstheme="minorHAnsi"/>
          <w:b/>
          <w:szCs w:val="18"/>
        </w:rPr>
        <w:t>(a)</w:t>
      </w:r>
      <w:r w:rsidR="0096519C" w:rsidRPr="00E75EA3">
        <w:rPr>
          <w:rFonts w:cstheme="minorHAnsi"/>
          <w:szCs w:val="18"/>
        </w:rPr>
        <w:tab/>
      </w:r>
      <w:r w:rsidRPr="00E75EA3">
        <w:rPr>
          <w:rFonts w:cstheme="minorHAnsi"/>
          <w:szCs w:val="18"/>
        </w:rPr>
        <w:t xml:space="preserve">the pseudonymisation and encryption of Personal Data; </w:t>
      </w:r>
    </w:p>
    <w:p w14:paraId="414EA1EF" w14:textId="4E93C437" w:rsidR="007460A4" w:rsidRPr="00E75EA3" w:rsidRDefault="007460A4" w:rsidP="003E4720">
      <w:pPr>
        <w:pStyle w:val="ProductList-Body"/>
        <w:spacing w:after="120"/>
        <w:ind w:left="720"/>
        <w:rPr>
          <w:rFonts w:cstheme="minorHAnsi"/>
          <w:szCs w:val="18"/>
        </w:rPr>
      </w:pPr>
      <w:r w:rsidRPr="00E75EA3">
        <w:rPr>
          <w:rFonts w:cstheme="minorHAnsi"/>
          <w:b/>
          <w:szCs w:val="18"/>
        </w:rPr>
        <w:t>(b)</w:t>
      </w:r>
      <w:r w:rsidR="0096519C" w:rsidRPr="00E75EA3">
        <w:rPr>
          <w:rFonts w:cstheme="minorHAnsi"/>
          <w:szCs w:val="18"/>
        </w:rPr>
        <w:tab/>
      </w:r>
      <w:r w:rsidRPr="00E75EA3">
        <w:rPr>
          <w:rFonts w:cstheme="minorHAnsi"/>
          <w:szCs w:val="18"/>
        </w:rPr>
        <w:t xml:space="preserve">the ability to ensure the ongoing confidentiality, integrity, availability and resilience of processing systems and services; </w:t>
      </w:r>
    </w:p>
    <w:p w14:paraId="00A72113" w14:textId="2A9D627F" w:rsidR="007460A4" w:rsidRPr="00E75EA3" w:rsidRDefault="007460A4" w:rsidP="00BE1FC2">
      <w:pPr>
        <w:pStyle w:val="ProductList-Body"/>
        <w:spacing w:after="120"/>
        <w:ind w:left="1440" w:hanging="720"/>
        <w:rPr>
          <w:rFonts w:cstheme="minorHAnsi"/>
          <w:szCs w:val="18"/>
        </w:rPr>
      </w:pPr>
      <w:r w:rsidRPr="00E75EA3">
        <w:rPr>
          <w:rFonts w:cstheme="minorHAnsi"/>
          <w:b/>
          <w:szCs w:val="18"/>
        </w:rPr>
        <w:t>(c)</w:t>
      </w:r>
      <w:r w:rsidR="0096519C" w:rsidRPr="00E75EA3">
        <w:rPr>
          <w:rFonts w:cstheme="minorHAnsi"/>
          <w:szCs w:val="18"/>
        </w:rPr>
        <w:tab/>
      </w:r>
      <w:r w:rsidRPr="00E75EA3">
        <w:rPr>
          <w:rFonts w:cstheme="minorHAnsi"/>
          <w:szCs w:val="18"/>
        </w:rPr>
        <w:t>the ability to restore the availability and access to Personal Data in a timely manner in the event of a physical or technical incident; and</w:t>
      </w:r>
    </w:p>
    <w:p w14:paraId="26AC81D0" w14:textId="52E4A0E1" w:rsidR="007460A4" w:rsidRPr="00E75EA3" w:rsidRDefault="007460A4" w:rsidP="00BE1FC2">
      <w:pPr>
        <w:pStyle w:val="ProductList-Body"/>
        <w:spacing w:after="120"/>
        <w:ind w:left="1440" w:hanging="720"/>
        <w:rPr>
          <w:rFonts w:cstheme="minorHAnsi"/>
          <w:szCs w:val="18"/>
        </w:rPr>
      </w:pPr>
      <w:r w:rsidRPr="00E75EA3">
        <w:rPr>
          <w:rFonts w:cstheme="minorHAnsi"/>
          <w:b/>
          <w:szCs w:val="18"/>
        </w:rPr>
        <w:t>(d)</w:t>
      </w:r>
      <w:r w:rsidR="0096519C" w:rsidRPr="00E75EA3">
        <w:rPr>
          <w:rFonts w:cstheme="minorHAnsi"/>
          <w:szCs w:val="18"/>
        </w:rPr>
        <w:tab/>
      </w:r>
      <w:r w:rsidRPr="00E75EA3">
        <w:rPr>
          <w:rFonts w:cstheme="minorHAnsi"/>
          <w:szCs w:val="18"/>
        </w:rPr>
        <w:t>a process for regularly testing, assessing and evaluating the effectiveness of technical and organisational measures for ensuring the security of the processing.  (Article 32(1))</w:t>
      </w:r>
    </w:p>
    <w:p w14:paraId="42FCCCF9" w14:textId="4202CE8F" w:rsidR="007460A4" w:rsidRPr="00E75EA3" w:rsidRDefault="005C30A1" w:rsidP="003E4720">
      <w:pPr>
        <w:pStyle w:val="ProductList-Body"/>
        <w:spacing w:after="120"/>
        <w:ind w:left="158"/>
      </w:pPr>
      <w:r w:rsidRPr="00E75EA3">
        <w:rPr>
          <w:b/>
        </w:rPr>
        <w:t>5</w:t>
      </w:r>
      <w:r w:rsidR="003E4720" w:rsidRPr="00E75EA3">
        <w:rPr>
          <w:b/>
        </w:rPr>
        <w:t>.</w:t>
      </w:r>
      <w:r w:rsidR="003E4720" w:rsidRPr="00E75EA3">
        <w:t xml:space="preserve"> </w:t>
      </w:r>
      <w:r w:rsidR="007460A4" w:rsidRPr="00E75EA3">
        <w:t>In assessing the appropriate level of security, account shall be taken of the risks that are presented by processing, in particular from accidental or unlawful destruction, loss, alteration, unauthorised disclosure of, or access to Personal Data transmitted, stored or otherwise processed.  (Article 32(2))</w:t>
      </w:r>
    </w:p>
    <w:p w14:paraId="77504B93" w14:textId="6163569C" w:rsidR="007460A4" w:rsidRPr="00E75EA3" w:rsidRDefault="005C30A1" w:rsidP="003E4720">
      <w:pPr>
        <w:pStyle w:val="ProductList-Body"/>
        <w:spacing w:after="120"/>
        <w:ind w:left="158"/>
      </w:pPr>
      <w:r w:rsidRPr="00E75EA3">
        <w:rPr>
          <w:b/>
          <w:bCs/>
        </w:rPr>
        <w:t>6</w:t>
      </w:r>
      <w:r w:rsidR="003E4720" w:rsidRPr="00E75EA3">
        <w:rPr>
          <w:b/>
          <w:bCs/>
        </w:rPr>
        <w:t>.</w:t>
      </w:r>
      <w:r w:rsidR="003E4720" w:rsidRPr="00E75EA3">
        <w:t xml:space="preserve"> </w:t>
      </w:r>
      <w:r w:rsidR="007460A4" w:rsidRPr="00E75EA3">
        <w:t xml:space="preserve">Customer and </w:t>
      </w:r>
      <w:r w:rsidR="003A54FA" w:rsidRPr="00E75EA3">
        <w:t>21Vianet</w:t>
      </w:r>
      <w:r w:rsidR="007460A4" w:rsidRPr="00E75EA3">
        <w:t xml:space="preserve"> shall take steps to ensure that any natural person acting under the authority of Customer or </w:t>
      </w:r>
      <w:r w:rsidR="003A54FA" w:rsidRPr="00E75EA3">
        <w:t>21Vianet</w:t>
      </w:r>
      <w:r w:rsidR="007460A4" w:rsidRPr="00E75EA3">
        <w:t xml:space="preserve"> who has access to Personal Data does not process them except on instructions from Customer, unless he or she is required to do so by Union</w:t>
      </w:r>
      <w:r w:rsidR="007460A4" w:rsidRPr="00E75EA3" w:rsidDel="00361980">
        <w:t xml:space="preserve"> or</w:t>
      </w:r>
      <w:r w:rsidR="007460A4" w:rsidRPr="00E75EA3">
        <w:t xml:space="preserve"> Member State law.  (Article 32(4))</w:t>
      </w:r>
    </w:p>
    <w:p w14:paraId="5E704A20" w14:textId="515634C2" w:rsidR="007460A4" w:rsidRDefault="005C30A1" w:rsidP="00627778">
      <w:pPr>
        <w:pStyle w:val="ProductList-Body"/>
        <w:ind w:left="158"/>
      </w:pPr>
      <w:r w:rsidRPr="00E75EA3">
        <w:rPr>
          <w:b/>
          <w:bCs/>
        </w:rPr>
        <w:t>7</w:t>
      </w:r>
      <w:r w:rsidR="003E4720" w:rsidRPr="00E75EA3">
        <w:rPr>
          <w:b/>
          <w:bCs/>
        </w:rPr>
        <w:t>.</w:t>
      </w:r>
      <w:r w:rsidR="003E4720" w:rsidRPr="00E75EA3">
        <w:t xml:space="preserve"> </w:t>
      </w:r>
      <w:r w:rsidR="003A54FA" w:rsidRPr="00E75EA3">
        <w:t>21Vianet</w:t>
      </w:r>
      <w:r w:rsidR="007460A4" w:rsidRPr="00E75EA3">
        <w:t xml:space="preserve"> shall notify Customer without undue delay after becoming aware of a personal data breach. (Article 33(2</w:t>
      </w:r>
      <w:r w:rsidR="00202570" w:rsidRPr="00E75EA3">
        <w:t>)</w:t>
      </w:r>
      <w:r w:rsidR="007460A4" w:rsidRPr="00E75EA3">
        <w:t xml:space="preserve">). </w:t>
      </w:r>
      <w:r w:rsidR="00202570" w:rsidRPr="00E75EA3">
        <w:t>Such notification will include th</w:t>
      </w:r>
      <w:r w:rsidR="00872ED7" w:rsidRPr="00E75EA3">
        <w:t>at</w:t>
      </w:r>
      <w:r w:rsidR="00202570" w:rsidRPr="00E75EA3">
        <w:t xml:space="preserve"> information a processor must provide to a controller under Article 33(3) to the extent such information is reasonably available to </w:t>
      </w:r>
      <w:r w:rsidR="003A54FA" w:rsidRPr="00E75EA3">
        <w:t>21Vianet</w:t>
      </w:r>
      <w:r w:rsidR="00202570" w:rsidRPr="00E75EA3">
        <w:t>.</w:t>
      </w:r>
    </w:p>
    <w:p w14:paraId="7E316B44" w14:textId="5002A1BE" w:rsidR="00FD2112" w:rsidRPr="00AE0160" w:rsidRDefault="00FD2112" w:rsidP="00C91713">
      <w:pPr>
        <w:pStyle w:val="ProductList-Body"/>
      </w:pPr>
    </w:p>
    <w:sectPr w:rsidR="00FD2112" w:rsidRPr="00AE0160" w:rsidSect="00C91713">
      <w:pgSz w:w="12240" w:h="15840"/>
      <w:pgMar w:top="1440" w:right="720" w:bottom="144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77426EBB" w14:textId="77777777" w:rsidR="00782BD2" w:rsidRDefault="00782BD2" w:rsidP="009A573F">
      <w:pPr>
        <w:spacing w:after="0" w:line="240" w:lineRule="auto"/>
      </w:pPr>
      <w:r>
        <w:separator/>
      </w:r>
    </w:p>
    <w:p w14:paraId="4A9EEF79" w14:textId="77777777" w:rsidR="00782BD2" w:rsidRDefault="00782BD2" w:rsidP="00C91713"/>
  </w:endnote>
  <w:endnote w:type="continuationSeparator" w:id="0">
    <w:p w14:paraId="4D753393" w14:textId="77777777" w:rsidR="00782BD2" w:rsidRDefault="00782BD2" w:rsidP="009A573F">
      <w:pPr>
        <w:spacing w:after="0" w:line="240" w:lineRule="auto"/>
      </w:pPr>
      <w:r>
        <w:continuationSeparator/>
      </w:r>
    </w:p>
    <w:p w14:paraId="244861CD" w14:textId="77777777" w:rsidR="00782BD2" w:rsidRDefault="00782BD2" w:rsidP="00C91713"/>
  </w:endnote>
  <w:endnote w:type="continuationNotice" w:id="1">
    <w:p w14:paraId="383E98F5" w14:textId="77777777" w:rsidR="00782BD2" w:rsidRDefault="00782BD2">
      <w:pPr>
        <w:spacing w:after="0" w:line="240" w:lineRule="auto"/>
      </w:pPr>
    </w:p>
    <w:p w14:paraId="547EC35F" w14:textId="77777777" w:rsidR="00782BD2" w:rsidRDefault="00782BD2" w:rsidP="00C9171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Segoe Pro">
    <w:altName w:val="Calibri"/>
    <w:charset w:val="00"/>
    <w:family w:val="swiss"/>
    <w:pitch w:val="variable"/>
    <w:sig w:usb0="A00002AF" w:usb1="4000205B" w:usb2="00000000" w:usb3="00000000" w:csb0="0000009F"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9B88AA" w14:textId="48411E6F" w:rsidR="000A5682" w:rsidRDefault="000A5682" w:rsidP="00C91713">
    <w:pPr>
      <w:pStyle w:val="ProductList-Body"/>
    </w:pPr>
    <w:r>
      <w:rPr>
        <w:noProof/>
        <w:lang w:eastAsia="zh-CN"/>
      </w:rPr>
      <w:drawing>
        <wp:inline distT="0" distB="0" distL="0" distR="0" wp14:anchorId="12377A68" wp14:editId="59D0A15B">
          <wp:extent cx="1993692" cy="457200"/>
          <wp:effectExtent l="0" t="0" r="6985" b="0"/>
          <wp:docPr id="942315930"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1">
                    <a:extLst>
                      <a:ext uri="{28A0092B-C50C-407E-A947-70E740481C1C}">
                        <a14:useLocalDpi xmlns:a14="http://schemas.microsoft.com/office/drawing/2010/main" val="0"/>
                      </a:ext>
                    </a:extLst>
                  </a:blip>
                  <a:stretch>
                    <a:fillRect/>
                  </a:stretch>
                </pic:blipFill>
                <pic:spPr>
                  <a:xfrm>
                    <a:off x="0" y="0"/>
                    <a:ext cx="1993692" cy="457200"/>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0A5682" w:rsidRPr="00C76DF3" w14:paraId="2D750BD3" w14:textId="77777777" w:rsidTr="005C51AC">
      <w:tc>
        <w:tcPr>
          <w:tcW w:w="170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24CE7887" w14:textId="1AE7DF4C" w:rsidR="000A5682" w:rsidRPr="00C76DF3" w:rsidRDefault="0048260D" w:rsidP="005C51AC">
          <w:pPr>
            <w:pStyle w:val="ProductList-OfferingBody"/>
            <w:ind w:left="-77" w:right="-73"/>
            <w:jc w:val="center"/>
            <w:rPr>
              <w:color w:val="808080" w:themeColor="background1" w:themeShade="80"/>
              <w:sz w:val="14"/>
              <w:szCs w:val="14"/>
            </w:rPr>
          </w:pPr>
          <w:hyperlink w:anchor="TableofContents" w:history="1">
            <w:r w:rsidR="000A5682" w:rsidRPr="00591643">
              <w:rPr>
                <w:rStyle w:val="Hyperlink"/>
                <w:sz w:val="14"/>
                <w:szCs w:val="14"/>
              </w:rPr>
              <w:t>Table of Contents</w:t>
            </w:r>
          </w:hyperlink>
        </w:p>
      </w:tc>
      <w:tc>
        <w:tcPr>
          <w:tcW w:w="181" w:type="dxa"/>
          <w:tcBorders>
            <w:top w:val="nil"/>
            <w:left w:val="single" w:sz="4" w:space="0" w:color="BFBFBF" w:themeColor="background1" w:themeShade="BF"/>
            <w:bottom w:val="nil"/>
            <w:right w:val="single" w:sz="4" w:space="0" w:color="BFBFBF" w:themeColor="background1" w:themeShade="BF"/>
          </w:tcBorders>
          <w:vAlign w:val="center"/>
        </w:tcPr>
        <w:p w14:paraId="1FF2A2EB" w14:textId="37056E80" w:rsidR="000A5682" w:rsidRPr="00C76DF3" w:rsidRDefault="000A5682" w:rsidP="005C51AC">
          <w:pPr>
            <w:pStyle w:val="ProductList-OfferingBody"/>
            <w:ind w:left="-71"/>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3A60DCF9" w14:textId="7E85BFDA" w:rsidR="000A5682" w:rsidRPr="00C76DF3" w:rsidRDefault="0048260D" w:rsidP="005C51AC">
          <w:pPr>
            <w:pStyle w:val="ProductList-OfferingBody"/>
            <w:ind w:left="-72" w:right="-74"/>
            <w:jc w:val="center"/>
            <w:rPr>
              <w:color w:val="808080" w:themeColor="background1" w:themeShade="80"/>
              <w:sz w:val="14"/>
              <w:szCs w:val="14"/>
            </w:rPr>
          </w:pPr>
          <w:hyperlink w:anchor="Introduction" w:history="1">
            <w:r w:rsidR="000A5682" w:rsidRPr="003812FE">
              <w:rPr>
                <w:rStyle w:val="Hyperlink"/>
                <w:sz w:val="14"/>
                <w:szCs w:val="14"/>
              </w:rPr>
              <w:t>Introduction</w:t>
            </w:r>
          </w:hyperlink>
        </w:p>
      </w:tc>
      <w:tc>
        <w:tcPr>
          <w:tcW w:w="182" w:type="dxa"/>
          <w:tcBorders>
            <w:top w:val="nil"/>
            <w:left w:val="single" w:sz="4" w:space="0" w:color="BFBFBF" w:themeColor="background1" w:themeShade="BF"/>
            <w:bottom w:val="nil"/>
            <w:right w:val="single" w:sz="4" w:space="0" w:color="BFBFBF" w:themeColor="background1" w:themeShade="BF"/>
          </w:tcBorders>
          <w:vAlign w:val="center"/>
        </w:tcPr>
        <w:p w14:paraId="310A20DD" w14:textId="56FE9D87" w:rsidR="000A5682" w:rsidRPr="00C76DF3" w:rsidRDefault="000A5682" w:rsidP="005C51AC">
          <w:pPr>
            <w:pStyle w:val="ProductList-OfferingBody"/>
            <w:ind w:left="-70"/>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6C9B810B" w14:textId="4D950F63" w:rsidR="000A5682" w:rsidRPr="00C76DF3" w:rsidRDefault="0048260D" w:rsidP="005C51AC">
          <w:pPr>
            <w:pStyle w:val="ProductList-OfferingBody"/>
            <w:ind w:left="-72" w:right="-75"/>
            <w:jc w:val="center"/>
            <w:rPr>
              <w:color w:val="808080" w:themeColor="background1" w:themeShade="80"/>
              <w:sz w:val="14"/>
              <w:szCs w:val="14"/>
            </w:rPr>
          </w:pPr>
          <w:hyperlink w:anchor="GeneralTerms" w:history="1">
            <w:r w:rsidR="000A5682" w:rsidRPr="003812FE">
              <w:rPr>
                <w:rStyle w:val="Hyperlink"/>
                <w:sz w:val="14"/>
                <w:szCs w:val="14"/>
              </w:rPr>
              <w:t>General Terms</w:t>
            </w:r>
          </w:hyperlink>
        </w:p>
      </w:tc>
      <w:tc>
        <w:tcPr>
          <w:tcW w:w="183" w:type="dxa"/>
          <w:tcBorders>
            <w:top w:val="nil"/>
            <w:left w:val="single" w:sz="4" w:space="0" w:color="BFBFBF" w:themeColor="background1" w:themeShade="BF"/>
            <w:bottom w:val="nil"/>
            <w:right w:val="single" w:sz="4" w:space="0" w:color="BFBFBF" w:themeColor="background1" w:themeShade="BF"/>
          </w:tcBorders>
          <w:vAlign w:val="center"/>
        </w:tcPr>
        <w:p w14:paraId="24B27D22" w14:textId="3AD6AD5D" w:rsidR="000A5682" w:rsidRPr="00C76DF3" w:rsidRDefault="000A5682" w:rsidP="005C51AC">
          <w:pPr>
            <w:pStyle w:val="ProductList-OfferingBody"/>
            <w:ind w:left="-69"/>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70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6E7737D2" w14:textId="31448291" w:rsidR="000A5682" w:rsidRPr="00C76DF3" w:rsidRDefault="0048260D" w:rsidP="005C51AC">
          <w:pPr>
            <w:pStyle w:val="ProductList-OfferingBody"/>
            <w:ind w:left="-72" w:right="-77"/>
            <w:jc w:val="center"/>
            <w:rPr>
              <w:color w:val="808080" w:themeColor="background1" w:themeShade="80"/>
              <w:sz w:val="14"/>
              <w:szCs w:val="14"/>
            </w:rPr>
          </w:pPr>
          <w:hyperlink w:anchor="PrivacyandSecurityTerms" w:history="1">
            <w:r w:rsidR="000A5682" w:rsidRPr="003812FE">
              <w:rPr>
                <w:rStyle w:val="Hyperlink"/>
                <w:sz w:val="14"/>
                <w:szCs w:val="14"/>
              </w:rPr>
              <w:t>Privacy and Security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6EA57583" w14:textId="556A3DCB" w:rsidR="000A5682" w:rsidRPr="00C76DF3" w:rsidRDefault="000A5682" w:rsidP="005C51AC">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8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BFBFBF" w:themeFill="background1" w:themeFillShade="BF"/>
          <w:vAlign w:val="center"/>
        </w:tcPr>
        <w:p w14:paraId="5C9A171A" w14:textId="6A7D8BCA" w:rsidR="000A5682" w:rsidRPr="00C76DF3" w:rsidRDefault="0048260D" w:rsidP="005C51AC">
          <w:pPr>
            <w:pStyle w:val="ProductList-OfferingBody"/>
            <w:ind w:left="-72" w:right="-77"/>
            <w:jc w:val="center"/>
            <w:rPr>
              <w:color w:val="808080" w:themeColor="background1" w:themeShade="80"/>
              <w:sz w:val="14"/>
              <w:szCs w:val="14"/>
            </w:rPr>
          </w:pPr>
          <w:hyperlink w:anchor="OnlineServiceSpecificTerms" w:history="1">
            <w:r w:rsidR="000A5682">
              <w:rPr>
                <w:rStyle w:val="Hyperlink"/>
                <w:sz w:val="14"/>
                <w:szCs w:val="14"/>
              </w:rPr>
              <w:t>Online Service – s</w:t>
            </w:r>
            <w:r w:rsidR="000A5682" w:rsidRPr="003812FE">
              <w:rPr>
                <w:rStyle w:val="Hyperlink"/>
                <w:sz w:val="14"/>
                <w:szCs w:val="14"/>
              </w:rPr>
              <w:t>pecific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1E752BAC" w14:textId="63DDC79B" w:rsidR="000A5682" w:rsidRPr="00C76DF3" w:rsidRDefault="000A5682" w:rsidP="005C51AC">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0191631" w14:textId="7487948E" w:rsidR="000A5682" w:rsidRPr="00C76DF3" w:rsidRDefault="0048260D" w:rsidP="005C51AC">
          <w:pPr>
            <w:pStyle w:val="ProductList-OfferingBody"/>
            <w:ind w:left="-72" w:right="-76"/>
            <w:jc w:val="center"/>
            <w:rPr>
              <w:color w:val="808080" w:themeColor="background1" w:themeShade="80"/>
              <w:sz w:val="14"/>
              <w:szCs w:val="14"/>
            </w:rPr>
          </w:pPr>
          <w:hyperlink w:anchor="Attachment1" w:history="1">
            <w:r w:rsidR="000A5682" w:rsidRPr="003812FE">
              <w:rPr>
                <w:rStyle w:val="Hyperlink"/>
                <w:sz w:val="14"/>
                <w:szCs w:val="14"/>
              </w:rPr>
              <w:t>Attachments</w:t>
            </w:r>
          </w:hyperlink>
        </w:p>
      </w:tc>
    </w:tr>
  </w:tbl>
  <w:p w14:paraId="7E537610" w14:textId="77777777" w:rsidR="000A5682" w:rsidRPr="00C91713" w:rsidRDefault="000A5682" w:rsidP="003812FE">
    <w:pPr>
      <w:pStyle w:val="Footer"/>
      <w:rPr>
        <w:sz w:val="1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D89FB4" w14:textId="77777777" w:rsidR="000A5682" w:rsidRPr="00C91713" w:rsidRDefault="000A5682">
    <w:pPr>
      <w:pStyle w:val="Footer"/>
      <w:rPr>
        <w:sz w:val="14"/>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FF3E6E" w14:textId="77777777" w:rsidR="000A5682" w:rsidRPr="00C91713" w:rsidRDefault="000A5682" w:rsidP="003812FE">
    <w:pPr>
      <w:pStyle w:val="Footer"/>
      <w:rPr>
        <w:sz w:val="14"/>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CFE91C7" w14:textId="77777777" w:rsidR="000A5682" w:rsidRPr="00C91713" w:rsidRDefault="000A5682">
    <w:pPr>
      <w:pStyle w:val="Footer"/>
      <w:rPr>
        <w:sz w:val="14"/>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9BF62E" w14:textId="77777777" w:rsidR="0077719E" w:rsidRDefault="0077719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204A85" w14:textId="77777777" w:rsidR="0077719E" w:rsidRPr="00591643" w:rsidRDefault="0077719E" w:rsidP="003812FE">
    <w:pPr>
      <w:pStyle w:val="Footer"/>
      <w:rPr>
        <w:sz w:val="14"/>
        <w:szCs w:val="14"/>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77719E" w:rsidRPr="00C76DF3" w14:paraId="6DD70658" w14:textId="77777777" w:rsidTr="003812FE">
      <w:tc>
        <w:tcPr>
          <w:tcW w:w="170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15D6093" w14:textId="77777777" w:rsidR="0077719E" w:rsidRPr="00C76DF3" w:rsidRDefault="0048260D" w:rsidP="00591643">
          <w:pPr>
            <w:pStyle w:val="ProductList-OfferingBody"/>
            <w:ind w:left="-77" w:right="-73"/>
            <w:jc w:val="center"/>
            <w:rPr>
              <w:color w:val="808080" w:themeColor="background1" w:themeShade="80"/>
              <w:sz w:val="14"/>
              <w:szCs w:val="14"/>
            </w:rPr>
          </w:pPr>
          <w:hyperlink w:anchor="TableofContents" w:history="1">
            <w:r w:rsidR="0077719E" w:rsidRPr="00591643">
              <w:rPr>
                <w:rStyle w:val="Hyperlink"/>
                <w:sz w:val="14"/>
                <w:szCs w:val="14"/>
              </w:rPr>
              <w:t>Table of Contents</w:t>
            </w:r>
          </w:hyperlink>
        </w:p>
      </w:tc>
      <w:tc>
        <w:tcPr>
          <w:tcW w:w="181" w:type="dxa"/>
          <w:tcBorders>
            <w:top w:val="nil"/>
            <w:left w:val="single" w:sz="4" w:space="0" w:color="BFBFBF" w:themeColor="background1" w:themeShade="BF"/>
            <w:bottom w:val="nil"/>
            <w:right w:val="single" w:sz="4" w:space="0" w:color="BFBFBF" w:themeColor="background1" w:themeShade="BF"/>
          </w:tcBorders>
          <w:vAlign w:val="center"/>
        </w:tcPr>
        <w:p w14:paraId="464E99D4" w14:textId="77777777" w:rsidR="0077719E" w:rsidRPr="00C76DF3" w:rsidRDefault="0077719E" w:rsidP="00591643">
          <w:pPr>
            <w:pStyle w:val="ProductList-OfferingBody"/>
            <w:ind w:left="-71"/>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9"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50703D38" w14:textId="77777777" w:rsidR="0077719E" w:rsidRPr="00C76DF3" w:rsidRDefault="0048260D" w:rsidP="00591643">
          <w:pPr>
            <w:pStyle w:val="ProductList-OfferingBody"/>
            <w:ind w:left="-72" w:right="-74"/>
            <w:jc w:val="center"/>
            <w:rPr>
              <w:color w:val="808080" w:themeColor="background1" w:themeShade="80"/>
              <w:sz w:val="14"/>
              <w:szCs w:val="14"/>
            </w:rPr>
          </w:pPr>
          <w:hyperlink w:anchor="Introduction" w:history="1">
            <w:r w:rsidR="0077719E" w:rsidRPr="003812FE">
              <w:rPr>
                <w:rStyle w:val="Hyperlink"/>
                <w:sz w:val="14"/>
                <w:szCs w:val="14"/>
              </w:rPr>
              <w:t>Introduction</w:t>
            </w:r>
          </w:hyperlink>
        </w:p>
      </w:tc>
      <w:tc>
        <w:tcPr>
          <w:tcW w:w="182" w:type="dxa"/>
          <w:tcBorders>
            <w:top w:val="nil"/>
            <w:left w:val="single" w:sz="4" w:space="0" w:color="BFBFBF" w:themeColor="background1" w:themeShade="BF"/>
            <w:bottom w:val="nil"/>
            <w:right w:val="single" w:sz="4" w:space="0" w:color="BFBFBF" w:themeColor="background1" w:themeShade="BF"/>
          </w:tcBorders>
          <w:vAlign w:val="center"/>
        </w:tcPr>
        <w:p w14:paraId="7CE97A10" w14:textId="77777777" w:rsidR="0077719E" w:rsidRPr="00C76DF3" w:rsidRDefault="0077719E" w:rsidP="00591643">
          <w:pPr>
            <w:pStyle w:val="ProductList-OfferingBody"/>
            <w:ind w:left="-70"/>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8"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23FCA728" w14:textId="77777777" w:rsidR="0077719E" w:rsidRPr="00C76DF3" w:rsidRDefault="0048260D" w:rsidP="003812FE">
          <w:pPr>
            <w:pStyle w:val="ProductList-OfferingBody"/>
            <w:ind w:left="-72" w:right="-75"/>
            <w:jc w:val="center"/>
            <w:rPr>
              <w:color w:val="808080" w:themeColor="background1" w:themeShade="80"/>
              <w:sz w:val="14"/>
              <w:szCs w:val="14"/>
            </w:rPr>
          </w:pPr>
          <w:hyperlink w:anchor="GeneralTerms" w:history="1">
            <w:r w:rsidR="0077719E" w:rsidRPr="003812FE">
              <w:rPr>
                <w:rStyle w:val="Hyperlink"/>
                <w:sz w:val="14"/>
                <w:szCs w:val="14"/>
              </w:rPr>
              <w:t>General Terms</w:t>
            </w:r>
          </w:hyperlink>
        </w:p>
      </w:tc>
      <w:tc>
        <w:tcPr>
          <w:tcW w:w="183" w:type="dxa"/>
          <w:tcBorders>
            <w:top w:val="nil"/>
            <w:left w:val="single" w:sz="4" w:space="0" w:color="BFBFBF" w:themeColor="background1" w:themeShade="BF"/>
            <w:bottom w:val="nil"/>
            <w:right w:val="single" w:sz="4" w:space="0" w:color="BFBFBF" w:themeColor="background1" w:themeShade="BF"/>
          </w:tcBorders>
          <w:vAlign w:val="center"/>
        </w:tcPr>
        <w:p w14:paraId="2EA58060" w14:textId="77777777" w:rsidR="0077719E" w:rsidRPr="00C76DF3" w:rsidRDefault="0077719E" w:rsidP="00591643">
          <w:pPr>
            <w:pStyle w:val="ProductList-OfferingBody"/>
            <w:ind w:left="-69"/>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70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1E3AAA5C" w14:textId="77777777" w:rsidR="0077719E" w:rsidRPr="00C76DF3" w:rsidRDefault="0048260D" w:rsidP="00591643">
          <w:pPr>
            <w:pStyle w:val="ProductList-OfferingBody"/>
            <w:ind w:left="-72" w:right="-77"/>
            <w:jc w:val="center"/>
            <w:rPr>
              <w:color w:val="808080" w:themeColor="background1" w:themeShade="80"/>
              <w:sz w:val="14"/>
              <w:szCs w:val="14"/>
            </w:rPr>
          </w:pPr>
          <w:hyperlink w:anchor="PrivacyandSecurityTerms" w:history="1">
            <w:r w:rsidR="0077719E" w:rsidRPr="003812FE">
              <w:rPr>
                <w:rStyle w:val="Hyperlink"/>
                <w:sz w:val="14"/>
                <w:szCs w:val="14"/>
              </w:rPr>
              <w:t>Privacy and Security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4BA649D6" w14:textId="77777777" w:rsidR="0077719E" w:rsidRPr="00C76DF3" w:rsidRDefault="0077719E" w:rsidP="00591643">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885"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F2F2F2" w:themeFill="background1" w:themeFillShade="F2"/>
          <w:vAlign w:val="center"/>
        </w:tcPr>
        <w:p w14:paraId="456B7C58" w14:textId="77777777" w:rsidR="0077719E" w:rsidRPr="00C76DF3" w:rsidRDefault="0048260D" w:rsidP="003812FE">
          <w:pPr>
            <w:pStyle w:val="ProductList-OfferingBody"/>
            <w:ind w:left="-72" w:right="-77"/>
            <w:jc w:val="center"/>
            <w:rPr>
              <w:color w:val="808080" w:themeColor="background1" w:themeShade="80"/>
              <w:sz w:val="14"/>
              <w:szCs w:val="14"/>
            </w:rPr>
          </w:pPr>
          <w:hyperlink w:anchor="OnlineServiceSpecificTerms" w:history="1">
            <w:r w:rsidR="0077719E" w:rsidRPr="003812FE">
              <w:rPr>
                <w:rStyle w:val="Hyperlink"/>
                <w:sz w:val="14"/>
                <w:szCs w:val="14"/>
              </w:rPr>
              <w:t>Online Service – Specific Terms</w:t>
            </w:r>
          </w:hyperlink>
        </w:p>
      </w:tc>
      <w:tc>
        <w:tcPr>
          <w:tcW w:w="185" w:type="dxa"/>
          <w:tcBorders>
            <w:top w:val="nil"/>
            <w:left w:val="single" w:sz="4" w:space="0" w:color="BFBFBF" w:themeColor="background1" w:themeShade="BF"/>
            <w:bottom w:val="nil"/>
            <w:right w:val="single" w:sz="4" w:space="0" w:color="BFBFBF" w:themeColor="background1" w:themeShade="BF"/>
          </w:tcBorders>
          <w:vAlign w:val="center"/>
        </w:tcPr>
        <w:p w14:paraId="478E217F" w14:textId="77777777" w:rsidR="0077719E" w:rsidRPr="00C76DF3" w:rsidRDefault="0077719E" w:rsidP="00591643">
          <w:pPr>
            <w:pStyle w:val="ProductList-OfferingBody"/>
            <w:ind w:left="-67"/>
            <w:jc w:val="center"/>
            <w:rPr>
              <w:color w:val="808080" w:themeColor="background1" w:themeShade="80"/>
              <w:sz w:val="14"/>
              <w:szCs w:val="14"/>
            </w:rPr>
          </w:pPr>
          <w:r w:rsidRPr="00C76DF3">
            <w:rPr>
              <w:rFonts w:ascii="Wingdings" w:hAnsi="Wingdings" w:cs="Wingdings"/>
              <w:color w:val="808080" w:themeColor="background1" w:themeShade="80"/>
              <w:sz w:val="14"/>
              <w:szCs w:val="14"/>
            </w:rPr>
            <w:t></w:t>
          </w:r>
        </w:p>
      </w:tc>
      <w:tc>
        <w:tcPr>
          <w:tcW w:w="1616" w:type="dxa"/>
          <w:tc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tcBorders>
          <w:shd w:val="clear" w:color="auto" w:fill="BFBFBF" w:themeFill="background1" w:themeFillShade="BF"/>
          <w:vAlign w:val="center"/>
        </w:tcPr>
        <w:p w14:paraId="32A7E3B3" w14:textId="77777777" w:rsidR="0077719E" w:rsidRPr="00C76DF3" w:rsidRDefault="0048260D" w:rsidP="003812FE">
          <w:pPr>
            <w:pStyle w:val="ProductList-OfferingBody"/>
            <w:ind w:left="-72" w:right="-76"/>
            <w:jc w:val="center"/>
            <w:rPr>
              <w:color w:val="808080" w:themeColor="background1" w:themeShade="80"/>
              <w:sz w:val="14"/>
              <w:szCs w:val="14"/>
            </w:rPr>
          </w:pPr>
          <w:hyperlink w:anchor="Attachment1" w:history="1">
            <w:r w:rsidR="0077719E" w:rsidRPr="003812FE">
              <w:rPr>
                <w:rStyle w:val="Hyperlink"/>
                <w:sz w:val="14"/>
                <w:szCs w:val="14"/>
              </w:rPr>
              <w:t>Attachments</w:t>
            </w:r>
          </w:hyperlink>
        </w:p>
      </w:tc>
    </w:tr>
  </w:tbl>
  <w:p w14:paraId="6D1B4046" w14:textId="77777777" w:rsidR="0077719E" w:rsidRPr="00591643" w:rsidRDefault="0077719E">
    <w:pPr>
      <w:pStyle w:val="Footer"/>
      <w:rPr>
        <w:sz w:val="14"/>
        <w:szCs w:val="14"/>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B17353" w14:textId="77777777" w:rsidR="006C65B3" w:rsidRPr="00C91713" w:rsidRDefault="006C65B3" w:rsidP="003812FE">
    <w:pPr>
      <w:pStyle w:val="Footer"/>
      <w:rPr>
        <w:sz w:val="14"/>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E96631" w14:textId="77777777" w:rsidR="006C65B3" w:rsidRPr="00C91713" w:rsidRDefault="006C65B3">
    <w:pPr>
      <w:pStyle w:val="Footer"/>
      <w:rPr>
        <w:sz w:val="14"/>
      </w:rP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40E3A0" w14:textId="43ACBBF1" w:rsidR="000A5682" w:rsidRPr="00C91713" w:rsidRDefault="000A5682" w:rsidP="003812FE">
    <w:pPr>
      <w:pStyle w:val="Footer"/>
      <w:rPr>
        <w:sz w:val="14"/>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0726BF" w14:textId="31F9A1FD" w:rsidR="000A5682" w:rsidRPr="00C91713" w:rsidRDefault="000A5682">
    <w:pPr>
      <w:pStyle w:val="Footer"/>
      <w:rPr>
        <w:sz w:val="14"/>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FDF2C6" w14:textId="749C79CD" w:rsidR="000A5682" w:rsidRPr="00C91713" w:rsidRDefault="000A5682" w:rsidP="003812FE">
    <w:pPr>
      <w:pStyle w:val="Footer"/>
      <w:rPr>
        <w:sz w:val="14"/>
      </w:rP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3B08D5" w14:textId="77777777" w:rsidR="000A5682" w:rsidRPr="00C91713" w:rsidRDefault="000A5682">
    <w:pPr>
      <w:pStyle w:val="Footer"/>
      <w:rPr>
        <w:sz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34268B8" w14:textId="77777777" w:rsidR="00782BD2" w:rsidRDefault="00782BD2" w:rsidP="009A573F">
      <w:pPr>
        <w:spacing w:after="0" w:line="240" w:lineRule="auto"/>
      </w:pPr>
      <w:r>
        <w:separator/>
      </w:r>
    </w:p>
    <w:p w14:paraId="65B83F05" w14:textId="77777777" w:rsidR="00782BD2" w:rsidRDefault="00782BD2" w:rsidP="00C91713"/>
  </w:footnote>
  <w:footnote w:type="continuationSeparator" w:id="0">
    <w:p w14:paraId="5DE13230" w14:textId="77777777" w:rsidR="00782BD2" w:rsidRDefault="00782BD2" w:rsidP="009A573F">
      <w:pPr>
        <w:spacing w:after="0" w:line="240" w:lineRule="auto"/>
      </w:pPr>
      <w:r>
        <w:continuationSeparator/>
      </w:r>
    </w:p>
    <w:p w14:paraId="234F3700" w14:textId="77777777" w:rsidR="00782BD2" w:rsidRDefault="00782BD2" w:rsidP="00C91713"/>
  </w:footnote>
  <w:footnote w:type="continuationNotice" w:id="1">
    <w:p w14:paraId="14A7501C" w14:textId="77777777" w:rsidR="00782BD2" w:rsidRDefault="00782BD2">
      <w:pPr>
        <w:spacing w:after="0" w:line="240" w:lineRule="auto"/>
      </w:pPr>
    </w:p>
    <w:p w14:paraId="71B8F2A6" w14:textId="77777777" w:rsidR="00782BD2" w:rsidRDefault="00782BD2" w:rsidP="00C9171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8A50A5" w14:textId="5765E360" w:rsidR="000A5682" w:rsidRPr="00C91713" w:rsidRDefault="000A5682" w:rsidP="00C91713">
    <w:pPr>
      <w:pStyle w:val="ProductList-Body"/>
      <w:tabs>
        <w:tab w:val="right" w:pos="10800"/>
      </w:tabs>
      <w:rPr>
        <w:color w:val="404040" w:themeColor="text1" w:themeTint="BF"/>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799338396"/>
      <w:docPartObj>
        <w:docPartGallery w:val="Page Numbers (Top of Page)"/>
        <w:docPartUnique/>
      </w:docPartObj>
    </w:sdtPr>
    <w:sdtEndPr>
      <w:rPr>
        <w:noProof/>
        <w:color w:val="404040" w:themeColor="text1" w:themeTint="BF"/>
        <w:sz w:val="16"/>
        <w:szCs w:val="16"/>
      </w:rPr>
    </w:sdtEndPr>
    <w:sdtContent>
      <w:p w14:paraId="2CA2F500" w14:textId="3200EBA1" w:rsidR="000A5682" w:rsidRPr="00C91713" w:rsidRDefault="000A5682" w:rsidP="00C91713">
        <w:pPr>
          <w:pStyle w:val="ProductList-Body"/>
          <w:tabs>
            <w:tab w:val="right" w:pos="10800"/>
          </w:tabs>
          <w:spacing w:before="20" w:after="20"/>
          <w:rPr>
            <w:color w:val="404040" w:themeColor="text1" w:themeTint="BF"/>
            <w:sz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 </w:t>
        </w:r>
        <w:r w:rsidR="00EC7752">
          <w:rPr>
            <w:color w:val="404040" w:themeColor="text1" w:themeTint="BF"/>
            <w:sz w:val="16"/>
            <w:szCs w:val="16"/>
          </w:rPr>
          <w:t>January 2021</w:t>
        </w:r>
        <w:r>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AA35B3">
          <w:rPr>
            <w:noProof/>
            <w:color w:val="404040" w:themeColor="text1" w:themeTint="BF"/>
            <w:sz w:val="16"/>
            <w:szCs w:val="16"/>
          </w:rPr>
          <w:t>8</w:t>
        </w:r>
        <w:r w:rsidRPr="004D27A6">
          <w:rPr>
            <w:noProof/>
            <w:color w:val="404040" w:themeColor="text1" w:themeTint="BF"/>
            <w:sz w:val="16"/>
            <w:szCs w:val="16"/>
          </w:rPr>
          <w:fldChar w:fldCharType="end"/>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573197822"/>
      <w:docPartObj>
        <w:docPartGallery w:val="Page Numbers (Top of Page)"/>
        <w:docPartUnique/>
      </w:docPartObj>
    </w:sdtPr>
    <w:sdtEndPr>
      <w:rPr>
        <w:noProof/>
        <w:color w:val="404040" w:themeColor="text1" w:themeTint="BF"/>
        <w:sz w:val="16"/>
        <w:szCs w:val="16"/>
      </w:rPr>
    </w:sdtEndPr>
    <w:sdtContent>
      <w:p w14:paraId="54DB6321" w14:textId="328C5B72" w:rsidR="000A5682" w:rsidRPr="00C91713" w:rsidRDefault="000A5682" w:rsidP="00C91713">
        <w:pPr>
          <w:pStyle w:val="ProductList-Body"/>
          <w:tabs>
            <w:tab w:val="right" w:pos="10800"/>
          </w:tabs>
          <w:spacing w:before="20" w:after="20"/>
          <w:ind w:left="-14" w:right="-101"/>
          <w:rPr>
            <w:color w:val="404040" w:themeColor="text1" w:themeTint="BF"/>
            <w:sz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 </w:t>
        </w:r>
        <w:r w:rsidR="00EC7752">
          <w:rPr>
            <w:color w:val="404040" w:themeColor="text1" w:themeTint="BF"/>
            <w:sz w:val="16"/>
            <w:szCs w:val="16"/>
          </w:rPr>
          <w:t>January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AA35B3">
          <w:rPr>
            <w:noProof/>
            <w:color w:val="404040" w:themeColor="text1" w:themeTint="BF"/>
            <w:sz w:val="16"/>
            <w:szCs w:val="16"/>
          </w:rPr>
          <w:t>3</w:t>
        </w:r>
        <w:r w:rsidRPr="004D27A6">
          <w:rPr>
            <w:noProof/>
            <w:color w:val="404040" w:themeColor="text1" w:themeTint="BF"/>
            <w:sz w:val="16"/>
            <w:szCs w:val="16"/>
          </w:rPr>
          <w:fldChar w:fldCharType="end"/>
        </w:r>
      </w:p>
    </w:sdtContent>
  </w:sdt>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613CB4" w14:textId="77777777" w:rsidR="0077719E" w:rsidRDefault="0077719E">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792281790"/>
      <w:docPartObj>
        <w:docPartGallery w:val="Page Numbers (Top of Page)"/>
        <w:docPartUnique/>
      </w:docPartObj>
    </w:sdtPr>
    <w:sdtEndPr>
      <w:rPr>
        <w:noProof/>
        <w:color w:val="404040" w:themeColor="text1" w:themeTint="BF"/>
        <w:sz w:val="16"/>
        <w:szCs w:val="16"/>
      </w:rPr>
    </w:sdtEndPr>
    <w:sdtContent>
      <w:p w14:paraId="1A4F577E" w14:textId="4143E3FB" w:rsidR="0077719E" w:rsidRPr="00171B2E" w:rsidRDefault="0077719E" w:rsidP="00CC6B0D">
        <w:pPr>
          <w:pStyle w:val="ProductList-Body"/>
          <w:tabs>
            <w:tab w:val="right" w:pos="10800"/>
          </w:tabs>
          <w:spacing w:before="20" w:after="20"/>
          <w:rPr>
            <w:noProof/>
            <w:color w:val="404040" w:themeColor="text1" w:themeTint="BF"/>
            <w:sz w:val="16"/>
            <w:szCs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w:t>
        </w:r>
        <w:r>
          <w:rPr>
            <w:color w:val="404040" w:themeColor="text1" w:themeTint="BF"/>
            <w:sz w:val="16"/>
            <w:szCs w:val="16"/>
          </w:rPr>
          <w:t xml:space="preserve"> </w:t>
        </w:r>
        <w:r w:rsidR="00EC7752">
          <w:rPr>
            <w:color w:val="404040" w:themeColor="text1" w:themeTint="BF"/>
            <w:sz w:val="16"/>
            <w:szCs w:val="16"/>
          </w:rPr>
          <w:t>January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AA35B3">
          <w:rPr>
            <w:noProof/>
            <w:color w:val="404040" w:themeColor="text1" w:themeTint="BF"/>
            <w:sz w:val="16"/>
            <w:szCs w:val="16"/>
          </w:rPr>
          <w:t>37</w:t>
        </w:r>
        <w:r w:rsidRPr="004D27A6">
          <w:rPr>
            <w:noProof/>
            <w:color w:val="404040" w:themeColor="text1" w:themeTint="BF"/>
            <w:sz w:val="16"/>
            <w:szCs w:val="16"/>
          </w:rPr>
          <w:fldChar w:fldCharType="end"/>
        </w:r>
      </w:p>
    </w:sdtContent>
  </w:sdt>
  <w:p w14:paraId="70DC2F92" w14:textId="77777777" w:rsidR="0077719E" w:rsidRDefault="0077719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959095084"/>
      <w:docPartObj>
        <w:docPartGallery w:val="Page Numbers (Top of Page)"/>
        <w:docPartUnique/>
      </w:docPartObj>
    </w:sdtPr>
    <w:sdtEndPr>
      <w:rPr>
        <w:noProof/>
        <w:color w:val="404040" w:themeColor="text1" w:themeTint="BF"/>
        <w:sz w:val="16"/>
        <w:szCs w:val="16"/>
      </w:rPr>
    </w:sdtEndPr>
    <w:sdtContent>
      <w:p w14:paraId="5CADD479" w14:textId="274FEDEC" w:rsidR="0077719E" w:rsidRPr="00171B2E" w:rsidRDefault="0077719E" w:rsidP="00CC6B0D">
        <w:pPr>
          <w:pStyle w:val="ProductList-Body"/>
          <w:tabs>
            <w:tab w:val="right" w:pos="10800"/>
          </w:tabs>
          <w:spacing w:before="20" w:after="20"/>
          <w:rPr>
            <w:noProof/>
            <w:color w:val="404040" w:themeColor="text1" w:themeTint="BF"/>
            <w:sz w:val="16"/>
            <w:szCs w:val="16"/>
          </w:rPr>
        </w:pPr>
        <w:r>
          <w:rPr>
            <w:color w:val="404040" w:themeColor="text1" w:themeTint="BF"/>
            <w:sz w:val="16"/>
            <w:szCs w:val="16"/>
          </w:rPr>
          <w:t xml:space="preserve">21Vianet </w:t>
        </w:r>
        <w:r w:rsidRPr="004D27A6">
          <w:rPr>
            <w:color w:val="404040" w:themeColor="text1" w:themeTint="BF"/>
            <w:sz w:val="16"/>
            <w:szCs w:val="16"/>
          </w:rPr>
          <w:t>Online Service</w:t>
        </w:r>
        <w:r>
          <w:rPr>
            <w:color w:val="404040" w:themeColor="text1" w:themeTint="BF"/>
            <w:sz w:val="16"/>
            <w:szCs w:val="16"/>
          </w:rPr>
          <w:t>s</w:t>
        </w:r>
        <w:r w:rsidRPr="004D27A6">
          <w:rPr>
            <w:color w:val="404040" w:themeColor="text1" w:themeTint="BF"/>
            <w:sz w:val="16"/>
            <w:szCs w:val="16"/>
          </w:rPr>
          <w:t xml:space="preserve"> Terms (Worldwide English</w:t>
        </w:r>
        <w:r>
          <w:rPr>
            <w:color w:val="404040" w:themeColor="text1" w:themeTint="BF"/>
            <w:sz w:val="16"/>
            <w:szCs w:val="16"/>
          </w:rPr>
          <w:t xml:space="preserve"> </w:t>
        </w:r>
        <w:r w:rsidR="00EC7752">
          <w:rPr>
            <w:color w:val="404040" w:themeColor="text1" w:themeTint="BF"/>
            <w:sz w:val="16"/>
            <w:szCs w:val="16"/>
          </w:rPr>
          <w:t>January 2021</w:t>
        </w:r>
        <w:r w:rsidRPr="004D27A6">
          <w:rPr>
            <w:color w:val="404040" w:themeColor="text1" w:themeTint="BF"/>
            <w:sz w:val="16"/>
            <w:szCs w:val="16"/>
          </w:rPr>
          <w:t>)</w:t>
        </w:r>
        <w:r w:rsidRPr="004D27A6">
          <w:rPr>
            <w:color w:val="404040" w:themeColor="text1" w:themeTint="BF"/>
            <w:sz w:val="16"/>
            <w:szCs w:val="16"/>
          </w:rPr>
          <w:tab/>
        </w:r>
        <w:r w:rsidRPr="004D27A6">
          <w:rPr>
            <w:color w:val="404040" w:themeColor="text1" w:themeTint="BF"/>
            <w:sz w:val="16"/>
            <w:szCs w:val="16"/>
          </w:rPr>
          <w:fldChar w:fldCharType="begin"/>
        </w:r>
        <w:r w:rsidRPr="004D27A6">
          <w:rPr>
            <w:color w:val="404040" w:themeColor="text1" w:themeTint="BF"/>
            <w:sz w:val="16"/>
            <w:szCs w:val="16"/>
          </w:rPr>
          <w:instrText xml:space="preserve"> PAGE   \* MERGEFORMAT </w:instrText>
        </w:r>
        <w:r w:rsidRPr="004D27A6">
          <w:rPr>
            <w:color w:val="404040" w:themeColor="text1" w:themeTint="BF"/>
            <w:sz w:val="16"/>
            <w:szCs w:val="16"/>
          </w:rPr>
          <w:fldChar w:fldCharType="separate"/>
        </w:r>
        <w:r w:rsidR="00AA35B3">
          <w:rPr>
            <w:noProof/>
            <w:color w:val="404040" w:themeColor="text1" w:themeTint="BF"/>
            <w:sz w:val="16"/>
            <w:szCs w:val="16"/>
          </w:rPr>
          <w:t>9</w:t>
        </w:r>
        <w:r w:rsidRPr="004D27A6">
          <w:rPr>
            <w:noProof/>
            <w:color w:val="404040" w:themeColor="text1" w:themeTint="BF"/>
            <w:sz w:val="16"/>
            <w:szCs w:val="16"/>
          </w:rPr>
          <w:fldChar w:fldCharType="end"/>
        </w:r>
      </w:p>
    </w:sdtContent>
  </w:sdt>
  <w:p w14:paraId="13BD1142" w14:textId="77777777" w:rsidR="0077719E" w:rsidRDefault="0077719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4DD508A"/>
    <w:multiLevelType w:val="hybridMultilevel"/>
    <w:tmpl w:val="BCA45442"/>
    <w:lvl w:ilvl="0" w:tplc="F5A67130">
      <w:start w:val="1"/>
      <w:numFmt w:val="bullet"/>
      <w:lvlText w:val=""/>
      <w:lvlJc w:val="left"/>
      <w:pPr>
        <w:ind w:left="900" w:hanging="360"/>
      </w:pPr>
      <w:rPr>
        <w:rFonts w:ascii="Symbol" w:hAnsi="Symbol" w:hint="default"/>
        <w:b w:val="0"/>
        <w:i w:val="0"/>
        <w:color w:val="000000" w:themeColor="text1"/>
        <w:sz w:val="24"/>
      </w:rPr>
    </w:lvl>
    <w:lvl w:ilvl="1" w:tplc="04090003">
      <w:start w:val="1"/>
      <w:numFmt w:val="bullet"/>
      <w:lvlText w:val="o"/>
      <w:lvlJc w:val="left"/>
      <w:pPr>
        <w:ind w:left="1621" w:hanging="360"/>
      </w:pPr>
      <w:rPr>
        <w:rFonts w:ascii="Courier New" w:hAnsi="Courier New" w:cs="Courier New" w:hint="default"/>
      </w:rPr>
    </w:lvl>
    <w:lvl w:ilvl="2" w:tplc="04090005" w:tentative="1">
      <w:start w:val="1"/>
      <w:numFmt w:val="bullet"/>
      <w:lvlText w:val=""/>
      <w:lvlJc w:val="left"/>
      <w:pPr>
        <w:ind w:left="2341" w:hanging="360"/>
      </w:pPr>
      <w:rPr>
        <w:rFonts w:ascii="Wingdings" w:hAnsi="Wingdings" w:hint="default"/>
      </w:rPr>
    </w:lvl>
    <w:lvl w:ilvl="3" w:tplc="04090001" w:tentative="1">
      <w:start w:val="1"/>
      <w:numFmt w:val="bullet"/>
      <w:lvlText w:val=""/>
      <w:lvlJc w:val="left"/>
      <w:pPr>
        <w:ind w:left="3061" w:hanging="360"/>
      </w:pPr>
      <w:rPr>
        <w:rFonts w:ascii="Symbol" w:hAnsi="Symbol" w:hint="default"/>
      </w:rPr>
    </w:lvl>
    <w:lvl w:ilvl="4" w:tplc="04090003" w:tentative="1">
      <w:start w:val="1"/>
      <w:numFmt w:val="bullet"/>
      <w:lvlText w:val="o"/>
      <w:lvlJc w:val="left"/>
      <w:pPr>
        <w:ind w:left="3781" w:hanging="360"/>
      </w:pPr>
      <w:rPr>
        <w:rFonts w:ascii="Courier New" w:hAnsi="Courier New" w:cs="Courier New" w:hint="default"/>
      </w:rPr>
    </w:lvl>
    <w:lvl w:ilvl="5" w:tplc="04090005" w:tentative="1">
      <w:start w:val="1"/>
      <w:numFmt w:val="bullet"/>
      <w:lvlText w:val=""/>
      <w:lvlJc w:val="left"/>
      <w:pPr>
        <w:ind w:left="4501" w:hanging="360"/>
      </w:pPr>
      <w:rPr>
        <w:rFonts w:ascii="Wingdings" w:hAnsi="Wingdings" w:hint="default"/>
      </w:rPr>
    </w:lvl>
    <w:lvl w:ilvl="6" w:tplc="04090001" w:tentative="1">
      <w:start w:val="1"/>
      <w:numFmt w:val="bullet"/>
      <w:lvlText w:val=""/>
      <w:lvlJc w:val="left"/>
      <w:pPr>
        <w:ind w:left="5221" w:hanging="360"/>
      </w:pPr>
      <w:rPr>
        <w:rFonts w:ascii="Symbol" w:hAnsi="Symbol" w:hint="default"/>
      </w:rPr>
    </w:lvl>
    <w:lvl w:ilvl="7" w:tplc="04090003" w:tentative="1">
      <w:start w:val="1"/>
      <w:numFmt w:val="bullet"/>
      <w:lvlText w:val="o"/>
      <w:lvlJc w:val="left"/>
      <w:pPr>
        <w:ind w:left="5941" w:hanging="360"/>
      </w:pPr>
      <w:rPr>
        <w:rFonts w:ascii="Courier New" w:hAnsi="Courier New" w:cs="Courier New" w:hint="default"/>
      </w:rPr>
    </w:lvl>
    <w:lvl w:ilvl="8" w:tplc="04090005" w:tentative="1">
      <w:start w:val="1"/>
      <w:numFmt w:val="bullet"/>
      <w:lvlText w:val=""/>
      <w:lvlJc w:val="left"/>
      <w:pPr>
        <w:ind w:left="6661" w:hanging="360"/>
      </w:pPr>
      <w:rPr>
        <w:rFonts w:ascii="Wingdings" w:hAnsi="Wingdings" w:hint="default"/>
      </w:rPr>
    </w:lvl>
  </w:abstractNum>
  <w:abstractNum w:abstractNumId="1" w15:restartNumberingAfterBreak="0">
    <w:nsid w:val="09FD72F7"/>
    <w:multiLevelType w:val="hybridMultilevel"/>
    <w:tmpl w:val="974E0A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23727F97"/>
    <w:multiLevelType w:val="hybridMultilevel"/>
    <w:tmpl w:val="352AF6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881127B"/>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 w15:restartNumberingAfterBreak="0">
    <w:nsid w:val="340A129D"/>
    <w:multiLevelType w:val="hybridMultilevel"/>
    <w:tmpl w:val="A870728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354E1DAC"/>
    <w:multiLevelType w:val="hybridMultilevel"/>
    <w:tmpl w:val="2A427966"/>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355A0A8D"/>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450A48FB"/>
    <w:multiLevelType w:val="hybridMultilevel"/>
    <w:tmpl w:val="6680C0BC"/>
    <w:lvl w:ilvl="0" w:tplc="04090001">
      <w:start w:val="1"/>
      <w:numFmt w:val="bullet"/>
      <w:lvlText w:val=""/>
      <w:lvlJc w:val="left"/>
      <w:pPr>
        <w:ind w:left="761" w:hanging="360"/>
      </w:pPr>
      <w:rPr>
        <w:rFonts w:ascii="Symbol" w:hAnsi="Symbol" w:hint="default"/>
      </w:rPr>
    </w:lvl>
    <w:lvl w:ilvl="1" w:tplc="04090003" w:tentative="1">
      <w:start w:val="1"/>
      <w:numFmt w:val="bullet"/>
      <w:lvlText w:val="o"/>
      <w:lvlJc w:val="left"/>
      <w:pPr>
        <w:ind w:left="1481" w:hanging="360"/>
      </w:pPr>
      <w:rPr>
        <w:rFonts w:ascii="Courier New" w:hAnsi="Courier New" w:cs="Courier New" w:hint="default"/>
      </w:rPr>
    </w:lvl>
    <w:lvl w:ilvl="2" w:tplc="04090005" w:tentative="1">
      <w:start w:val="1"/>
      <w:numFmt w:val="bullet"/>
      <w:lvlText w:val=""/>
      <w:lvlJc w:val="left"/>
      <w:pPr>
        <w:ind w:left="2201" w:hanging="360"/>
      </w:pPr>
      <w:rPr>
        <w:rFonts w:ascii="Wingdings" w:hAnsi="Wingdings" w:hint="default"/>
      </w:rPr>
    </w:lvl>
    <w:lvl w:ilvl="3" w:tplc="04090001" w:tentative="1">
      <w:start w:val="1"/>
      <w:numFmt w:val="bullet"/>
      <w:lvlText w:val=""/>
      <w:lvlJc w:val="left"/>
      <w:pPr>
        <w:ind w:left="2921" w:hanging="360"/>
      </w:pPr>
      <w:rPr>
        <w:rFonts w:ascii="Symbol" w:hAnsi="Symbol" w:hint="default"/>
      </w:rPr>
    </w:lvl>
    <w:lvl w:ilvl="4" w:tplc="04090003" w:tentative="1">
      <w:start w:val="1"/>
      <w:numFmt w:val="bullet"/>
      <w:lvlText w:val="o"/>
      <w:lvlJc w:val="left"/>
      <w:pPr>
        <w:ind w:left="3641" w:hanging="360"/>
      </w:pPr>
      <w:rPr>
        <w:rFonts w:ascii="Courier New" w:hAnsi="Courier New" w:cs="Courier New" w:hint="default"/>
      </w:rPr>
    </w:lvl>
    <w:lvl w:ilvl="5" w:tplc="04090005" w:tentative="1">
      <w:start w:val="1"/>
      <w:numFmt w:val="bullet"/>
      <w:lvlText w:val=""/>
      <w:lvlJc w:val="left"/>
      <w:pPr>
        <w:ind w:left="4361" w:hanging="360"/>
      </w:pPr>
      <w:rPr>
        <w:rFonts w:ascii="Wingdings" w:hAnsi="Wingdings" w:hint="default"/>
      </w:rPr>
    </w:lvl>
    <w:lvl w:ilvl="6" w:tplc="04090001" w:tentative="1">
      <w:start w:val="1"/>
      <w:numFmt w:val="bullet"/>
      <w:lvlText w:val=""/>
      <w:lvlJc w:val="left"/>
      <w:pPr>
        <w:ind w:left="5081" w:hanging="360"/>
      </w:pPr>
      <w:rPr>
        <w:rFonts w:ascii="Symbol" w:hAnsi="Symbol" w:hint="default"/>
      </w:rPr>
    </w:lvl>
    <w:lvl w:ilvl="7" w:tplc="04090003" w:tentative="1">
      <w:start w:val="1"/>
      <w:numFmt w:val="bullet"/>
      <w:lvlText w:val="o"/>
      <w:lvlJc w:val="left"/>
      <w:pPr>
        <w:ind w:left="5801" w:hanging="360"/>
      </w:pPr>
      <w:rPr>
        <w:rFonts w:ascii="Courier New" w:hAnsi="Courier New" w:cs="Courier New" w:hint="default"/>
      </w:rPr>
    </w:lvl>
    <w:lvl w:ilvl="8" w:tplc="04090005" w:tentative="1">
      <w:start w:val="1"/>
      <w:numFmt w:val="bullet"/>
      <w:lvlText w:val=""/>
      <w:lvlJc w:val="left"/>
      <w:pPr>
        <w:ind w:left="6521" w:hanging="360"/>
      </w:pPr>
      <w:rPr>
        <w:rFonts w:ascii="Wingdings" w:hAnsi="Wingdings" w:hint="default"/>
      </w:rPr>
    </w:lvl>
  </w:abstractNum>
  <w:abstractNum w:abstractNumId="8" w15:restartNumberingAfterBreak="0">
    <w:nsid w:val="4E9D1CCD"/>
    <w:multiLevelType w:val="hybridMultilevel"/>
    <w:tmpl w:val="38D257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593757AD"/>
    <w:multiLevelType w:val="hybridMultilevel"/>
    <w:tmpl w:val="3A2858E8"/>
    <w:lvl w:ilvl="0" w:tplc="04090001">
      <w:start w:val="1"/>
      <w:numFmt w:val="bullet"/>
      <w:lvlText w:val=""/>
      <w:lvlJc w:val="left"/>
      <w:pPr>
        <w:ind w:left="720" w:hanging="360"/>
      </w:pPr>
      <w:rPr>
        <w:rFonts w:ascii="Symbol" w:hAnsi="Symbol" w:hint="default"/>
      </w:rPr>
    </w:lvl>
    <w:lvl w:ilvl="1" w:tplc="0409000F">
      <w:start w:val="1"/>
      <w:numFmt w:val="decimal"/>
      <w:lvlText w:val="%2."/>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703A381B"/>
    <w:multiLevelType w:val="hybridMultilevel"/>
    <w:tmpl w:val="CC1A7E5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78971934"/>
    <w:multiLevelType w:val="hybridMultilevel"/>
    <w:tmpl w:val="08C60F88"/>
    <w:lvl w:ilvl="0" w:tplc="04090001">
      <w:start w:val="1"/>
      <w:numFmt w:val="bullet"/>
      <w:lvlText w:val=""/>
      <w:lvlJc w:val="left"/>
      <w:pPr>
        <w:ind w:left="900" w:hanging="360"/>
      </w:pPr>
      <w:rPr>
        <w:rFonts w:ascii="Symbol" w:hAnsi="Symbol" w:hint="default"/>
      </w:rPr>
    </w:lvl>
    <w:lvl w:ilvl="1" w:tplc="04090003">
      <w:start w:val="1"/>
      <w:numFmt w:val="bullet"/>
      <w:lvlText w:val="o"/>
      <w:lvlJc w:val="left"/>
      <w:pPr>
        <w:ind w:left="1620" w:hanging="360"/>
      </w:pPr>
      <w:rPr>
        <w:rFonts w:ascii="Courier New" w:hAnsi="Courier New" w:cs="Courier New" w:hint="default"/>
      </w:rPr>
    </w:lvl>
    <w:lvl w:ilvl="2" w:tplc="04090005">
      <w:start w:val="1"/>
      <w:numFmt w:val="bullet"/>
      <w:lvlText w:val=""/>
      <w:lvlJc w:val="left"/>
      <w:pPr>
        <w:ind w:left="2340" w:hanging="360"/>
      </w:pPr>
      <w:rPr>
        <w:rFonts w:ascii="Wingdings" w:hAnsi="Wingdings" w:hint="default"/>
      </w:rPr>
    </w:lvl>
    <w:lvl w:ilvl="3" w:tplc="04090001">
      <w:start w:val="1"/>
      <w:numFmt w:val="bullet"/>
      <w:lvlText w:val=""/>
      <w:lvlJc w:val="left"/>
      <w:pPr>
        <w:ind w:left="3060" w:hanging="360"/>
      </w:pPr>
      <w:rPr>
        <w:rFonts w:ascii="Symbol" w:hAnsi="Symbol" w:hint="default"/>
      </w:rPr>
    </w:lvl>
    <w:lvl w:ilvl="4" w:tplc="04090003">
      <w:start w:val="1"/>
      <w:numFmt w:val="bullet"/>
      <w:lvlText w:val="o"/>
      <w:lvlJc w:val="left"/>
      <w:pPr>
        <w:ind w:left="3780" w:hanging="360"/>
      </w:pPr>
      <w:rPr>
        <w:rFonts w:ascii="Courier New" w:hAnsi="Courier New" w:cs="Courier New" w:hint="default"/>
      </w:rPr>
    </w:lvl>
    <w:lvl w:ilvl="5" w:tplc="04090005">
      <w:start w:val="1"/>
      <w:numFmt w:val="bullet"/>
      <w:lvlText w:val=""/>
      <w:lvlJc w:val="left"/>
      <w:pPr>
        <w:ind w:left="4500" w:hanging="360"/>
      </w:pPr>
      <w:rPr>
        <w:rFonts w:ascii="Wingdings" w:hAnsi="Wingdings" w:hint="default"/>
      </w:rPr>
    </w:lvl>
    <w:lvl w:ilvl="6" w:tplc="04090001">
      <w:start w:val="1"/>
      <w:numFmt w:val="bullet"/>
      <w:lvlText w:val=""/>
      <w:lvlJc w:val="left"/>
      <w:pPr>
        <w:ind w:left="5220" w:hanging="360"/>
      </w:pPr>
      <w:rPr>
        <w:rFonts w:ascii="Symbol" w:hAnsi="Symbol" w:hint="default"/>
      </w:rPr>
    </w:lvl>
    <w:lvl w:ilvl="7" w:tplc="04090003">
      <w:start w:val="1"/>
      <w:numFmt w:val="bullet"/>
      <w:lvlText w:val="o"/>
      <w:lvlJc w:val="left"/>
      <w:pPr>
        <w:ind w:left="5940" w:hanging="360"/>
      </w:pPr>
      <w:rPr>
        <w:rFonts w:ascii="Courier New" w:hAnsi="Courier New" w:cs="Courier New" w:hint="default"/>
      </w:rPr>
    </w:lvl>
    <w:lvl w:ilvl="8" w:tplc="04090005">
      <w:start w:val="1"/>
      <w:numFmt w:val="bullet"/>
      <w:lvlText w:val=""/>
      <w:lvlJc w:val="left"/>
      <w:pPr>
        <w:ind w:left="6660" w:hanging="360"/>
      </w:pPr>
      <w:rPr>
        <w:rFonts w:ascii="Wingdings" w:hAnsi="Wingdings" w:hint="default"/>
      </w:rPr>
    </w:lvl>
  </w:abstractNum>
  <w:abstractNum w:abstractNumId="12" w15:restartNumberingAfterBreak="0">
    <w:nsid w:val="78FB0738"/>
    <w:multiLevelType w:val="hybridMultilevel"/>
    <w:tmpl w:val="2DF6AF08"/>
    <w:lvl w:ilvl="0" w:tplc="04090001">
      <w:start w:val="1"/>
      <w:numFmt w:val="bullet"/>
      <w:lvlText w:val=""/>
      <w:lvlJc w:val="left"/>
      <w:pPr>
        <w:ind w:left="920" w:hanging="360"/>
      </w:pPr>
      <w:rPr>
        <w:rFonts w:ascii="Symbol" w:hAnsi="Symbol" w:hint="default"/>
      </w:rPr>
    </w:lvl>
    <w:lvl w:ilvl="1" w:tplc="04090003" w:tentative="1">
      <w:start w:val="1"/>
      <w:numFmt w:val="bullet"/>
      <w:lvlText w:val="o"/>
      <w:lvlJc w:val="left"/>
      <w:pPr>
        <w:ind w:left="1640" w:hanging="360"/>
      </w:pPr>
      <w:rPr>
        <w:rFonts w:ascii="Courier New" w:hAnsi="Courier New" w:cs="Courier New" w:hint="default"/>
      </w:rPr>
    </w:lvl>
    <w:lvl w:ilvl="2" w:tplc="04090005" w:tentative="1">
      <w:start w:val="1"/>
      <w:numFmt w:val="bullet"/>
      <w:lvlText w:val=""/>
      <w:lvlJc w:val="left"/>
      <w:pPr>
        <w:ind w:left="2360" w:hanging="360"/>
      </w:pPr>
      <w:rPr>
        <w:rFonts w:ascii="Wingdings" w:hAnsi="Wingdings" w:hint="default"/>
      </w:rPr>
    </w:lvl>
    <w:lvl w:ilvl="3" w:tplc="04090001" w:tentative="1">
      <w:start w:val="1"/>
      <w:numFmt w:val="bullet"/>
      <w:lvlText w:val=""/>
      <w:lvlJc w:val="left"/>
      <w:pPr>
        <w:ind w:left="3080" w:hanging="360"/>
      </w:pPr>
      <w:rPr>
        <w:rFonts w:ascii="Symbol" w:hAnsi="Symbol" w:hint="default"/>
      </w:rPr>
    </w:lvl>
    <w:lvl w:ilvl="4" w:tplc="04090003" w:tentative="1">
      <w:start w:val="1"/>
      <w:numFmt w:val="bullet"/>
      <w:lvlText w:val="o"/>
      <w:lvlJc w:val="left"/>
      <w:pPr>
        <w:ind w:left="3800" w:hanging="360"/>
      </w:pPr>
      <w:rPr>
        <w:rFonts w:ascii="Courier New" w:hAnsi="Courier New" w:cs="Courier New" w:hint="default"/>
      </w:rPr>
    </w:lvl>
    <w:lvl w:ilvl="5" w:tplc="04090005" w:tentative="1">
      <w:start w:val="1"/>
      <w:numFmt w:val="bullet"/>
      <w:lvlText w:val=""/>
      <w:lvlJc w:val="left"/>
      <w:pPr>
        <w:ind w:left="4520" w:hanging="360"/>
      </w:pPr>
      <w:rPr>
        <w:rFonts w:ascii="Wingdings" w:hAnsi="Wingdings" w:hint="default"/>
      </w:rPr>
    </w:lvl>
    <w:lvl w:ilvl="6" w:tplc="04090001" w:tentative="1">
      <w:start w:val="1"/>
      <w:numFmt w:val="bullet"/>
      <w:lvlText w:val=""/>
      <w:lvlJc w:val="left"/>
      <w:pPr>
        <w:ind w:left="5240" w:hanging="360"/>
      </w:pPr>
      <w:rPr>
        <w:rFonts w:ascii="Symbol" w:hAnsi="Symbol" w:hint="default"/>
      </w:rPr>
    </w:lvl>
    <w:lvl w:ilvl="7" w:tplc="04090003" w:tentative="1">
      <w:start w:val="1"/>
      <w:numFmt w:val="bullet"/>
      <w:lvlText w:val="o"/>
      <w:lvlJc w:val="left"/>
      <w:pPr>
        <w:ind w:left="5960" w:hanging="360"/>
      </w:pPr>
      <w:rPr>
        <w:rFonts w:ascii="Courier New" w:hAnsi="Courier New" w:cs="Courier New" w:hint="default"/>
      </w:rPr>
    </w:lvl>
    <w:lvl w:ilvl="8" w:tplc="04090005" w:tentative="1">
      <w:start w:val="1"/>
      <w:numFmt w:val="bullet"/>
      <w:lvlText w:val=""/>
      <w:lvlJc w:val="left"/>
      <w:pPr>
        <w:ind w:left="6680" w:hanging="360"/>
      </w:pPr>
      <w:rPr>
        <w:rFonts w:ascii="Wingdings" w:hAnsi="Wingdings" w:hint="default"/>
      </w:rPr>
    </w:lvl>
  </w:abstractNum>
  <w:num w:numId="1">
    <w:abstractNumId w:val="9"/>
  </w:num>
  <w:num w:numId="2">
    <w:abstractNumId w:val="2"/>
  </w:num>
  <w:num w:numId="3">
    <w:abstractNumId w:val="1"/>
  </w:num>
  <w:num w:numId="4">
    <w:abstractNumId w:val="12"/>
  </w:num>
  <w:num w:numId="5">
    <w:abstractNumId w:val="0"/>
  </w:num>
  <w:num w:numId="6">
    <w:abstractNumId w:val="5"/>
  </w:num>
  <w:num w:numId="7">
    <w:abstractNumId w:val="6"/>
  </w:num>
  <w:num w:numId="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6"/>
  </w:num>
  <w:num w:numId="13">
    <w:abstractNumId w:val="3"/>
  </w:num>
  <w:num w:numId="14">
    <w:abstractNumId w:val="7"/>
  </w:num>
  <w:num w:numId="15">
    <w:abstractNumId w:val="4"/>
  </w:num>
  <w:num w:numId="16">
    <w:abstractNumId w:val="11"/>
  </w:num>
  <w:num w:numId="17">
    <w:abstractNumId w:val="10"/>
  </w:num>
  <w:num w:numId="18">
    <w:abstractNumId w:val="8"/>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DateAndTime/>
  <w:bordersDoNotSurroundHeader/>
  <w:bordersDoNotSurroundFooter/>
  <w:proofState w:spelling="clean"/>
  <w:documentProtection w:edit="forms" w:enforcement="1" w:cryptProviderType="rsaAES" w:cryptAlgorithmClass="hash" w:cryptAlgorithmType="typeAny" w:cryptAlgorithmSid="14" w:cryptSpinCount="100000" w:hash="WLDincFvYZLb2snLf58n6PCuF/m3jqkgeJhh+5yVkVc+GwZh5TjThofxv5JGQRi1D8MoYBgnG8I3NVYodJ7qTg==" w:salt="mzpe614HQgurBbC2TYvbag=="/>
  <w:defaultTabStop w:val="720"/>
  <w:characterSpacingControl w:val="doNotCompress"/>
  <w:hdrShapeDefaults>
    <o:shapedefaults v:ext="edit" spidmax="8193"/>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20AFE"/>
    <w:rsid w:val="00000298"/>
    <w:rsid w:val="00000541"/>
    <w:rsid w:val="00000A06"/>
    <w:rsid w:val="00000AE0"/>
    <w:rsid w:val="00000FEA"/>
    <w:rsid w:val="000014AB"/>
    <w:rsid w:val="000018B8"/>
    <w:rsid w:val="000019D8"/>
    <w:rsid w:val="000019E2"/>
    <w:rsid w:val="000021AA"/>
    <w:rsid w:val="00003503"/>
    <w:rsid w:val="00003E20"/>
    <w:rsid w:val="00003EE5"/>
    <w:rsid w:val="0000419D"/>
    <w:rsid w:val="00004ABF"/>
    <w:rsid w:val="00004AFD"/>
    <w:rsid w:val="00004BE2"/>
    <w:rsid w:val="00004E99"/>
    <w:rsid w:val="000054EA"/>
    <w:rsid w:val="000056F6"/>
    <w:rsid w:val="000063D1"/>
    <w:rsid w:val="00007832"/>
    <w:rsid w:val="00007879"/>
    <w:rsid w:val="0000793E"/>
    <w:rsid w:val="00007D8A"/>
    <w:rsid w:val="000106A8"/>
    <w:rsid w:val="00010AD4"/>
    <w:rsid w:val="00010CB5"/>
    <w:rsid w:val="00010D92"/>
    <w:rsid w:val="0001113E"/>
    <w:rsid w:val="000113A1"/>
    <w:rsid w:val="00011A39"/>
    <w:rsid w:val="00012056"/>
    <w:rsid w:val="00012390"/>
    <w:rsid w:val="000125CC"/>
    <w:rsid w:val="00012831"/>
    <w:rsid w:val="00012F53"/>
    <w:rsid w:val="000132AA"/>
    <w:rsid w:val="00013D37"/>
    <w:rsid w:val="0001425A"/>
    <w:rsid w:val="00014572"/>
    <w:rsid w:val="0001492F"/>
    <w:rsid w:val="00014B7B"/>
    <w:rsid w:val="00014B9E"/>
    <w:rsid w:val="0001518D"/>
    <w:rsid w:val="000151ED"/>
    <w:rsid w:val="000153B5"/>
    <w:rsid w:val="0001597D"/>
    <w:rsid w:val="00015B06"/>
    <w:rsid w:val="00016C2F"/>
    <w:rsid w:val="00017369"/>
    <w:rsid w:val="000179F9"/>
    <w:rsid w:val="00017A5A"/>
    <w:rsid w:val="00017A85"/>
    <w:rsid w:val="00017A87"/>
    <w:rsid w:val="00017C4E"/>
    <w:rsid w:val="00017CAC"/>
    <w:rsid w:val="00020397"/>
    <w:rsid w:val="00020F32"/>
    <w:rsid w:val="0002153E"/>
    <w:rsid w:val="000217C1"/>
    <w:rsid w:val="00022972"/>
    <w:rsid w:val="00022C7F"/>
    <w:rsid w:val="00022F07"/>
    <w:rsid w:val="000237F0"/>
    <w:rsid w:val="00023844"/>
    <w:rsid w:val="000238D2"/>
    <w:rsid w:val="00023EE8"/>
    <w:rsid w:val="0002422E"/>
    <w:rsid w:val="0002466B"/>
    <w:rsid w:val="00024736"/>
    <w:rsid w:val="00024B72"/>
    <w:rsid w:val="00024EEF"/>
    <w:rsid w:val="000252EF"/>
    <w:rsid w:val="00025741"/>
    <w:rsid w:val="00025806"/>
    <w:rsid w:val="00025825"/>
    <w:rsid w:val="0002594B"/>
    <w:rsid w:val="00025A39"/>
    <w:rsid w:val="00025B07"/>
    <w:rsid w:val="0002605D"/>
    <w:rsid w:val="000262B2"/>
    <w:rsid w:val="000265C3"/>
    <w:rsid w:val="00026678"/>
    <w:rsid w:val="00026AF0"/>
    <w:rsid w:val="00026AF3"/>
    <w:rsid w:val="00026DDE"/>
    <w:rsid w:val="00026E0A"/>
    <w:rsid w:val="00026E57"/>
    <w:rsid w:val="0002719C"/>
    <w:rsid w:val="00027239"/>
    <w:rsid w:val="000275D7"/>
    <w:rsid w:val="00027717"/>
    <w:rsid w:val="0002794B"/>
    <w:rsid w:val="00027A1C"/>
    <w:rsid w:val="00027C10"/>
    <w:rsid w:val="00027C79"/>
    <w:rsid w:val="00027CCB"/>
    <w:rsid w:val="00027CFF"/>
    <w:rsid w:val="00030B8D"/>
    <w:rsid w:val="00031223"/>
    <w:rsid w:val="000314CF"/>
    <w:rsid w:val="00032043"/>
    <w:rsid w:val="00032551"/>
    <w:rsid w:val="00033247"/>
    <w:rsid w:val="00033B7B"/>
    <w:rsid w:val="00034154"/>
    <w:rsid w:val="000341B0"/>
    <w:rsid w:val="000346AC"/>
    <w:rsid w:val="00034BCC"/>
    <w:rsid w:val="00035155"/>
    <w:rsid w:val="00035316"/>
    <w:rsid w:val="0003553A"/>
    <w:rsid w:val="00035A82"/>
    <w:rsid w:val="00035F22"/>
    <w:rsid w:val="00035F9A"/>
    <w:rsid w:val="00036242"/>
    <w:rsid w:val="0003651D"/>
    <w:rsid w:val="000365CD"/>
    <w:rsid w:val="0003715A"/>
    <w:rsid w:val="00037A16"/>
    <w:rsid w:val="0004038E"/>
    <w:rsid w:val="00040ABB"/>
    <w:rsid w:val="00040B7B"/>
    <w:rsid w:val="00040E79"/>
    <w:rsid w:val="00041280"/>
    <w:rsid w:val="00041300"/>
    <w:rsid w:val="00041569"/>
    <w:rsid w:val="0004172A"/>
    <w:rsid w:val="00041970"/>
    <w:rsid w:val="00042061"/>
    <w:rsid w:val="000421A5"/>
    <w:rsid w:val="000423A9"/>
    <w:rsid w:val="000431FF"/>
    <w:rsid w:val="000432AA"/>
    <w:rsid w:val="00043A9A"/>
    <w:rsid w:val="00043BAC"/>
    <w:rsid w:val="00043D4D"/>
    <w:rsid w:val="00043D79"/>
    <w:rsid w:val="0004411D"/>
    <w:rsid w:val="000443FB"/>
    <w:rsid w:val="000448BB"/>
    <w:rsid w:val="00044AD0"/>
    <w:rsid w:val="00044CD2"/>
    <w:rsid w:val="00044F6F"/>
    <w:rsid w:val="00045035"/>
    <w:rsid w:val="000457A2"/>
    <w:rsid w:val="000459E8"/>
    <w:rsid w:val="00045FD1"/>
    <w:rsid w:val="000469DE"/>
    <w:rsid w:val="00046BBD"/>
    <w:rsid w:val="00046CFF"/>
    <w:rsid w:val="00046E5A"/>
    <w:rsid w:val="000470A4"/>
    <w:rsid w:val="0004757F"/>
    <w:rsid w:val="0004759F"/>
    <w:rsid w:val="000476AA"/>
    <w:rsid w:val="00047813"/>
    <w:rsid w:val="00047987"/>
    <w:rsid w:val="00047C8F"/>
    <w:rsid w:val="00047FAD"/>
    <w:rsid w:val="000502BA"/>
    <w:rsid w:val="0005068B"/>
    <w:rsid w:val="00050B05"/>
    <w:rsid w:val="00050BC6"/>
    <w:rsid w:val="00050D34"/>
    <w:rsid w:val="00052330"/>
    <w:rsid w:val="00053DE2"/>
    <w:rsid w:val="00054075"/>
    <w:rsid w:val="000549E8"/>
    <w:rsid w:val="00054CF8"/>
    <w:rsid w:val="000552CB"/>
    <w:rsid w:val="00055772"/>
    <w:rsid w:val="00055CC9"/>
    <w:rsid w:val="00055EA0"/>
    <w:rsid w:val="00056138"/>
    <w:rsid w:val="00056522"/>
    <w:rsid w:val="000565C5"/>
    <w:rsid w:val="000566CE"/>
    <w:rsid w:val="000569DD"/>
    <w:rsid w:val="00056AE1"/>
    <w:rsid w:val="00056B9F"/>
    <w:rsid w:val="00056FAF"/>
    <w:rsid w:val="00057143"/>
    <w:rsid w:val="00057E88"/>
    <w:rsid w:val="00060543"/>
    <w:rsid w:val="0006073F"/>
    <w:rsid w:val="00060BFD"/>
    <w:rsid w:val="00060C27"/>
    <w:rsid w:val="0006124C"/>
    <w:rsid w:val="00061A68"/>
    <w:rsid w:val="00061C73"/>
    <w:rsid w:val="00061F6E"/>
    <w:rsid w:val="000620C6"/>
    <w:rsid w:val="000625F0"/>
    <w:rsid w:val="000633C3"/>
    <w:rsid w:val="000635A2"/>
    <w:rsid w:val="00063700"/>
    <w:rsid w:val="00063B00"/>
    <w:rsid w:val="00063D21"/>
    <w:rsid w:val="0006449E"/>
    <w:rsid w:val="00065095"/>
    <w:rsid w:val="00065F4E"/>
    <w:rsid w:val="00065FF8"/>
    <w:rsid w:val="000664E9"/>
    <w:rsid w:val="000664FF"/>
    <w:rsid w:val="0006664F"/>
    <w:rsid w:val="000667C8"/>
    <w:rsid w:val="00066820"/>
    <w:rsid w:val="00067515"/>
    <w:rsid w:val="0006755E"/>
    <w:rsid w:val="00067854"/>
    <w:rsid w:val="000678B5"/>
    <w:rsid w:val="000678DB"/>
    <w:rsid w:val="00067AB9"/>
    <w:rsid w:val="00067B4B"/>
    <w:rsid w:val="00067C7D"/>
    <w:rsid w:val="000707C2"/>
    <w:rsid w:val="00070E4D"/>
    <w:rsid w:val="00070FBD"/>
    <w:rsid w:val="000712A2"/>
    <w:rsid w:val="0007194E"/>
    <w:rsid w:val="00071A79"/>
    <w:rsid w:val="00071C2C"/>
    <w:rsid w:val="00071EFF"/>
    <w:rsid w:val="0007299C"/>
    <w:rsid w:val="00072CAD"/>
    <w:rsid w:val="00072DBA"/>
    <w:rsid w:val="0007363B"/>
    <w:rsid w:val="000737CD"/>
    <w:rsid w:val="00073EB4"/>
    <w:rsid w:val="0007489A"/>
    <w:rsid w:val="0007491F"/>
    <w:rsid w:val="00074B86"/>
    <w:rsid w:val="00075031"/>
    <w:rsid w:val="0007551D"/>
    <w:rsid w:val="000756A2"/>
    <w:rsid w:val="000759BB"/>
    <w:rsid w:val="000762E6"/>
    <w:rsid w:val="00076C77"/>
    <w:rsid w:val="00076DED"/>
    <w:rsid w:val="00077415"/>
    <w:rsid w:val="00077A6B"/>
    <w:rsid w:val="0008080A"/>
    <w:rsid w:val="00080C26"/>
    <w:rsid w:val="00081033"/>
    <w:rsid w:val="00081149"/>
    <w:rsid w:val="00081380"/>
    <w:rsid w:val="00081CA7"/>
    <w:rsid w:val="000821F8"/>
    <w:rsid w:val="0008269C"/>
    <w:rsid w:val="00082F15"/>
    <w:rsid w:val="0008307A"/>
    <w:rsid w:val="0008316A"/>
    <w:rsid w:val="000833C9"/>
    <w:rsid w:val="00083FE8"/>
    <w:rsid w:val="000843ED"/>
    <w:rsid w:val="000843EE"/>
    <w:rsid w:val="00084F96"/>
    <w:rsid w:val="0008544B"/>
    <w:rsid w:val="000856C6"/>
    <w:rsid w:val="00085D21"/>
    <w:rsid w:val="00086DAA"/>
    <w:rsid w:val="00086EDC"/>
    <w:rsid w:val="00086F17"/>
    <w:rsid w:val="000871B2"/>
    <w:rsid w:val="000872EB"/>
    <w:rsid w:val="00087BC2"/>
    <w:rsid w:val="00087E93"/>
    <w:rsid w:val="00090097"/>
    <w:rsid w:val="0009022D"/>
    <w:rsid w:val="00090C2D"/>
    <w:rsid w:val="00090EF6"/>
    <w:rsid w:val="000913C3"/>
    <w:rsid w:val="0009164C"/>
    <w:rsid w:val="000921F3"/>
    <w:rsid w:val="00092233"/>
    <w:rsid w:val="00093C44"/>
    <w:rsid w:val="00095016"/>
    <w:rsid w:val="0009524E"/>
    <w:rsid w:val="000953A4"/>
    <w:rsid w:val="0009561B"/>
    <w:rsid w:val="0009588E"/>
    <w:rsid w:val="00096430"/>
    <w:rsid w:val="000A000C"/>
    <w:rsid w:val="000A0049"/>
    <w:rsid w:val="000A0282"/>
    <w:rsid w:val="000A0359"/>
    <w:rsid w:val="000A03D2"/>
    <w:rsid w:val="000A0AE2"/>
    <w:rsid w:val="000A0CD9"/>
    <w:rsid w:val="000A1035"/>
    <w:rsid w:val="000A18C7"/>
    <w:rsid w:val="000A199B"/>
    <w:rsid w:val="000A1D6B"/>
    <w:rsid w:val="000A1E42"/>
    <w:rsid w:val="000A27DB"/>
    <w:rsid w:val="000A27E4"/>
    <w:rsid w:val="000A2E8E"/>
    <w:rsid w:val="000A31E0"/>
    <w:rsid w:val="000A3AA1"/>
    <w:rsid w:val="000A407F"/>
    <w:rsid w:val="000A47DC"/>
    <w:rsid w:val="000A5682"/>
    <w:rsid w:val="000A5BE2"/>
    <w:rsid w:val="000A5DC6"/>
    <w:rsid w:val="000A5E8A"/>
    <w:rsid w:val="000A5FA1"/>
    <w:rsid w:val="000A6071"/>
    <w:rsid w:val="000A6502"/>
    <w:rsid w:val="000A6745"/>
    <w:rsid w:val="000A6BE5"/>
    <w:rsid w:val="000A70CC"/>
    <w:rsid w:val="000A774F"/>
    <w:rsid w:val="000B01A5"/>
    <w:rsid w:val="000B02C9"/>
    <w:rsid w:val="000B0365"/>
    <w:rsid w:val="000B0627"/>
    <w:rsid w:val="000B0680"/>
    <w:rsid w:val="000B07BF"/>
    <w:rsid w:val="000B0C7A"/>
    <w:rsid w:val="000B1561"/>
    <w:rsid w:val="000B15E6"/>
    <w:rsid w:val="000B2305"/>
    <w:rsid w:val="000B32D8"/>
    <w:rsid w:val="000B348B"/>
    <w:rsid w:val="000B361E"/>
    <w:rsid w:val="000B39CD"/>
    <w:rsid w:val="000B3BAB"/>
    <w:rsid w:val="000B3EDB"/>
    <w:rsid w:val="000B3F63"/>
    <w:rsid w:val="000B46D1"/>
    <w:rsid w:val="000B4CF6"/>
    <w:rsid w:val="000B523A"/>
    <w:rsid w:val="000B552B"/>
    <w:rsid w:val="000B6010"/>
    <w:rsid w:val="000B6598"/>
    <w:rsid w:val="000B71AB"/>
    <w:rsid w:val="000B745E"/>
    <w:rsid w:val="000B7D28"/>
    <w:rsid w:val="000B7DA3"/>
    <w:rsid w:val="000C09E5"/>
    <w:rsid w:val="000C0ACA"/>
    <w:rsid w:val="000C0AE8"/>
    <w:rsid w:val="000C17FF"/>
    <w:rsid w:val="000C1E07"/>
    <w:rsid w:val="000C1F24"/>
    <w:rsid w:val="000C1F86"/>
    <w:rsid w:val="000C2180"/>
    <w:rsid w:val="000C2DAF"/>
    <w:rsid w:val="000C2E6F"/>
    <w:rsid w:val="000C3062"/>
    <w:rsid w:val="000C416B"/>
    <w:rsid w:val="000C457F"/>
    <w:rsid w:val="000C4854"/>
    <w:rsid w:val="000C4BD0"/>
    <w:rsid w:val="000C4F8D"/>
    <w:rsid w:val="000C5490"/>
    <w:rsid w:val="000C54A9"/>
    <w:rsid w:val="000C57EF"/>
    <w:rsid w:val="000C590E"/>
    <w:rsid w:val="000C5AF5"/>
    <w:rsid w:val="000C61B6"/>
    <w:rsid w:val="000C63C5"/>
    <w:rsid w:val="000C650A"/>
    <w:rsid w:val="000C6732"/>
    <w:rsid w:val="000C67C6"/>
    <w:rsid w:val="000D0003"/>
    <w:rsid w:val="000D0209"/>
    <w:rsid w:val="000D08A6"/>
    <w:rsid w:val="000D0A4D"/>
    <w:rsid w:val="000D1BAB"/>
    <w:rsid w:val="000D1DB4"/>
    <w:rsid w:val="000D1EBF"/>
    <w:rsid w:val="000D1EF6"/>
    <w:rsid w:val="000D24C8"/>
    <w:rsid w:val="000D2695"/>
    <w:rsid w:val="000D369C"/>
    <w:rsid w:val="000D36FF"/>
    <w:rsid w:val="000D4953"/>
    <w:rsid w:val="000D5085"/>
    <w:rsid w:val="000D52F0"/>
    <w:rsid w:val="000D5580"/>
    <w:rsid w:val="000D5752"/>
    <w:rsid w:val="000D5E05"/>
    <w:rsid w:val="000D6060"/>
    <w:rsid w:val="000D6663"/>
    <w:rsid w:val="000D7E26"/>
    <w:rsid w:val="000E0557"/>
    <w:rsid w:val="000E07FC"/>
    <w:rsid w:val="000E08C0"/>
    <w:rsid w:val="000E0CBA"/>
    <w:rsid w:val="000E1083"/>
    <w:rsid w:val="000E13E7"/>
    <w:rsid w:val="000E16D8"/>
    <w:rsid w:val="000E17CB"/>
    <w:rsid w:val="000E17CD"/>
    <w:rsid w:val="000E1DEC"/>
    <w:rsid w:val="000E35B3"/>
    <w:rsid w:val="000E3778"/>
    <w:rsid w:val="000E3993"/>
    <w:rsid w:val="000E3FD1"/>
    <w:rsid w:val="000E4666"/>
    <w:rsid w:val="000E4BCF"/>
    <w:rsid w:val="000E55C0"/>
    <w:rsid w:val="000E56D5"/>
    <w:rsid w:val="000E58CD"/>
    <w:rsid w:val="000E696A"/>
    <w:rsid w:val="000E6ED8"/>
    <w:rsid w:val="000E7024"/>
    <w:rsid w:val="000E756D"/>
    <w:rsid w:val="000E7CB8"/>
    <w:rsid w:val="000E7E16"/>
    <w:rsid w:val="000E7EC2"/>
    <w:rsid w:val="000F0057"/>
    <w:rsid w:val="000F032B"/>
    <w:rsid w:val="000F0557"/>
    <w:rsid w:val="000F07A8"/>
    <w:rsid w:val="000F10A8"/>
    <w:rsid w:val="000F10E9"/>
    <w:rsid w:val="000F27A3"/>
    <w:rsid w:val="000F2B59"/>
    <w:rsid w:val="000F2FBA"/>
    <w:rsid w:val="000F30AA"/>
    <w:rsid w:val="000F30F7"/>
    <w:rsid w:val="000F33E5"/>
    <w:rsid w:val="000F3C07"/>
    <w:rsid w:val="000F4118"/>
    <w:rsid w:val="000F4852"/>
    <w:rsid w:val="000F495E"/>
    <w:rsid w:val="000F4F43"/>
    <w:rsid w:val="000F4F46"/>
    <w:rsid w:val="000F527D"/>
    <w:rsid w:val="000F5595"/>
    <w:rsid w:val="000F55CC"/>
    <w:rsid w:val="000F56C8"/>
    <w:rsid w:val="000F5A3D"/>
    <w:rsid w:val="000F6067"/>
    <w:rsid w:val="000F61E7"/>
    <w:rsid w:val="000F660B"/>
    <w:rsid w:val="000F6DA8"/>
    <w:rsid w:val="000F79C0"/>
    <w:rsid w:val="00100403"/>
    <w:rsid w:val="00100636"/>
    <w:rsid w:val="00100652"/>
    <w:rsid w:val="001012B2"/>
    <w:rsid w:val="001013C9"/>
    <w:rsid w:val="0010172F"/>
    <w:rsid w:val="00101F38"/>
    <w:rsid w:val="001023CF"/>
    <w:rsid w:val="00102462"/>
    <w:rsid w:val="00102D55"/>
    <w:rsid w:val="00102EBD"/>
    <w:rsid w:val="0010328B"/>
    <w:rsid w:val="00103924"/>
    <w:rsid w:val="00103BD4"/>
    <w:rsid w:val="00104DBC"/>
    <w:rsid w:val="0010501C"/>
    <w:rsid w:val="00105673"/>
    <w:rsid w:val="0010587C"/>
    <w:rsid w:val="00105B4C"/>
    <w:rsid w:val="00105CEB"/>
    <w:rsid w:val="001061B2"/>
    <w:rsid w:val="001063A1"/>
    <w:rsid w:val="00106728"/>
    <w:rsid w:val="0010757D"/>
    <w:rsid w:val="00107670"/>
    <w:rsid w:val="00107F31"/>
    <w:rsid w:val="001105BD"/>
    <w:rsid w:val="001107C5"/>
    <w:rsid w:val="00110EBF"/>
    <w:rsid w:val="0011102E"/>
    <w:rsid w:val="001113C6"/>
    <w:rsid w:val="00111B6A"/>
    <w:rsid w:val="00112740"/>
    <w:rsid w:val="00114975"/>
    <w:rsid w:val="00114EFE"/>
    <w:rsid w:val="001158C0"/>
    <w:rsid w:val="00116390"/>
    <w:rsid w:val="00116426"/>
    <w:rsid w:val="0011794B"/>
    <w:rsid w:val="00117EB2"/>
    <w:rsid w:val="001200D5"/>
    <w:rsid w:val="00120137"/>
    <w:rsid w:val="001209B3"/>
    <w:rsid w:val="00120A93"/>
    <w:rsid w:val="00120DD1"/>
    <w:rsid w:val="001214C1"/>
    <w:rsid w:val="001215DD"/>
    <w:rsid w:val="001216CF"/>
    <w:rsid w:val="00122096"/>
    <w:rsid w:val="001220EB"/>
    <w:rsid w:val="00122577"/>
    <w:rsid w:val="00122BED"/>
    <w:rsid w:val="00123E7D"/>
    <w:rsid w:val="00123E80"/>
    <w:rsid w:val="001240A5"/>
    <w:rsid w:val="001242BA"/>
    <w:rsid w:val="0012456B"/>
    <w:rsid w:val="001246DA"/>
    <w:rsid w:val="00124BD1"/>
    <w:rsid w:val="00124BDE"/>
    <w:rsid w:val="00125581"/>
    <w:rsid w:val="00125C40"/>
    <w:rsid w:val="00125CBE"/>
    <w:rsid w:val="0012606A"/>
    <w:rsid w:val="00126A04"/>
    <w:rsid w:val="00126B6F"/>
    <w:rsid w:val="001279B7"/>
    <w:rsid w:val="00127C5F"/>
    <w:rsid w:val="00130596"/>
    <w:rsid w:val="00130A86"/>
    <w:rsid w:val="00130C7D"/>
    <w:rsid w:val="00131163"/>
    <w:rsid w:val="00131390"/>
    <w:rsid w:val="00131CA5"/>
    <w:rsid w:val="001320C2"/>
    <w:rsid w:val="00132296"/>
    <w:rsid w:val="001329E1"/>
    <w:rsid w:val="00132A99"/>
    <w:rsid w:val="0013329F"/>
    <w:rsid w:val="00133CF2"/>
    <w:rsid w:val="001345D1"/>
    <w:rsid w:val="00134794"/>
    <w:rsid w:val="00134979"/>
    <w:rsid w:val="001349C6"/>
    <w:rsid w:val="00134DA1"/>
    <w:rsid w:val="00134EF8"/>
    <w:rsid w:val="00135330"/>
    <w:rsid w:val="001353F1"/>
    <w:rsid w:val="001354FF"/>
    <w:rsid w:val="00135786"/>
    <w:rsid w:val="00135E95"/>
    <w:rsid w:val="00136411"/>
    <w:rsid w:val="00136452"/>
    <w:rsid w:val="00136597"/>
    <w:rsid w:val="001370E9"/>
    <w:rsid w:val="00137CFE"/>
    <w:rsid w:val="00137E59"/>
    <w:rsid w:val="001407B5"/>
    <w:rsid w:val="00140900"/>
    <w:rsid w:val="00141695"/>
    <w:rsid w:val="0014192B"/>
    <w:rsid w:val="00141936"/>
    <w:rsid w:val="0014208E"/>
    <w:rsid w:val="001427CC"/>
    <w:rsid w:val="00142847"/>
    <w:rsid w:val="0014296C"/>
    <w:rsid w:val="00143286"/>
    <w:rsid w:val="00143902"/>
    <w:rsid w:val="00144059"/>
    <w:rsid w:val="00144539"/>
    <w:rsid w:val="00144BFD"/>
    <w:rsid w:val="00145B58"/>
    <w:rsid w:val="001463D3"/>
    <w:rsid w:val="00146574"/>
    <w:rsid w:val="00146EAD"/>
    <w:rsid w:val="00147006"/>
    <w:rsid w:val="001471BA"/>
    <w:rsid w:val="0014720A"/>
    <w:rsid w:val="001472FC"/>
    <w:rsid w:val="00147324"/>
    <w:rsid w:val="00147403"/>
    <w:rsid w:val="00147482"/>
    <w:rsid w:val="00147F63"/>
    <w:rsid w:val="0015021B"/>
    <w:rsid w:val="00150295"/>
    <w:rsid w:val="00150515"/>
    <w:rsid w:val="00150A66"/>
    <w:rsid w:val="00150F54"/>
    <w:rsid w:val="001511E4"/>
    <w:rsid w:val="001517E0"/>
    <w:rsid w:val="001525BC"/>
    <w:rsid w:val="001529AD"/>
    <w:rsid w:val="00152D5A"/>
    <w:rsid w:val="001534B1"/>
    <w:rsid w:val="001535A9"/>
    <w:rsid w:val="00153A7F"/>
    <w:rsid w:val="00153DA5"/>
    <w:rsid w:val="00153E85"/>
    <w:rsid w:val="0015408D"/>
    <w:rsid w:val="00154093"/>
    <w:rsid w:val="00154588"/>
    <w:rsid w:val="00154ACE"/>
    <w:rsid w:val="00155BA2"/>
    <w:rsid w:val="00155EE8"/>
    <w:rsid w:val="00156112"/>
    <w:rsid w:val="00156365"/>
    <w:rsid w:val="00156772"/>
    <w:rsid w:val="0015683B"/>
    <w:rsid w:val="00156C1C"/>
    <w:rsid w:val="00156C3D"/>
    <w:rsid w:val="00157059"/>
    <w:rsid w:val="001574B9"/>
    <w:rsid w:val="00157BAC"/>
    <w:rsid w:val="00157D95"/>
    <w:rsid w:val="00160240"/>
    <w:rsid w:val="001602AC"/>
    <w:rsid w:val="001602F8"/>
    <w:rsid w:val="00160730"/>
    <w:rsid w:val="00160943"/>
    <w:rsid w:val="00160CB8"/>
    <w:rsid w:val="00161937"/>
    <w:rsid w:val="00161DFC"/>
    <w:rsid w:val="0016324D"/>
    <w:rsid w:val="00163831"/>
    <w:rsid w:val="00163A60"/>
    <w:rsid w:val="00163DCE"/>
    <w:rsid w:val="00163E79"/>
    <w:rsid w:val="00163F9C"/>
    <w:rsid w:val="0016474D"/>
    <w:rsid w:val="00164EA7"/>
    <w:rsid w:val="001656A6"/>
    <w:rsid w:val="00165F81"/>
    <w:rsid w:val="00166039"/>
    <w:rsid w:val="0016650D"/>
    <w:rsid w:val="00166D0D"/>
    <w:rsid w:val="00166F2C"/>
    <w:rsid w:val="00167070"/>
    <w:rsid w:val="00167128"/>
    <w:rsid w:val="0016723E"/>
    <w:rsid w:val="00167443"/>
    <w:rsid w:val="00167C1A"/>
    <w:rsid w:val="00170EBB"/>
    <w:rsid w:val="001710B5"/>
    <w:rsid w:val="0017121D"/>
    <w:rsid w:val="001713F6"/>
    <w:rsid w:val="00171977"/>
    <w:rsid w:val="001719B3"/>
    <w:rsid w:val="00171B2E"/>
    <w:rsid w:val="00171B33"/>
    <w:rsid w:val="00171DF5"/>
    <w:rsid w:val="001725A2"/>
    <w:rsid w:val="001726A8"/>
    <w:rsid w:val="001729C4"/>
    <w:rsid w:val="00172F76"/>
    <w:rsid w:val="00173747"/>
    <w:rsid w:val="00173B35"/>
    <w:rsid w:val="001740DA"/>
    <w:rsid w:val="001745CC"/>
    <w:rsid w:val="00174824"/>
    <w:rsid w:val="0017483F"/>
    <w:rsid w:val="00174930"/>
    <w:rsid w:val="00174B2A"/>
    <w:rsid w:val="00174C82"/>
    <w:rsid w:val="00175B93"/>
    <w:rsid w:val="00176374"/>
    <w:rsid w:val="00176C7C"/>
    <w:rsid w:val="0017786C"/>
    <w:rsid w:val="0018061A"/>
    <w:rsid w:val="0018077E"/>
    <w:rsid w:val="00180D7C"/>
    <w:rsid w:val="001816FB"/>
    <w:rsid w:val="00181D17"/>
    <w:rsid w:val="001828DA"/>
    <w:rsid w:val="001828ED"/>
    <w:rsid w:val="00182B02"/>
    <w:rsid w:val="00182B14"/>
    <w:rsid w:val="00183408"/>
    <w:rsid w:val="00183474"/>
    <w:rsid w:val="001838D6"/>
    <w:rsid w:val="001844E3"/>
    <w:rsid w:val="00185019"/>
    <w:rsid w:val="001850E3"/>
    <w:rsid w:val="001850FE"/>
    <w:rsid w:val="001852F3"/>
    <w:rsid w:val="00185A8B"/>
    <w:rsid w:val="00185ED3"/>
    <w:rsid w:val="00186359"/>
    <w:rsid w:val="00186905"/>
    <w:rsid w:val="00186BF6"/>
    <w:rsid w:val="001875B5"/>
    <w:rsid w:val="0018775F"/>
    <w:rsid w:val="00190386"/>
    <w:rsid w:val="00190C6D"/>
    <w:rsid w:val="00191210"/>
    <w:rsid w:val="00191DAC"/>
    <w:rsid w:val="001923CF"/>
    <w:rsid w:val="00192660"/>
    <w:rsid w:val="00192C05"/>
    <w:rsid w:val="00193084"/>
    <w:rsid w:val="00194126"/>
    <w:rsid w:val="001947F6"/>
    <w:rsid w:val="00194B7D"/>
    <w:rsid w:val="00194CF0"/>
    <w:rsid w:val="001951E1"/>
    <w:rsid w:val="00195F30"/>
    <w:rsid w:val="001961F5"/>
    <w:rsid w:val="00197E12"/>
    <w:rsid w:val="00197E65"/>
    <w:rsid w:val="001A00F1"/>
    <w:rsid w:val="001A017D"/>
    <w:rsid w:val="001A018C"/>
    <w:rsid w:val="001A038A"/>
    <w:rsid w:val="001A091F"/>
    <w:rsid w:val="001A0977"/>
    <w:rsid w:val="001A0CFD"/>
    <w:rsid w:val="001A0DAC"/>
    <w:rsid w:val="001A0F75"/>
    <w:rsid w:val="001A1852"/>
    <w:rsid w:val="001A18BF"/>
    <w:rsid w:val="001A19E0"/>
    <w:rsid w:val="001A1D9E"/>
    <w:rsid w:val="001A2057"/>
    <w:rsid w:val="001A289E"/>
    <w:rsid w:val="001A2CCC"/>
    <w:rsid w:val="001A41CA"/>
    <w:rsid w:val="001A46DF"/>
    <w:rsid w:val="001A4CBF"/>
    <w:rsid w:val="001A4EF0"/>
    <w:rsid w:val="001A5485"/>
    <w:rsid w:val="001A56AE"/>
    <w:rsid w:val="001A585C"/>
    <w:rsid w:val="001A5CF4"/>
    <w:rsid w:val="001A6388"/>
    <w:rsid w:val="001A72DD"/>
    <w:rsid w:val="001A78FD"/>
    <w:rsid w:val="001A7BC3"/>
    <w:rsid w:val="001B00A4"/>
    <w:rsid w:val="001B02CF"/>
    <w:rsid w:val="001B0397"/>
    <w:rsid w:val="001B06E1"/>
    <w:rsid w:val="001B07B6"/>
    <w:rsid w:val="001B092F"/>
    <w:rsid w:val="001B0C2D"/>
    <w:rsid w:val="001B127D"/>
    <w:rsid w:val="001B1769"/>
    <w:rsid w:val="001B1A58"/>
    <w:rsid w:val="001B1E8A"/>
    <w:rsid w:val="001B214E"/>
    <w:rsid w:val="001B25E0"/>
    <w:rsid w:val="001B2AC4"/>
    <w:rsid w:val="001B2DFE"/>
    <w:rsid w:val="001B32C2"/>
    <w:rsid w:val="001B351E"/>
    <w:rsid w:val="001B38A7"/>
    <w:rsid w:val="001B397E"/>
    <w:rsid w:val="001B39D6"/>
    <w:rsid w:val="001B3BBF"/>
    <w:rsid w:val="001B3F5A"/>
    <w:rsid w:val="001B402C"/>
    <w:rsid w:val="001B43FB"/>
    <w:rsid w:val="001B44F9"/>
    <w:rsid w:val="001B47D5"/>
    <w:rsid w:val="001B497B"/>
    <w:rsid w:val="001B4F20"/>
    <w:rsid w:val="001B52BC"/>
    <w:rsid w:val="001B537D"/>
    <w:rsid w:val="001B5444"/>
    <w:rsid w:val="001B591A"/>
    <w:rsid w:val="001B5BE4"/>
    <w:rsid w:val="001B5C8B"/>
    <w:rsid w:val="001B636F"/>
    <w:rsid w:val="001B65B5"/>
    <w:rsid w:val="001B718E"/>
    <w:rsid w:val="001B751D"/>
    <w:rsid w:val="001B7702"/>
    <w:rsid w:val="001C0157"/>
    <w:rsid w:val="001C09BD"/>
    <w:rsid w:val="001C0FAF"/>
    <w:rsid w:val="001C1731"/>
    <w:rsid w:val="001C1754"/>
    <w:rsid w:val="001C1A4C"/>
    <w:rsid w:val="001C1B4D"/>
    <w:rsid w:val="001C2313"/>
    <w:rsid w:val="001C24FA"/>
    <w:rsid w:val="001C25E9"/>
    <w:rsid w:val="001C2E29"/>
    <w:rsid w:val="001C33C4"/>
    <w:rsid w:val="001C3EDC"/>
    <w:rsid w:val="001C3F2C"/>
    <w:rsid w:val="001C401B"/>
    <w:rsid w:val="001C45B2"/>
    <w:rsid w:val="001C480F"/>
    <w:rsid w:val="001C4C7A"/>
    <w:rsid w:val="001C4F76"/>
    <w:rsid w:val="001C4F86"/>
    <w:rsid w:val="001C5002"/>
    <w:rsid w:val="001C5381"/>
    <w:rsid w:val="001C53BE"/>
    <w:rsid w:val="001C5506"/>
    <w:rsid w:val="001C57D7"/>
    <w:rsid w:val="001C5C04"/>
    <w:rsid w:val="001C5E23"/>
    <w:rsid w:val="001C67F4"/>
    <w:rsid w:val="001C6D35"/>
    <w:rsid w:val="001C7264"/>
    <w:rsid w:val="001C763C"/>
    <w:rsid w:val="001C7BB9"/>
    <w:rsid w:val="001D0143"/>
    <w:rsid w:val="001D04A9"/>
    <w:rsid w:val="001D0765"/>
    <w:rsid w:val="001D0B44"/>
    <w:rsid w:val="001D113F"/>
    <w:rsid w:val="001D1947"/>
    <w:rsid w:val="001D1AA6"/>
    <w:rsid w:val="001D1CE2"/>
    <w:rsid w:val="001D2169"/>
    <w:rsid w:val="001D244D"/>
    <w:rsid w:val="001D269A"/>
    <w:rsid w:val="001D2A76"/>
    <w:rsid w:val="001D2B68"/>
    <w:rsid w:val="001D2F1D"/>
    <w:rsid w:val="001D3011"/>
    <w:rsid w:val="001D309C"/>
    <w:rsid w:val="001D383A"/>
    <w:rsid w:val="001D494D"/>
    <w:rsid w:val="001D4F66"/>
    <w:rsid w:val="001D507E"/>
    <w:rsid w:val="001D614D"/>
    <w:rsid w:val="001D643A"/>
    <w:rsid w:val="001D69D2"/>
    <w:rsid w:val="001D6C15"/>
    <w:rsid w:val="001D756A"/>
    <w:rsid w:val="001D79E8"/>
    <w:rsid w:val="001D7C37"/>
    <w:rsid w:val="001D7ED2"/>
    <w:rsid w:val="001E0A43"/>
    <w:rsid w:val="001E10AC"/>
    <w:rsid w:val="001E122B"/>
    <w:rsid w:val="001E13C0"/>
    <w:rsid w:val="001E1A62"/>
    <w:rsid w:val="001E1CBA"/>
    <w:rsid w:val="001E1D12"/>
    <w:rsid w:val="001E2282"/>
    <w:rsid w:val="001E31A0"/>
    <w:rsid w:val="001E32A0"/>
    <w:rsid w:val="001E33A8"/>
    <w:rsid w:val="001E3855"/>
    <w:rsid w:val="001E3974"/>
    <w:rsid w:val="001E3EBA"/>
    <w:rsid w:val="001E424B"/>
    <w:rsid w:val="001E489B"/>
    <w:rsid w:val="001E48E9"/>
    <w:rsid w:val="001E4D96"/>
    <w:rsid w:val="001E4ECB"/>
    <w:rsid w:val="001E4F12"/>
    <w:rsid w:val="001E4F9F"/>
    <w:rsid w:val="001E5012"/>
    <w:rsid w:val="001E5024"/>
    <w:rsid w:val="001E578E"/>
    <w:rsid w:val="001E5826"/>
    <w:rsid w:val="001E5844"/>
    <w:rsid w:val="001E589F"/>
    <w:rsid w:val="001E5A52"/>
    <w:rsid w:val="001E6229"/>
    <w:rsid w:val="001E6605"/>
    <w:rsid w:val="001E6A24"/>
    <w:rsid w:val="001E6ABB"/>
    <w:rsid w:val="001E7233"/>
    <w:rsid w:val="001F0701"/>
    <w:rsid w:val="001F11B1"/>
    <w:rsid w:val="001F15CE"/>
    <w:rsid w:val="001F22E7"/>
    <w:rsid w:val="001F243D"/>
    <w:rsid w:val="001F2993"/>
    <w:rsid w:val="001F2AED"/>
    <w:rsid w:val="001F2DDF"/>
    <w:rsid w:val="001F3738"/>
    <w:rsid w:val="001F3A88"/>
    <w:rsid w:val="001F3E2F"/>
    <w:rsid w:val="001F3F1F"/>
    <w:rsid w:val="001F4069"/>
    <w:rsid w:val="001F434E"/>
    <w:rsid w:val="001F474F"/>
    <w:rsid w:val="001F47DC"/>
    <w:rsid w:val="001F480B"/>
    <w:rsid w:val="001F4A2A"/>
    <w:rsid w:val="001F5064"/>
    <w:rsid w:val="001F5935"/>
    <w:rsid w:val="001F5AD1"/>
    <w:rsid w:val="001F6022"/>
    <w:rsid w:val="001F6045"/>
    <w:rsid w:val="001F67D9"/>
    <w:rsid w:val="001F6CC3"/>
    <w:rsid w:val="002001F8"/>
    <w:rsid w:val="002004F1"/>
    <w:rsid w:val="00200AF6"/>
    <w:rsid w:val="00200B28"/>
    <w:rsid w:val="00201184"/>
    <w:rsid w:val="0020143A"/>
    <w:rsid w:val="00201938"/>
    <w:rsid w:val="00201D49"/>
    <w:rsid w:val="00201D8A"/>
    <w:rsid w:val="00202570"/>
    <w:rsid w:val="00202EAC"/>
    <w:rsid w:val="00202F9D"/>
    <w:rsid w:val="0020319C"/>
    <w:rsid w:val="00203232"/>
    <w:rsid w:val="0020346B"/>
    <w:rsid w:val="00205026"/>
    <w:rsid w:val="0020536C"/>
    <w:rsid w:val="00205A59"/>
    <w:rsid w:val="00206769"/>
    <w:rsid w:val="00206C82"/>
    <w:rsid w:val="002075A7"/>
    <w:rsid w:val="00207B92"/>
    <w:rsid w:val="00207C9A"/>
    <w:rsid w:val="00210083"/>
    <w:rsid w:val="002100C1"/>
    <w:rsid w:val="002101AD"/>
    <w:rsid w:val="00210376"/>
    <w:rsid w:val="00210530"/>
    <w:rsid w:val="00210B67"/>
    <w:rsid w:val="00210DB9"/>
    <w:rsid w:val="00211D98"/>
    <w:rsid w:val="002120E5"/>
    <w:rsid w:val="0021281B"/>
    <w:rsid w:val="002128F1"/>
    <w:rsid w:val="00212A48"/>
    <w:rsid w:val="00212D72"/>
    <w:rsid w:val="002130D2"/>
    <w:rsid w:val="0021316D"/>
    <w:rsid w:val="0021320C"/>
    <w:rsid w:val="00213241"/>
    <w:rsid w:val="002134C8"/>
    <w:rsid w:val="0021374E"/>
    <w:rsid w:val="002139EE"/>
    <w:rsid w:val="00213A1A"/>
    <w:rsid w:val="00214609"/>
    <w:rsid w:val="002146E7"/>
    <w:rsid w:val="00214EFC"/>
    <w:rsid w:val="002150A8"/>
    <w:rsid w:val="00215536"/>
    <w:rsid w:val="00215952"/>
    <w:rsid w:val="00216092"/>
    <w:rsid w:val="002160E0"/>
    <w:rsid w:val="00216403"/>
    <w:rsid w:val="00216B4F"/>
    <w:rsid w:val="00217252"/>
    <w:rsid w:val="002172FA"/>
    <w:rsid w:val="00217635"/>
    <w:rsid w:val="00217724"/>
    <w:rsid w:val="0021789C"/>
    <w:rsid w:val="00217D84"/>
    <w:rsid w:val="00220227"/>
    <w:rsid w:val="002203AF"/>
    <w:rsid w:val="00221069"/>
    <w:rsid w:val="002210F2"/>
    <w:rsid w:val="00221299"/>
    <w:rsid w:val="00221880"/>
    <w:rsid w:val="00221CBE"/>
    <w:rsid w:val="00222492"/>
    <w:rsid w:val="00222962"/>
    <w:rsid w:val="0022385E"/>
    <w:rsid w:val="0022440D"/>
    <w:rsid w:val="002246F8"/>
    <w:rsid w:val="00224DEB"/>
    <w:rsid w:val="00225338"/>
    <w:rsid w:val="00225498"/>
    <w:rsid w:val="00226209"/>
    <w:rsid w:val="0022641B"/>
    <w:rsid w:val="0022675F"/>
    <w:rsid w:val="00226B6F"/>
    <w:rsid w:val="00226DA1"/>
    <w:rsid w:val="00226F86"/>
    <w:rsid w:val="0022725A"/>
    <w:rsid w:val="002274FD"/>
    <w:rsid w:val="002275E2"/>
    <w:rsid w:val="002278AF"/>
    <w:rsid w:val="0022792F"/>
    <w:rsid w:val="00227E95"/>
    <w:rsid w:val="00230242"/>
    <w:rsid w:val="00230C7D"/>
    <w:rsid w:val="00230E30"/>
    <w:rsid w:val="00231414"/>
    <w:rsid w:val="002315A6"/>
    <w:rsid w:val="00231971"/>
    <w:rsid w:val="00231C48"/>
    <w:rsid w:val="00231EA6"/>
    <w:rsid w:val="002324D2"/>
    <w:rsid w:val="00232755"/>
    <w:rsid w:val="00232B5E"/>
    <w:rsid w:val="00233280"/>
    <w:rsid w:val="00233C87"/>
    <w:rsid w:val="00234095"/>
    <w:rsid w:val="002343BB"/>
    <w:rsid w:val="002346B6"/>
    <w:rsid w:val="00234AB3"/>
    <w:rsid w:val="00234ABD"/>
    <w:rsid w:val="00234C19"/>
    <w:rsid w:val="00235556"/>
    <w:rsid w:val="00235DEA"/>
    <w:rsid w:val="00235F78"/>
    <w:rsid w:val="002363A9"/>
    <w:rsid w:val="002368D2"/>
    <w:rsid w:val="00236AEC"/>
    <w:rsid w:val="00236E66"/>
    <w:rsid w:val="00236F01"/>
    <w:rsid w:val="00237283"/>
    <w:rsid w:val="002373C0"/>
    <w:rsid w:val="00237725"/>
    <w:rsid w:val="0024009A"/>
    <w:rsid w:val="00240307"/>
    <w:rsid w:val="00241017"/>
    <w:rsid w:val="00241394"/>
    <w:rsid w:val="00241689"/>
    <w:rsid w:val="00241CB7"/>
    <w:rsid w:val="00241D62"/>
    <w:rsid w:val="00241F8F"/>
    <w:rsid w:val="00241FA0"/>
    <w:rsid w:val="00242A7E"/>
    <w:rsid w:val="00242EEB"/>
    <w:rsid w:val="00243A56"/>
    <w:rsid w:val="00244163"/>
    <w:rsid w:val="002446A2"/>
    <w:rsid w:val="002449E9"/>
    <w:rsid w:val="00244C65"/>
    <w:rsid w:val="0024574B"/>
    <w:rsid w:val="00245C71"/>
    <w:rsid w:val="00246536"/>
    <w:rsid w:val="002465B3"/>
    <w:rsid w:val="00247361"/>
    <w:rsid w:val="0024745A"/>
    <w:rsid w:val="002478A7"/>
    <w:rsid w:val="002500A8"/>
    <w:rsid w:val="002502BF"/>
    <w:rsid w:val="002508C3"/>
    <w:rsid w:val="00250CE1"/>
    <w:rsid w:val="00250E2C"/>
    <w:rsid w:val="0025110C"/>
    <w:rsid w:val="00251679"/>
    <w:rsid w:val="002517D4"/>
    <w:rsid w:val="002525BF"/>
    <w:rsid w:val="0025267B"/>
    <w:rsid w:val="002531BB"/>
    <w:rsid w:val="002536F3"/>
    <w:rsid w:val="00254CA5"/>
    <w:rsid w:val="00255017"/>
    <w:rsid w:val="002553A2"/>
    <w:rsid w:val="00255964"/>
    <w:rsid w:val="00255D54"/>
    <w:rsid w:val="00255EB0"/>
    <w:rsid w:val="0025606C"/>
    <w:rsid w:val="00256427"/>
    <w:rsid w:val="00256F64"/>
    <w:rsid w:val="00257555"/>
    <w:rsid w:val="00257D8E"/>
    <w:rsid w:val="00257FE1"/>
    <w:rsid w:val="00257FF3"/>
    <w:rsid w:val="002603C6"/>
    <w:rsid w:val="002615A2"/>
    <w:rsid w:val="002621C6"/>
    <w:rsid w:val="0026228C"/>
    <w:rsid w:val="002634DC"/>
    <w:rsid w:val="002635F6"/>
    <w:rsid w:val="0026373C"/>
    <w:rsid w:val="00263AB3"/>
    <w:rsid w:val="00263B09"/>
    <w:rsid w:val="00263C81"/>
    <w:rsid w:val="00263CA4"/>
    <w:rsid w:val="002647B9"/>
    <w:rsid w:val="00265167"/>
    <w:rsid w:val="00266451"/>
    <w:rsid w:val="00266EC8"/>
    <w:rsid w:val="00266ECB"/>
    <w:rsid w:val="00266EE8"/>
    <w:rsid w:val="002672F1"/>
    <w:rsid w:val="002673EE"/>
    <w:rsid w:val="00267409"/>
    <w:rsid w:val="002674D3"/>
    <w:rsid w:val="00267734"/>
    <w:rsid w:val="002678EE"/>
    <w:rsid w:val="0026799F"/>
    <w:rsid w:val="002708ED"/>
    <w:rsid w:val="00270CD4"/>
    <w:rsid w:val="00270E4C"/>
    <w:rsid w:val="00271226"/>
    <w:rsid w:val="00271353"/>
    <w:rsid w:val="00271873"/>
    <w:rsid w:val="0027196F"/>
    <w:rsid w:val="00271FA4"/>
    <w:rsid w:val="00272342"/>
    <w:rsid w:val="00272578"/>
    <w:rsid w:val="002729B5"/>
    <w:rsid w:val="00272B9D"/>
    <w:rsid w:val="00272BB8"/>
    <w:rsid w:val="00272C28"/>
    <w:rsid w:val="002731FA"/>
    <w:rsid w:val="00273364"/>
    <w:rsid w:val="0027339C"/>
    <w:rsid w:val="002737FC"/>
    <w:rsid w:val="00273A1B"/>
    <w:rsid w:val="002743C4"/>
    <w:rsid w:val="00274A9F"/>
    <w:rsid w:val="0027558E"/>
    <w:rsid w:val="00275A87"/>
    <w:rsid w:val="00275CCC"/>
    <w:rsid w:val="002763BF"/>
    <w:rsid w:val="002767DC"/>
    <w:rsid w:val="00276D55"/>
    <w:rsid w:val="00277C14"/>
    <w:rsid w:val="00277FDA"/>
    <w:rsid w:val="002804F8"/>
    <w:rsid w:val="00280709"/>
    <w:rsid w:val="002807C4"/>
    <w:rsid w:val="00280E1E"/>
    <w:rsid w:val="00280F04"/>
    <w:rsid w:val="00281230"/>
    <w:rsid w:val="0028142C"/>
    <w:rsid w:val="0028145A"/>
    <w:rsid w:val="00281495"/>
    <w:rsid w:val="00281ACA"/>
    <w:rsid w:val="00281C10"/>
    <w:rsid w:val="00281C49"/>
    <w:rsid w:val="0028263A"/>
    <w:rsid w:val="00282BB3"/>
    <w:rsid w:val="00282CEB"/>
    <w:rsid w:val="00283163"/>
    <w:rsid w:val="00284475"/>
    <w:rsid w:val="00284824"/>
    <w:rsid w:val="00284AB5"/>
    <w:rsid w:val="00284BF1"/>
    <w:rsid w:val="00284EF9"/>
    <w:rsid w:val="00285240"/>
    <w:rsid w:val="002857AB"/>
    <w:rsid w:val="00285866"/>
    <w:rsid w:val="002858F8"/>
    <w:rsid w:val="002868DE"/>
    <w:rsid w:val="00286A7C"/>
    <w:rsid w:val="00286EDB"/>
    <w:rsid w:val="00286FB0"/>
    <w:rsid w:val="00287117"/>
    <w:rsid w:val="002871D1"/>
    <w:rsid w:val="002875F6"/>
    <w:rsid w:val="00287838"/>
    <w:rsid w:val="002879FE"/>
    <w:rsid w:val="00290608"/>
    <w:rsid w:val="002910CF"/>
    <w:rsid w:val="00291105"/>
    <w:rsid w:val="0029223B"/>
    <w:rsid w:val="002923B5"/>
    <w:rsid w:val="00292A7B"/>
    <w:rsid w:val="00292F85"/>
    <w:rsid w:val="002931C3"/>
    <w:rsid w:val="0029387A"/>
    <w:rsid w:val="00293B94"/>
    <w:rsid w:val="0029489A"/>
    <w:rsid w:val="002949FD"/>
    <w:rsid w:val="00294A9B"/>
    <w:rsid w:val="0029567A"/>
    <w:rsid w:val="00295A0E"/>
    <w:rsid w:val="00295C1C"/>
    <w:rsid w:val="002961DB"/>
    <w:rsid w:val="002963CF"/>
    <w:rsid w:val="002967A3"/>
    <w:rsid w:val="002967C1"/>
    <w:rsid w:val="00296851"/>
    <w:rsid w:val="00297098"/>
    <w:rsid w:val="0029712D"/>
    <w:rsid w:val="002974C9"/>
    <w:rsid w:val="002976F6"/>
    <w:rsid w:val="00297B3E"/>
    <w:rsid w:val="00297B86"/>
    <w:rsid w:val="002A01FE"/>
    <w:rsid w:val="002A032E"/>
    <w:rsid w:val="002A09F8"/>
    <w:rsid w:val="002A0D32"/>
    <w:rsid w:val="002A0E58"/>
    <w:rsid w:val="002A132B"/>
    <w:rsid w:val="002A1369"/>
    <w:rsid w:val="002A1513"/>
    <w:rsid w:val="002A23FB"/>
    <w:rsid w:val="002A2AAF"/>
    <w:rsid w:val="002A2F23"/>
    <w:rsid w:val="002A35C6"/>
    <w:rsid w:val="002A3602"/>
    <w:rsid w:val="002A3B84"/>
    <w:rsid w:val="002A4B3E"/>
    <w:rsid w:val="002A51AD"/>
    <w:rsid w:val="002A58AC"/>
    <w:rsid w:val="002A5A05"/>
    <w:rsid w:val="002A5F1E"/>
    <w:rsid w:val="002A60B4"/>
    <w:rsid w:val="002A6167"/>
    <w:rsid w:val="002A6935"/>
    <w:rsid w:val="002A7B29"/>
    <w:rsid w:val="002A7BB7"/>
    <w:rsid w:val="002A7BCD"/>
    <w:rsid w:val="002A7C90"/>
    <w:rsid w:val="002A7EF4"/>
    <w:rsid w:val="002B015B"/>
    <w:rsid w:val="002B069D"/>
    <w:rsid w:val="002B097D"/>
    <w:rsid w:val="002B1064"/>
    <w:rsid w:val="002B123C"/>
    <w:rsid w:val="002B1BE0"/>
    <w:rsid w:val="002B1E2C"/>
    <w:rsid w:val="002B2155"/>
    <w:rsid w:val="002B272E"/>
    <w:rsid w:val="002B2ED3"/>
    <w:rsid w:val="002B3852"/>
    <w:rsid w:val="002B39B7"/>
    <w:rsid w:val="002B46E3"/>
    <w:rsid w:val="002B4B19"/>
    <w:rsid w:val="002B4E83"/>
    <w:rsid w:val="002B686B"/>
    <w:rsid w:val="002B6B69"/>
    <w:rsid w:val="002B6F36"/>
    <w:rsid w:val="002B789A"/>
    <w:rsid w:val="002B7974"/>
    <w:rsid w:val="002B7B51"/>
    <w:rsid w:val="002B7CBC"/>
    <w:rsid w:val="002C0221"/>
    <w:rsid w:val="002C02EA"/>
    <w:rsid w:val="002C0558"/>
    <w:rsid w:val="002C0778"/>
    <w:rsid w:val="002C094A"/>
    <w:rsid w:val="002C0AB4"/>
    <w:rsid w:val="002C0EB6"/>
    <w:rsid w:val="002C126F"/>
    <w:rsid w:val="002C134C"/>
    <w:rsid w:val="002C1458"/>
    <w:rsid w:val="002C2B0C"/>
    <w:rsid w:val="002C2D16"/>
    <w:rsid w:val="002C2D60"/>
    <w:rsid w:val="002C3399"/>
    <w:rsid w:val="002C35B0"/>
    <w:rsid w:val="002C3CF8"/>
    <w:rsid w:val="002C4681"/>
    <w:rsid w:val="002C4D30"/>
    <w:rsid w:val="002C57A7"/>
    <w:rsid w:val="002C58D5"/>
    <w:rsid w:val="002C5A99"/>
    <w:rsid w:val="002C5E87"/>
    <w:rsid w:val="002C60C3"/>
    <w:rsid w:val="002C61BE"/>
    <w:rsid w:val="002C6359"/>
    <w:rsid w:val="002C6705"/>
    <w:rsid w:val="002C6733"/>
    <w:rsid w:val="002C6BAD"/>
    <w:rsid w:val="002C7590"/>
    <w:rsid w:val="002C7B63"/>
    <w:rsid w:val="002C7DC4"/>
    <w:rsid w:val="002D0477"/>
    <w:rsid w:val="002D0553"/>
    <w:rsid w:val="002D111F"/>
    <w:rsid w:val="002D1278"/>
    <w:rsid w:val="002D2063"/>
    <w:rsid w:val="002D2492"/>
    <w:rsid w:val="002D259D"/>
    <w:rsid w:val="002D25B1"/>
    <w:rsid w:val="002D278C"/>
    <w:rsid w:val="002D2EC6"/>
    <w:rsid w:val="002D3658"/>
    <w:rsid w:val="002D36D3"/>
    <w:rsid w:val="002D38D7"/>
    <w:rsid w:val="002D3B91"/>
    <w:rsid w:val="002D3DD8"/>
    <w:rsid w:val="002D4166"/>
    <w:rsid w:val="002D424D"/>
    <w:rsid w:val="002D4983"/>
    <w:rsid w:val="002D5BAC"/>
    <w:rsid w:val="002D5CF8"/>
    <w:rsid w:val="002D6059"/>
    <w:rsid w:val="002D674F"/>
    <w:rsid w:val="002D6B2E"/>
    <w:rsid w:val="002D6F97"/>
    <w:rsid w:val="002D7334"/>
    <w:rsid w:val="002D77A2"/>
    <w:rsid w:val="002D7FDC"/>
    <w:rsid w:val="002E028F"/>
    <w:rsid w:val="002E061E"/>
    <w:rsid w:val="002E06FF"/>
    <w:rsid w:val="002E0892"/>
    <w:rsid w:val="002E0AD6"/>
    <w:rsid w:val="002E0CEA"/>
    <w:rsid w:val="002E1008"/>
    <w:rsid w:val="002E15C2"/>
    <w:rsid w:val="002E16B0"/>
    <w:rsid w:val="002E1894"/>
    <w:rsid w:val="002E1F83"/>
    <w:rsid w:val="002E1FC8"/>
    <w:rsid w:val="002E2014"/>
    <w:rsid w:val="002E202B"/>
    <w:rsid w:val="002E22A2"/>
    <w:rsid w:val="002E2391"/>
    <w:rsid w:val="002E25FC"/>
    <w:rsid w:val="002E28D7"/>
    <w:rsid w:val="002E3063"/>
    <w:rsid w:val="002E36A9"/>
    <w:rsid w:val="002E3D66"/>
    <w:rsid w:val="002E402E"/>
    <w:rsid w:val="002E4706"/>
    <w:rsid w:val="002E541C"/>
    <w:rsid w:val="002E5480"/>
    <w:rsid w:val="002E56AD"/>
    <w:rsid w:val="002E60BE"/>
    <w:rsid w:val="002E6233"/>
    <w:rsid w:val="002E64CF"/>
    <w:rsid w:val="002E6511"/>
    <w:rsid w:val="002E6A88"/>
    <w:rsid w:val="002E6E58"/>
    <w:rsid w:val="002E6F1C"/>
    <w:rsid w:val="002E7154"/>
    <w:rsid w:val="002E7CC6"/>
    <w:rsid w:val="002F0474"/>
    <w:rsid w:val="002F0522"/>
    <w:rsid w:val="002F0662"/>
    <w:rsid w:val="002F06B0"/>
    <w:rsid w:val="002F0E74"/>
    <w:rsid w:val="002F11A3"/>
    <w:rsid w:val="002F13BF"/>
    <w:rsid w:val="002F1507"/>
    <w:rsid w:val="002F20CC"/>
    <w:rsid w:val="002F2639"/>
    <w:rsid w:val="002F275E"/>
    <w:rsid w:val="002F29E4"/>
    <w:rsid w:val="002F2AD8"/>
    <w:rsid w:val="002F3019"/>
    <w:rsid w:val="002F32AB"/>
    <w:rsid w:val="002F3779"/>
    <w:rsid w:val="002F3FF6"/>
    <w:rsid w:val="002F43BE"/>
    <w:rsid w:val="002F443C"/>
    <w:rsid w:val="002F4837"/>
    <w:rsid w:val="002F5F3E"/>
    <w:rsid w:val="002F6407"/>
    <w:rsid w:val="002F6A33"/>
    <w:rsid w:val="002F6B85"/>
    <w:rsid w:val="002F70F8"/>
    <w:rsid w:val="002F78E8"/>
    <w:rsid w:val="002F7D52"/>
    <w:rsid w:val="00300586"/>
    <w:rsid w:val="003009F4"/>
    <w:rsid w:val="00300F1B"/>
    <w:rsid w:val="00301068"/>
    <w:rsid w:val="003028B5"/>
    <w:rsid w:val="00302CA4"/>
    <w:rsid w:val="00303530"/>
    <w:rsid w:val="003035AD"/>
    <w:rsid w:val="003036CC"/>
    <w:rsid w:val="00303A6C"/>
    <w:rsid w:val="0030424D"/>
    <w:rsid w:val="00304420"/>
    <w:rsid w:val="003045C2"/>
    <w:rsid w:val="003049A9"/>
    <w:rsid w:val="00304B68"/>
    <w:rsid w:val="00304D6F"/>
    <w:rsid w:val="00304E3C"/>
    <w:rsid w:val="00305435"/>
    <w:rsid w:val="00305488"/>
    <w:rsid w:val="003055F8"/>
    <w:rsid w:val="0030608B"/>
    <w:rsid w:val="00306326"/>
    <w:rsid w:val="003064CD"/>
    <w:rsid w:val="0030677C"/>
    <w:rsid w:val="00306A6D"/>
    <w:rsid w:val="00306B0E"/>
    <w:rsid w:val="00306B8A"/>
    <w:rsid w:val="00307930"/>
    <w:rsid w:val="00307E17"/>
    <w:rsid w:val="00310A3B"/>
    <w:rsid w:val="003118A7"/>
    <w:rsid w:val="00311A5B"/>
    <w:rsid w:val="00312380"/>
    <w:rsid w:val="0031248B"/>
    <w:rsid w:val="003124DF"/>
    <w:rsid w:val="003124F3"/>
    <w:rsid w:val="00312A95"/>
    <w:rsid w:val="00312DB2"/>
    <w:rsid w:val="00312DCE"/>
    <w:rsid w:val="00312F3B"/>
    <w:rsid w:val="00313179"/>
    <w:rsid w:val="00313262"/>
    <w:rsid w:val="0031346C"/>
    <w:rsid w:val="003134A1"/>
    <w:rsid w:val="00313D53"/>
    <w:rsid w:val="003141E9"/>
    <w:rsid w:val="0031440D"/>
    <w:rsid w:val="0031464B"/>
    <w:rsid w:val="00314D06"/>
    <w:rsid w:val="00314D25"/>
    <w:rsid w:val="00314D8C"/>
    <w:rsid w:val="0031516B"/>
    <w:rsid w:val="00315245"/>
    <w:rsid w:val="00315639"/>
    <w:rsid w:val="00315883"/>
    <w:rsid w:val="00315A0B"/>
    <w:rsid w:val="0031612F"/>
    <w:rsid w:val="003162D7"/>
    <w:rsid w:val="0031631F"/>
    <w:rsid w:val="0031663B"/>
    <w:rsid w:val="00316770"/>
    <w:rsid w:val="003167F8"/>
    <w:rsid w:val="00316A55"/>
    <w:rsid w:val="00316BF7"/>
    <w:rsid w:val="00316CD3"/>
    <w:rsid w:val="00316CEB"/>
    <w:rsid w:val="00316FB0"/>
    <w:rsid w:val="003171DA"/>
    <w:rsid w:val="00317348"/>
    <w:rsid w:val="0031786C"/>
    <w:rsid w:val="003200A4"/>
    <w:rsid w:val="0032037B"/>
    <w:rsid w:val="003204CA"/>
    <w:rsid w:val="00320528"/>
    <w:rsid w:val="003208C7"/>
    <w:rsid w:val="00320D8C"/>
    <w:rsid w:val="00320E7B"/>
    <w:rsid w:val="0032131B"/>
    <w:rsid w:val="00321965"/>
    <w:rsid w:val="00321BDB"/>
    <w:rsid w:val="00321FEE"/>
    <w:rsid w:val="00322475"/>
    <w:rsid w:val="0032256C"/>
    <w:rsid w:val="00322A46"/>
    <w:rsid w:val="00322C7E"/>
    <w:rsid w:val="00325B84"/>
    <w:rsid w:val="003268A6"/>
    <w:rsid w:val="0032705E"/>
    <w:rsid w:val="0032798B"/>
    <w:rsid w:val="00327C46"/>
    <w:rsid w:val="00327F75"/>
    <w:rsid w:val="0033014E"/>
    <w:rsid w:val="00330BD1"/>
    <w:rsid w:val="00330E96"/>
    <w:rsid w:val="003316DA"/>
    <w:rsid w:val="00332075"/>
    <w:rsid w:val="003325F0"/>
    <w:rsid w:val="00332AD6"/>
    <w:rsid w:val="00332B3D"/>
    <w:rsid w:val="00332DA2"/>
    <w:rsid w:val="00332ECA"/>
    <w:rsid w:val="0033320E"/>
    <w:rsid w:val="00333B20"/>
    <w:rsid w:val="00333FD1"/>
    <w:rsid w:val="00335BFD"/>
    <w:rsid w:val="00336434"/>
    <w:rsid w:val="0033769B"/>
    <w:rsid w:val="00337870"/>
    <w:rsid w:val="00340182"/>
    <w:rsid w:val="00340AF6"/>
    <w:rsid w:val="00340BAB"/>
    <w:rsid w:val="0034108A"/>
    <w:rsid w:val="00341D97"/>
    <w:rsid w:val="0034267B"/>
    <w:rsid w:val="003427F1"/>
    <w:rsid w:val="00342876"/>
    <w:rsid w:val="00343009"/>
    <w:rsid w:val="00343417"/>
    <w:rsid w:val="0034368B"/>
    <w:rsid w:val="00343A40"/>
    <w:rsid w:val="00343F3D"/>
    <w:rsid w:val="0034412E"/>
    <w:rsid w:val="00344771"/>
    <w:rsid w:val="003449DC"/>
    <w:rsid w:val="00345225"/>
    <w:rsid w:val="003459F0"/>
    <w:rsid w:val="00345AA4"/>
    <w:rsid w:val="0034658A"/>
    <w:rsid w:val="00346B53"/>
    <w:rsid w:val="00346CD3"/>
    <w:rsid w:val="00347188"/>
    <w:rsid w:val="003473FF"/>
    <w:rsid w:val="00347478"/>
    <w:rsid w:val="003475D6"/>
    <w:rsid w:val="003479E9"/>
    <w:rsid w:val="00347E62"/>
    <w:rsid w:val="00347FE5"/>
    <w:rsid w:val="00347FE7"/>
    <w:rsid w:val="0035009E"/>
    <w:rsid w:val="00350E8B"/>
    <w:rsid w:val="00350F5C"/>
    <w:rsid w:val="00351B78"/>
    <w:rsid w:val="00352187"/>
    <w:rsid w:val="003523BA"/>
    <w:rsid w:val="003524E1"/>
    <w:rsid w:val="00352886"/>
    <w:rsid w:val="003530F1"/>
    <w:rsid w:val="0035389C"/>
    <w:rsid w:val="00353E4C"/>
    <w:rsid w:val="003548A6"/>
    <w:rsid w:val="00354A70"/>
    <w:rsid w:val="00354D09"/>
    <w:rsid w:val="00354E89"/>
    <w:rsid w:val="00354EA0"/>
    <w:rsid w:val="0035525F"/>
    <w:rsid w:val="00355831"/>
    <w:rsid w:val="003559F1"/>
    <w:rsid w:val="00355E48"/>
    <w:rsid w:val="00356011"/>
    <w:rsid w:val="00356463"/>
    <w:rsid w:val="00356974"/>
    <w:rsid w:val="003569F1"/>
    <w:rsid w:val="00356A95"/>
    <w:rsid w:val="0035775E"/>
    <w:rsid w:val="0035795A"/>
    <w:rsid w:val="003604D1"/>
    <w:rsid w:val="00360AB3"/>
    <w:rsid w:val="00360BE9"/>
    <w:rsid w:val="00360EFC"/>
    <w:rsid w:val="003614AF"/>
    <w:rsid w:val="003614BC"/>
    <w:rsid w:val="00361980"/>
    <w:rsid w:val="003619D2"/>
    <w:rsid w:val="00362019"/>
    <w:rsid w:val="003621BD"/>
    <w:rsid w:val="00362250"/>
    <w:rsid w:val="003625C7"/>
    <w:rsid w:val="00362758"/>
    <w:rsid w:val="00362DEA"/>
    <w:rsid w:val="003632D9"/>
    <w:rsid w:val="003655CB"/>
    <w:rsid w:val="00366004"/>
    <w:rsid w:val="0036606C"/>
    <w:rsid w:val="003662E7"/>
    <w:rsid w:val="00366418"/>
    <w:rsid w:val="00366C8E"/>
    <w:rsid w:val="0036733C"/>
    <w:rsid w:val="0036780D"/>
    <w:rsid w:val="00367D3D"/>
    <w:rsid w:val="003702A6"/>
    <w:rsid w:val="00370377"/>
    <w:rsid w:val="003704A0"/>
    <w:rsid w:val="0037088F"/>
    <w:rsid w:val="00370B55"/>
    <w:rsid w:val="00370E0D"/>
    <w:rsid w:val="003716AC"/>
    <w:rsid w:val="003716DA"/>
    <w:rsid w:val="00371CE9"/>
    <w:rsid w:val="003722CA"/>
    <w:rsid w:val="00372977"/>
    <w:rsid w:val="00372E68"/>
    <w:rsid w:val="00372F86"/>
    <w:rsid w:val="00373086"/>
    <w:rsid w:val="003731AB"/>
    <w:rsid w:val="00373D7D"/>
    <w:rsid w:val="00374013"/>
    <w:rsid w:val="003746E5"/>
    <w:rsid w:val="0037484F"/>
    <w:rsid w:val="00374985"/>
    <w:rsid w:val="00375188"/>
    <w:rsid w:val="00375919"/>
    <w:rsid w:val="00376347"/>
    <w:rsid w:val="00376553"/>
    <w:rsid w:val="003765F0"/>
    <w:rsid w:val="003769A1"/>
    <w:rsid w:val="00376F85"/>
    <w:rsid w:val="003775F5"/>
    <w:rsid w:val="003778BA"/>
    <w:rsid w:val="00377936"/>
    <w:rsid w:val="00377D6A"/>
    <w:rsid w:val="003812FE"/>
    <w:rsid w:val="0038168D"/>
    <w:rsid w:val="00381D67"/>
    <w:rsid w:val="00381DB1"/>
    <w:rsid w:val="00381DD7"/>
    <w:rsid w:val="003821C1"/>
    <w:rsid w:val="0038278E"/>
    <w:rsid w:val="00382E4F"/>
    <w:rsid w:val="00382F31"/>
    <w:rsid w:val="0038335A"/>
    <w:rsid w:val="003836DB"/>
    <w:rsid w:val="003838B7"/>
    <w:rsid w:val="00383A07"/>
    <w:rsid w:val="00383D71"/>
    <w:rsid w:val="00383EC0"/>
    <w:rsid w:val="0038578C"/>
    <w:rsid w:val="00386E02"/>
    <w:rsid w:val="003877B8"/>
    <w:rsid w:val="003877E8"/>
    <w:rsid w:val="0038794D"/>
    <w:rsid w:val="00387E08"/>
    <w:rsid w:val="003904F0"/>
    <w:rsid w:val="00390BAC"/>
    <w:rsid w:val="00390ECC"/>
    <w:rsid w:val="00390F66"/>
    <w:rsid w:val="003912D9"/>
    <w:rsid w:val="003918D0"/>
    <w:rsid w:val="00391C5D"/>
    <w:rsid w:val="00391D2B"/>
    <w:rsid w:val="00391EFC"/>
    <w:rsid w:val="00392282"/>
    <w:rsid w:val="00393010"/>
    <w:rsid w:val="00393110"/>
    <w:rsid w:val="00393168"/>
    <w:rsid w:val="0039366B"/>
    <w:rsid w:val="00393D37"/>
    <w:rsid w:val="003945F4"/>
    <w:rsid w:val="00394CBE"/>
    <w:rsid w:val="003958D2"/>
    <w:rsid w:val="00395918"/>
    <w:rsid w:val="00395986"/>
    <w:rsid w:val="00395CB2"/>
    <w:rsid w:val="00395D5F"/>
    <w:rsid w:val="0039605B"/>
    <w:rsid w:val="00396C36"/>
    <w:rsid w:val="00396C66"/>
    <w:rsid w:val="003972BD"/>
    <w:rsid w:val="00397366"/>
    <w:rsid w:val="0039784E"/>
    <w:rsid w:val="00397B1C"/>
    <w:rsid w:val="00397CB8"/>
    <w:rsid w:val="00397EB0"/>
    <w:rsid w:val="003A0873"/>
    <w:rsid w:val="003A0DB6"/>
    <w:rsid w:val="003A107C"/>
    <w:rsid w:val="003A160E"/>
    <w:rsid w:val="003A2025"/>
    <w:rsid w:val="003A2386"/>
    <w:rsid w:val="003A2A39"/>
    <w:rsid w:val="003A2F30"/>
    <w:rsid w:val="003A32EB"/>
    <w:rsid w:val="003A336A"/>
    <w:rsid w:val="003A3384"/>
    <w:rsid w:val="003A33B3"/>
    <w:rsid w:val="003A35A1"/>
    <w:rsid w:val="003A4317"/>
    <w:rsid w:val="003A494D"/>
    <w:rsid w:val="003A4BEE"/>
    <w:rsid w:val="003A5243"/>
    <w:rsid w:val="003A53F8"/>
    <w:rsid w:val="003A54FA"/>
    <w:rsid w:val="003A615E"/>
    <w:rsid w:val="003A6608"/>
    <w:rsid w:val="003A668C"/>
    <w:rsid w:val="003A6DDE"/>
    <w:rsid w:val="003A7757"/>
    <w:rsid w:val="003A7A27"/>
    <w:rsid w:val="003B0237"/>
    <w:rsid w:val="003B0439"/>
    <w:rsid w:val="003B0960"/>
    <w:rsid w:val="003B0AC4"/>
    <w:rsid w:val="003B0BE5"/>
    <w:rsid w:val="003B0CEA"/>
    <w:rsid w:val="003B1409"/>
    <w:rsid w:val="003B19D8"/>
    <w:rsid w:val="003B1D0C"/>
    <w:rsid w:val="003B29BE"/>
    <w:rsid w:val="003B2BB1"/>
    <w:rsid w:val="003B2ED5"/>
    <w:rsid w:val="003B32F2"/>
    <w:rsid w:val="003B3529"/>
    <w:rsid w:val="003B3543"/>
    <w:rsid w:val="003B3B66"/>
    <w:rsid w:val="003B3D9B"/>
    <w:rsid w:val="003B3EBC"/>
    <w:rsid w:val="003B3FEE"/>
    <w:rsid w:val="003B4047"/>
    <w:rsid w:val="003B4F10"/>
    <w:rsid w:val="003B5331"/>
    <w:rsid w:val="003B633C"/>
    <w:rsid w:val="003B7075"/>
    <w:rsid w:val="003B7142"/>
    <w:rsid w:val="003B7902"/>
    <w:rsid w:val="003B7A21"/>
    <w:rsid w:val="003B7AC2"/>
    <w:rsid w:val="003B7D19"/>
    <w:rsid w:val="003C0B7C"/>
    <w:rsid w:val="003C0E82"/>
    <w:rsid w:val="003C13F9"/>
    <w:rsid w:val="003C1E5C"/>
    <w:rsid w:val="003C2841"/>
    <w:rsid w:val="003C35CD"/>
    <w:rsid w:val="003C3864"/>
    <w:rsid w:val="003C399B"/>
    <w:rsid w:val="003C3B94"/>
    <w:rsid w:val="003C3F17"/>
    <w:rsid w:val="003C4238"/>
    <w:rsid w:val="003C5AFB"/>
    <w:rsid w:val="003C6496"/>
    <w:rsid w:val="003C66C9"/>
    <w:rsid w:val="003C6EF6"/>
    <w:rsid w:val="003C708A"/>
    <w:rsid w:val="003C75FF"/>
    <w:rsid w:val="003C762E"/>
    <w:rsid w:val="003C7A5E"/>
    <w:rsid w:val="003C7CFC"/>
    <w:rsid w:val="003D0497"/>
    <w:rsid w:val="003D05A9"/>
    <w:rsid w:val="003D0DBD"/>
    <w:rsid w:val="003D0E21"/>
    <w:rsid w:val="003D0E4D"/>
    <w:rsid w:val="003D0FFA"/>
    <w:rsid w:val="003D1071"/>
    <w:rsid w:val="003D134B"/>
    <w:rsid w:val="003D1550"/>
    <w:rsid w:val="003D1789"/>
    <w:rsid w:val="003D1E51"/>
    <w:rsid w:val="003D22CB"/>
    <w:rsid w:val="003D24FE"/>
    <w:rsid w:val="003D26C3"/>
    <w:rsid w:val="003D28DB"/>
    <w:rsid w:val="003D2A51"/>
    <w:rsid w:val="003D2BA6"/>
    <w:rsid w:val="003D3968"/>
    <w:rsid w:val="003D396A"/>
    <w:rsid w:val="003D3975"/>
    <w:rsid w:val="003D3F1E"/>
    <w:rsid w:val="003D4551"/>
    <w:rsid w:val="003D5E6D"/>
    <w:rsid w:val="003D5ED0"/>
    <w:rsid w:val="003D6374"/>
    <w:rsid w:val="003D6606"/>
    <w:rsid w:val="003D66C9"/>
    <w:rsid w:val="003D6944"/>
    <w:rsid w:val="003D6C95"/>
    <w:rsid w:val="003D7079"/>
    <w:rsid w:val="003D7931"/>
    <w:rsid w:val="003D7A21"/>
    <w:rsid w:val="003E0686"/>
    <w:rsid w:val="003E0A78"/>
    <w:rsid w:val="003E0EE2"/>
    <w:rsid w:val="003E0F86"/>
    <w:rsid w:val="003E1133"/>
    <w:rsid w:val="003E13EF"/>
    <w:rsid w:val="003E1568"/>
    <w:rsid w:val="003E1938"/>
    <w:rsid w:val="003E1F0A"/>
    <w:rsid w:val="003E1F95"/>
    <w:rsid w:val="003E2393"/>
    <w:rsid w:val="003E265E"/>
    <w:rsid w:val="003E2F70"/>
    <w:rsid w:val="003E3310"/>
    <w:rsid w:val="003E3526"/>
    <w:rsid w:val="003E35BF"/>
    <w:rsid w:val="003E36CF"/>
    <w:rsid w:val="003E3DB9"/>
    <w:rsid w:val="003E4368"/>
    <w:rsid w:val="003E4720"/>
    <w:rsid w:val="003E4BAF"/>
    <w:rsid w:val="003E514F"/>
    <w:rsid w:val="003E5207"/>
    <w:rsid w:val="003E547E"/>
    <w:rsid w:val="003E5D78"/>
    <w:rsid w:val="003E5E41"/>
    <w:rsid w:val="003E6060"/>
    <w:rsid w:val="003E62A0"/>
    <w:rsid w:val="003E66BB"/>
    <w:rsid w:val="003E6C12"/>
    <w:rsid w:val="003E6D69"/>
    <w:rsid w:val="003E6EF6"/>
    <w:rsid w:val="003E7418"/>
    <w:rsid w:val="003F05DD"/>
    <w:rsid w:val="003F098C"/>
    <w:rsid w:val="003F0AC6"/>
    <w:rsid w:val="003F11DF"/>
    <w:rsid w:val="003F15E5"/>
    <w:rsid w:val="003F165B"/>
    <w:rsid w:val="003F16E4"/>
    <w:rsid w:val="003F1B20"/>
    <w:rsid w:val="003F1CB6"/>
    <w:rsid w:val="003F293C"/>
    <w:rsid w:val="003F2BA0"/>
    <w:rsid w:val="003F2CA3"/>
    <w:rsid w:val="003F2F03"/>
    <w:rsid w:val="003F3078"/>
    <w:rsid w:val="003F30FC"/>
    <w:rsid w:val="003F337F"/>
    <w:rsid w:val="003F36D3"/>
    <w:rsid w:val="003F452B"/>
    <w:rsid w:val="003F4D02"/>
    <w:rsid w:val="003F4E20"/>
    <w:rsid w:val="003F506C"/>
    <w:rsid w:val="003F6A8B"/>
    <w:rsid w:val="003F6BD4"/>
    <w:rsid w:val="003F6CEE"/>
    <w:rsid w:val="003F6D10"/>
    <w:rsid w:val="00400164"/>
    <w:rsid w:val="0040109C"/>
    <w:rsid w:val="0040156C"/>
    <w:rsid w:val="00401F40"/>
    <w:rsid w:val="004022D8"/>
    <w:rsid w:val="0040242E"/>
    <w:rsid w:val="0040275F"/>
    <w:rsid w:val="00402ABA"/>
    <w:rsid w:val="0040343C"/>
    <w:rsid w:val="00403566"/>
    <w:rsid w:val="004036E6"/>
    <w:rsid w:val="00403BBD"/>
    <w:rsid w:val="00403D7F"/>
    <w:rsid w:val="004041D5"/>
    <w:rsid w:val="004047FE"/>
    <w:rsid w:val="004049F8"/>
    <w:rsid w:val="00404E2B"/>
    <w:rsid w:val="00405189"/>
    <w:rsid w:val="00405911"/>
    <w:rsid w:val="00406092"/>
    <w:rsid w:val="00406667"/>
    <w:rsid w:val="00406BF8"/>
    <w:rsid w:val="00407104"/>
    <w:rsid w:val="0040715C"/>
    <w:rsid w:val="00407597"/>
    <w:rsid w:val="0040796D"/>
    <w:rsid w:val="00407E60"/>
    <w:rsid w:val="00407ECB"/>
    <w:rsid w:val="00410287"/>
    <w:rsid w:val="00411A5B"/>
    <w:rsid w:val="00411CD6"/>
    <w:rsid w:val="00412397"/>
    <w:rsid w:val="004126E0"/>
    <w:rsid w:val="00412B58"/>
    <w:rsid w:val="00412C48"/>
    <w:rsid w:val="0041308B"/>
    <w:rsid w:val="0041310B"/>
    <w:rsid w:val="00413215"/>
    <w:rsid w:val="0041387E"/>
    <w:rsid w:val="00413A37"/>
    <w:rsid w:val="00413B58"/>
    <w:rsid w:val="00413DD7"/>
    <w:rsid w:val="00414009"/>
    <w:rsid w:val="004143B8"/>
    <w:rsid w:val="0041484E"/>
    <w:rsid w:val="00414E38"/>
    <w:rsid w:val="004155A2"/>
    <w:rsid w:val="004160B2"/>
    <w:rsid w:val="00416475"/>
    <w:rsid w:val="00416BF1"/>
    <w:rsid w:val="00416E33"/>
    <w:rsid w:val="00417403"/>
    <w:rsid w:val="00417486"/>
    <w:rsid w:val="00417ECC"/>
    <w:rsid w:val="00420F90"/>
    <w:rsid w:val="004212A0"/>
    <w:rsid w:val="00421599"/>
    <w:rsid w:val="00421A6C"/>
    <w:rsid w:val="00421C0E"/>
    <w:rsid w:val="00421EB1"/>
    <w:rsid w:val="00422587"/>
    <w:rsid w:val="004239C3"/>
    <w:rsid w:val="004244C2"/>
    <w:rsid w:val="0042450C"/>
    <w:rsid w:val="00424958"/>
    <w:rsid w:val="00424F7F"/>
    <w:rsid w:val="0042540C"/>
    <w:rsid w:val="00425886"/>
    <w:rsid w:val="004263A9"/>
    <w:rsid w:val="00426BAF"/>
    <w:rsid w:val="0042706A"/>
    <w:rsid w:val="00427ACE"/>
    <w:rsid w:val="00427B92"/>
    <w:rsid w:val="00427C85"/>
    <w:rsid w:val="00427FB6"/>
    <w:rsid w:val="004301E9"/>
    <w:rsid w:val="0043078A"/>
    <w:rsid w:val="004307BC"/>
    <w:rsid w:val="0043090E"/>
    <w:rsid w:val="00430C94"/>
    <w:rsid w:val="00431E9D"/>
    <w:rsid w:val="00432183"/>
    <w:rsid w:val="00432379"/>
    <w:rsid w:val="004324E1"/>
    <w:rsid w:val="00432C12"/>
    <w:rsid w:val="00432D55"/>
    <w:rsid w:val="004331F6"/>
    <w:rsid w:val="0043368E"/>
    <w:rsid w:val="00433751"/>
    <w:rsid w:val="00433AB1"/>
    <w:rsid w:val="004341C5"/>
    <w:rsid w:val="00434703"/>
    <w:rsid w:val="004347EB"/>
    <w:rsid w:val="00434CF9"/>
    <w:rsid w:val="00434F0C"/>
    <w:rsid w:val="004350F6"/>
    <w:rsid w:val="0043598B"/>
    <w:rsid w:val="00435B9E"/>
    <w:rsid w:val="004365FA"/>
    <w:rsid w:val="0043674F"/>
    <w:rsid w:val="00436A5F"/>
    <w:rsid w:val="00436C73"/>
    <w:rsid w:val="00436DF4"/>
    <w:rsid w:val="00437060"/>
    <w:rsid w:val="004378C0"/>
    <w:rsid w:val="00437D7F"/>
    <w:rsid w:val="00440295"/>
    <w:rsid w:val="0044098F"/>
    <w:rsid w:val="00440C2E"/>
    <w:rsid w:val="00440CC7"/>
    <w:rsid w:val="0044165B"/>
    <w:rsid w:val="00441A46"/>
    <w:rsid w:val="00442B9A"/>
    <w:rsid w:val="00442E4F"/>
    <w:rsid w:val="00442FC1"/>
    <w:rsid w:val="00443EE0"/>
    <w:rsid w:val="00443F56"/>
    <w:rsid w:val="00443FF3"/>
    <w:rsid w:val="00444CF4"/>
    <w:rsid w:val="00445461"/>
    <w:rsid w:val="004456F3"/>
    <w:rsid w:val="0044581C"/>
    <w:rsid w:val="00445893"/>
    <w:rsid w:val="004458EB"/>
    <w:rsid w:val="00445BA6"/>
    <w:rsid w:val="00445E71"/>
    <w:rsid w:val="00445F89"/>
    <w:rsid w:val="00446290"/>
    <w:rsid w:val="00446F9C"/>
    <w:rsid w:val="00447470"/>
    <w:rsid w:val="00447660"/>
    <w:rsid w:val="00447E01"/>
    <w:rsid w:val="00447F7F"/>
    <w:rsid w:val="00450000"/>
    <w:rsid w:val="004502AC"/>
    <w:rsid w:val="0045030D"/>
    <w:rsid w:val="004508E8"/>
    <w:rsid w:val="00450B1A"/>
    <w:rsid w:val="00450B39"/>
    <w:rsid w:val="00450BEA"/>
    <w:rsid w:val="00450E9C"/>
    <w:rsid w:val="00450EF0"/>
    <w:rsid w:val="00451630"/>
    <w:rsid w:val="0045169F"/>
    <w:rsid w:val="00451FAD"/>
    <w:rsid w:val="00452717"/>
    <w:rsid w:val="00452FB5"/>
    <w:rsid w:val="0045441F"/>
    <w:rsid w:val="0045472E"/>
    <w:rsid w:val="004551F1"/>
    <w:rsid w:val="00455696"/>
    <w:rsid w:val="00455CFA"/>
    <w:rsid w:val="004567AA"/>
    <w:rsid w:val="00456898"/>
    <w:rsid w:val="00456E72"/>
    <w:rsid w:val="00457A00"/>
    <w:rsid w:val="00457A03"/>
    <w:rsid w:val="0046017F"/>
    <w:rsid w:val="004605BC"/>
    <w:rsid w:val="00460BEB"/>
    <w:rsid w:val="00460CEE"/>
    <w:rsid w:val="00461381"/>
    <w:rsid w:val="004617E7"/>
    <w:rsid w:val="00461F02"/>
    <w:rsid w:val="0046221E"/>
    <w:rsid w:val="004623EE"/>
    <w:rsid w:val="004626CB"/>
    <w:rsid w:val="00462987"/>
    <w:rsid w:val="004629D9"/>
    <w:rsid w:val="00462C59"/>
    <w:rsid w:val="00462DD4"/>
    <w:rsid w:val="00463598"/>
    <w:rsid w:val="0046387F"/>
    <w:rsid w:val="00463A5B"/>
    <w:rsid w:val="00463CC3"/>
    <w:rsid w:val="00463F0B"/>
    <w:rsid w:val="00464195"/>
    <w:rsid w:val="00464419"/>
    <w:rsid w:val="0046457A"/>
    <w:rsid w:val="00464ED3"/>
    <w:rsid w:val="0046524F"/>
    <w:rsid w:val="004658A8"/>
    <w:rsid w:val="004660CD"/>
    <w:rsid w:val="00466857"/>
    <w:rsid w:val="00466AAF"/>
    <w:rsid w:val="004677BA"/>
    <w:rsid w:val="0046784E"/>
    <w:rsid w:val="00467C95"/>
    <w:rsid w:val="00467E50"/>
    <w:rsid w:val="004709DC"/>
    <w:rsid w:val="00470CF3"/>
    <w:rsid w:val="00471250"/>
    <w:rsid w:val="0047181B"/>
    <w:rsid w:val="004720B2"/>
    <w:rsid w:val="004721BE"/>
    <w:rsid w:val="004726CA"/>
    <w:rsid w:val="00472E1C"/>
    <w:rsid w:val="00472FC6"/>
    <w:rsid w:val="0047314D"/>
    <w:rsid w:val="00473241"/>
    <w:rsid w:val="004736A8"/>
    <w:rsid w:val="004736D7"/>
    <w:rsid w:val="0047391E"/>
    <w:rsid w:val="00473EF5"/>
    <w:rsid w:val="004742DE"/>
    <w:rsid w:val="00474ABF"/>
    <w:rsid w:val="00474DEF"/>
    <w:rsid w:val="004751E0"/>
    <w:rsid w:val="00475263"/>
    <w:rsid w:val="0047531D"/>
    <w:rsid w:val="0047544F"/>
    <w:rsid w:val="00475513"/>
    <w:rsid w:val="004755AD"/>
    <w:rsid w:val="004758AE"/>
    <w:rsid w:val="00475CC2"/>
    <w:rsid w:val="00475FF2"/>
    <w:rsid w:val="00476830"/>
    <w:rsid w:val="00477621"/>
    <w:rsid w:val="00480176"/>
    <w:rsid w:val="004805EB"/>
    <w:rsid w:val="00480696"/>
    <w:rsid w:val="00480D8C"/>
    <w:rsid w:val="00481392"/>
    <w:rsid w:val="00481542"/>
    <w:rsid w:val="00481839"/>
    <w:rsid w:val="00481A0D"/>
    <w:rsid w:val="00482096"/>
    <w:rsid w:val="00482591"/>
    <w:rsid w:val="0048260D"/>
    <w:rsid w:val="004829F2"/>
    <w:rsid w:val="00483823"/>
    <w:rsid w:val="004841FD"/>
    <w:rsid w:val="00484AAC"/>
    <w:rsid w:val="004850FF"/>
    <w:rsid w:val="004852BC"/>
    <w:rsid w:val="00485515"/>
    <w:rsid w:val="00485A68"/>
    <w:rsid w:val="00485BAA"/>
    <w:rsid w:val="00485C13"/>
    <w:rsid w:val="00487246"/>
    <w:rsid w:val="00487565"/>
    <w:rsid w:val="0048789D"/>
    <w:rsid w:val="00487CE3"/>
    <w:rsid w:val="00487D67"/>
    <w:rsid w:val="00490C4B"/>
    <w:rsid w:val="00491062"/>
    <w:rsid w:val="00491684"/>
    <w:rsid w:val="004916D3"/>
    <w:rsid w:val="004919C8"/>
    <w:rsid w:val="00491B2E"/>
    <w:rsid w:val="00491BB3"/>
    <w:rsid w:val="00492300"/>
    <w:rsid w:val="00492463"/>
    <w:rsid w:val="004925A1"/>
    <w:rsid w:val="0049358E"/>
    <w:rsid w:val="0049363D"/>
    <w:rsid w:val="00493F99"/>
    <w:rsid w:val="004943ED"/>
    <w:rsid w:val="00494784"/>
    <w:rsid w:val="004947AF"/>
    <w:rsid w:val="004947FD"/>
    <w:rsid w:val="00494998"/>
    <w:rsid w:val="004949B3"/>
    <w:rsid w:val="00495252"/>
    <w:rsid w:val="00495D19"/>
    <w:rsid w:val="00495DD9"/>
    <w:rsid w:val="0049662A"/>
    <w:rsid w:val="00496DEA"/>
    <w:rsid w:val="00497037"/>
    <w:rsid w:val="004976F4"/>
    <w:rsid w:val="00497934"/>
    <w:rsid w:val="00497E15"/>
    <w:rsid w:val="004A02A7"/>
    <w:rsid w:val="004A0ABE"/>
    <w:rsid w:val="004A0E8F"/>
    <w:rsid w:val="004A0F5E"/>
    <w:rsid w:val="004A14BC"/>
    <w:rsid w:val="004A14F2"/>
    <w:rsid w:val="004A1CBF"/>
    <w:rsid w:val="004A2719"/>
    <w:rsid w:val="004A2A60"/>
    <w:rsid w:val="004A2A95"/>
    <w:rsid w:val="004A2E9C"/>
    <w:rsid w:val="004A324B"/>
    <w:rsid w:val="004A386D"/>
    <w:rsid w:val="004A3FA6"/>
    <w:rsid w:val="004A5441"/>
    <w:rsid w:val="004A5872"/>
    <w:rsid w:val="004A6567"/>
    <w:rsid w:val="004A6950"/>
    <w:rsid w:val="004A6A66"/>
    <w:rsid w:val="004A6CAA"/>
    <w:rsid w:val="004A6F75"/>
    <w:rsid w:val="004A790B"/>
    <w:rsid w:val="004A7D90"/>
    <w:rsid w:val="004B009D"/>
    <w:rsid w:val="004B01C0"/>
    <w:rsid w:val="004B0412"/>
    <w:rsid w:val="004B0615"/>
    <w:rsid w:val="004B0DD6"/>
    <w:rsid w:val="004B1627"/>
    <w:rsid w:val="004B1924"/>
    <w:rsid w:val="004B21D7"/>
    <w:rsid w:val="004B2947"/>
    <w:rsid w:val="004B3528"/>
    <w:rsid w:val="004B38EB"/>
    <w:rsid w:val="004B3A52"/>
    <w:rsid w:val="004B4452"/>
    <w:rsid w:val="004B4467"/>
    <w:rsid w:val="004B4FC3"/>
    <w:rsid w:val="004B537C"/>
    <w:rsid w:val="004B5E16"/>
    <w:rsid w:val="004B5F85"/>
    <w:rsid w:val="004B6DA6"/>
    <w:rsid w:val="004B6DAB"/>
    <w:rsid w:val="004B7366"/>
    <w:rsid w:val="004B79A4"/>
    <w:rsid w:val="004B7DE9"/>
    <w:rsid w:val="004C003C"/>
    <w:rsid w:val="004C0162"/>
    <w:rsid w:val="004C0764"/>
    <w:rsid w:val="004C0EF9"/>
    <w:rsid w:val="004C1D23"/>
    <w:rsid w:val="004C1D7D"/>
    <w:rsid w:val="004C214E"/>
    <w:rsid w:val="004C28BC"/>
    <w:rsid w:val="004C2EC4"/>
    <w:rsid w:val="004C3350"/>
    <w:rsid w:val="004C3660"/>
    <w:rsid w:val="004C395D"/>
    <w:rsid w:val="004C3E53"/>
    <w:rsid w:val="004C49FB"/>
    <w:rsid w:val="004C4ED8"/>
    <w:rsid w:val="004C523B"/>
    <w:rsid w:val="004C560E"/>
    <w:rsid w:val="004C5779"/>
    <w:rsid w:val="004C58C1"/>
    <w:rsid w:val="004C5D78"/>
    <w:rsid w:val="004C5DFE"/>
    <w:rsid w:val="004C615D"/>
    <w:rsid w:val="004C63BB"/>
    <w:rsid w:val="004C6BF1"/>
    <w:rsid w:val="004C71F1"/>
    <w:rsid w:val="004D0167"/>
    <w:rsid w:val="004D0ACF"/>
    <w:rsid w:val="004D0AF6"/>
    <w:rsid w:val="004D1A23"/>
    <w:rsid w:val="004D27A6"/>
    <w:rsid w:val="004D2810"/>
    <w:rsid w:val="004D2B1C"/>
    <w:rsid w:val="004D309D"/>
    <w:rsid w:val="004D3248"/>
    <w:rsid w:val="004D34E6"/>
    <w:rsid w:val="004D3E09"/>
    <w:rsid w:val="004D4312"/>
    <w:rsid w:val="004D4561"/>
    <w:rsid w:val="004D4C3B"/>
    <w:rsid w:val="004D4DBB"/>
    <w:rsid w:val="004D4E90"/>
    <w:rsid w:val="004D520B"/>
    <w:rsid w:val="004D53C5"/>
    <w:rsid w:val="004D5B9A"/>
    <w:rsid w:val="004D63C2"/>
    <w:rsid w:val="004D6D09"/>
    <w:rsid w:val="004D7CB1"/>
    <w:rsid w:val="004E00C9"/>
    <w:rsid w:val="004E0241"/>
    <w:rsid w:val="004E0A0D"/>
    <w:rsid w:val="004E0D7E"/>
    <w:rsid w:val="004E0FE4"/>
    <w:rsid w:val="004E1D0E"/>
    <w:rsid w:val="004E2463"/>
    <w:rsid w:val="004E2ADD"/>
    <w:rsid w:val="004E2FC0"/>
    <w:rsid w:val="004E3014"/>
    <w:rsid w:val="004E30CB"/>
    <w:rsid w:val="004E3879"/>
    <w:rsid w:val="004E3A36"/>
    <w:rsid w:val="004E3E36"/>
    <w:rsid w:val="004E3F19"/>
    <w:rsid w:val="004E49A7"/>
    <w:rsid w:val="004E4CF2"/>
    <w:rsid w:val="004E527D"/>
    <w:rsid w:val="004E52BA"/>
    <w:rsid w:val="004E53FA"/>
    <w:rsid w:val="004E5676"/>
    <w:rsid w:val="004E5B80"/>
    <w:rsid w:val="004E61C6"/>
    <w:rsid w:val="004E635E"/>
    <w:rsid w:val="004E6A36"/>
    <w:rsid w:val="004E6C66"/>
    <w:rsid w:val="004E75C8"/>
    <w:rsid w:val="004E7EDD"/>
    <w:rsid w:val="004F0028"/>
    <w:rsid w:val="004F043F"/>
    <w:rsid w:val="004F04EB"/>
    <w:rsid w:val="004F0740"/>
    <w:rsid w:val="004F0F08"/>
    <w:rsid w:val="004F11DE"/>
    <w:rsid w:val="004F12A4"/>
    <w:rsid w:val="004F15B7"/>
    <w:rsid w:val="004F188A"/>
    <w:rsid w:val="004F19ED"/>
    <w:rsid w:val="004F1CC6"/>
    <w:rsid w:val="004F2172"/>
    <w:rsid w:val="004F2979"/>
    <w:rsid w:val="004F2E2B"/>
    <w:rsid w:val="004F32AD"/>
    <w:rsid w:val="004F36CE"/>
    <w:rsid w:val="004F3BA6"/>
    <w:rsid w:val="004F3C3C"/>
    <w:rsid w:val="004F3C6D"/>
    <w:rsid w:val="004F4825"/>
    <w:rsid w:val="004F4BBB"/>
    <w:rsid w:val="004F4DF5"/>
    <w:rsid w:val="004F4F80"/>
    <w:rsid w:val="004F4FE7"/>
    <w:rsid w:val="004F5171"/>
    <w:rsid w:val="004F52CC"/>
    <w:rsid w:val="004F541D"/>
    <w:rsid w:val="004F5D7A"/>
    <w:rsid w:val="004F680F"/>
    <w:rsid w:val="004F681E"/>
    <w:rsid w:val="004F7693"/>
    <w:rsid w:val="004F76C1"/>
    <w:rsid w:val="004F774C"/>
    <w:rsid w:val="004F788C"/>
    <w:rsid w:val="004F7A30"/>
    <w:rsid w:val="004F7FCB"/>
    <w:rsid w:val="0050010F"/>
    <w:rsid w:val="00500354"/>
    <w:rsid w:val="00501A79"/>
    <w:rsid w:val="00501B9D"/>
    <w:rsid w:val="00501CBA"/>
    <w:rsid w:val="00502012"/>
    <w:rsid w:val="00502A47"/>
    <w:rsid w:val="00502BC6"/>
    <w:rsid w:val="00502C7F"/>
    <w:rsid w:val="00502E27"/>
    <w:rsid w:val="00502E99"/>
    <w:rsid w:val="00503C9D"/>
    <w:rsid w:val="00503FCA"/>
    <w:rsid w:val="00504052"/>
    <w:rsid w:val="00504056"/>
    <w:rsid w:val="00504547"/>
    <w:rsid w:val="005048F4"/>
    <w:rsid w:val="00504DDE"/>
    <w:rsid w:val="0050503A"/>
    <w:rsid w:val="00505290"/>
    <w:rsid w:val="00505B54"/>
    <w:rsid w:val="00505FEA"/>
    <w:rsid w:val="0050645A"/>
    <w:rsid w:val="0050677E"/>
    <w:rsid w:val="0050689F"/>
    <w:rsid w:val="00507288"/>
    <w:rsid w:val="00507457"/>
    <w:rsid w:val="00507719"/>
    <w:rsid w:val="00507D7B"/>
    <w:rsid w:val="00507EDE"/>
    <w:rsid w:val="005100AA"/>
    <w:rsid w:val="00510119"/>
    <w:rsid w:val="005103EE"/>
    <w:rsid w:val="0051055C"/>
    <w:rsid w:val="0051058A"/>
    <w:rsid w:val="0051085B"/>
    <w:rsid w:val="005108F0"/>
    <w:rsid w:val="00510903"/>
    <w:rsid w:val="00510937"/>
    <w:rsid w:val="00510FE1"/>
    <w:rsid w:val="00511825"/>
    <w:rsid w:val="00511BD4"/>
    <w:rsid w:val="0051205D"/>
    <w:rsid w:val="005125C2"/>
    <w:rsid w:val="005127DC"/>
    <w:rsid w:val="00512C1E"/>
    <w:rsid w:val="005131E6"/>
    <w:rsid w:val="0051432B"/>
    <w:rsid w:val="005148CB"/>
    <w:rsid w:val="00514990"/>
    <w:rsid w:val="00514A8B"/>
    <w:rsid w:val="00515524"/>
    <w:rsid w:val="00515669"/>
    <w:rsid w:val="00515743"/>
    <w:rsid w:val="00515F01"/>
    <w:rsid w:val="005161AB"/>
    <w:rsid w:val="00516278"/>
    <w:rsid w:val="005164D8"/>
    <w:rsid w:val="005208FF"/>
    <w:rsid w:val="00520D7C"/>
    <w:rsid w:val="00521A0E"/>
    <w:rsid w:val="00521AD7"/>
    <w:rsid w:val="00521B08"/>
    <w:rsid w:val="005247EF"/>
    <w:rsid w:val="00524DDD"/>
    <w:rsid w:val="005251E1"/>
    <w:rsid w:val="0052555F"/>
    <w:rsid w:val="00525FB8"/>
    <w:rsid w:val="005262ED"/>
    <w:rsid w:val="005266A5"/>
    <w:rsid w:val="005268AE"/>
    <w:rsid w:val="00526DC4"/>
    <w:rsid w:val="005271F9"/>
    <w:rsid w:val="0052776E"/>
    <w:rsid w:val="00527AFC"/>
    <w:rsid w:val="00527D95"/>
    <w:rsid w:val="00527DC0"/>
    <w:rsid w:val="005301D5"/>
    <w:rsid w:val="00530227"/>
    <w:rsid w:val="0053042C"/>
    <w:rsid w:val="00530493"/>
    <w:rsid w:val="00530636"/>
    <w:rsid w:val="0053069E"/>
    <w:rsid w:val="0053077A"/>
    <w:rsid w:val="00530C4B"/>
    <w:rsid w:val="00530CF6"/>
    <w:rsid w:val="00531132"/>
    <w:rsid w:val="005319CB"/>
    <w:rsid w:val="00531D44"/>
    <w:rsid w:val="0053216D"/>
    <w:rsid w:val="005328B4"/>
    <w:rsid w:val="00532E48"/>
    <w:rsid w:val="00533322"/>
    <w:rsid w:val="0053336A"/>
    <w:rsid w:val="00533490"/>
    <w:rsid w:val="0053390D"/>
    <w:rsid w:val="00533AEE"/>
    <w:rsid w:val="00533DD5"/>
    <w:rsid w:val="0053401B"/>
    <w:rsid w:val="005340A7"/>
    <w:rsid w:val="00534178"/>
    <w:rsid w:val="0053420D"/>
    <w:rsid w:val="00534E1D"/>
    <w:rsid w:val="005350D5"/>
    <w:rsid w:val="005353F7"/>
    <w:rsid w:val="0053554F"/>
    <w:rsid w:val="0053555F"/>
    <w:rsid w:val="00535B2B"/>
    <w:rsid w:val="00536052"/>
    <w:rsid w:val="00536EE4"/>
    <w:rsid w:val="0053726B"/>
    <w:rsid w:val="00537616"/>
    <w:rsid w:val="005403A3"/>
    <w:rsid w:val="0054096B"/>
    <w:rsid w:val="00541963"/>
    <w:rsid w:val="00541996"/>
    <w:rsid w:val="005419AE"/>
    <w:rsid w:val="00541C3A"/>
    <w:rsid w:val="00541E2E"/>
    <w:rsid w:val="0054282A"/>
    <w:rsid w:val="00542A1F"/>
    <w:rsid w:val="00543682"/>
    <w:rsid w:val="0054407B"/>
    <w:rsid w:val="00544156"/>
    <w:rsid w:val="005441C4"/>
    <w:rsid w:val="00544A38"/>
    <w:rsid w:val="00544BD9"/>
    <w:rsid w:val="00544D55"/>
    <w:rsid w:val="00545049"/>
    <w:rsid w:val="00545258"/>
    <w:rsid w:val="00545526"/>
    <w:rsid w:val="00545638"/>
    <w:rsid w:val="00545D1D"/>
    <w:rsid w:val="00545D98"/>
    <w:rsid w:val="00546252"/>
    <w:rsid w:val="0054699E"/>
    <w:rsid w:val="005470A9"/>
    <w:rsid w:val="005476F0"/>
    <w:rsid w:val="00550011"/>
    <w:rsid w:val="005501DB"/>
    <w:rsid w:val="005507EC"/>
    <w:rsid w:val="00550829"/>
    <w:rsid w:val="005513D3"/>
    <w:rsid w:val="00551BC5"/>
    <w:rsid w:val="00551EC7"/>
    <w:rsid w:val="0055217F"/>
    <w:rsid w:val="005523D9"/>
    <w:rsid w:val="00552590"/>
    <w:rsid w:val="0055296A"/>
    <w:rsid w:val="00552ED9"/>
    <w:rsid w:val="0055338C"/>
    <w:rsid w:val="00553404"/>
    <w:rsid w:val="005535A4"/>
    <w:rsid w:val="00553757"/>
    <w:rsid w:val="00553FDE"/>
    <w:rsid w:val="00554325"/>
    <w:rsid w:val="0055493E"/>
    <w:rsid w:val="00554A8B"/>
    <w:rsid w:val="00554F9B"/>
    <w:rsid w:val="005556D9"/>
    <w:rsid w:val="005557D6"/>
    <w:rsid w:val="00555E31"/>
    <w:rsid w:val="0055692C"/>
    <w:rsid w:val="00556D32"/>
    <w:rsid w:val="00557169"/>
    <w:rsid w:val="00557B7D"/>
    <w:rsid w:val="0056091F"/>
    <w:rsid w:val="00560986"/>
    <w:rsid w:val="00561361"/>
    <w:rsid w:val="0056167A"/>
    <w:rsid w:val="005616CC"/>
    <w:rsid w:val="00561759"/>
    <w:rsid w:val="00561DB0"/>
    <w:rsid w:val="0056206C"/>
    <w:rsid w:val="005629D2"/>
    <w:rsid w:val="00562D90"/>
    <w:rsid w:val="00562E6F"/>
    <w:rsid w:val="00563F68"/>
    <w:rsid w:val="0056432C"/>
    <w:rsid w:val="00564A01"/>
    <w:rsid w:val="00565418"/>
    <w:rsid w:val="0056554A"/>
    <w:rsid w:val="00565EA3"/>
    <w:rsid w:val="005666B3"/>
    <w:rsid w:val="00566F14"/>
    <w:rsid w:val="005674C5"/>
    <w:rsid w:val="0056784E"/>
    <w:rsid w:val="00567AAC"/>
    <w:rsid w:val="00567FEE"/>
    <w:rsid w:val="0057074B"/>
    <w:rsid w:val="00570E92"/>
    <w:rsid w:val="00571400"/>
    <w:rsid w:val="00571F1D"/>
    <w:rsid w:val="00572531"/>
    <w:rsid w:val="00572676"/>
    <w:rsid w:val="00572907"/>
    <w:rsid w:val="00573166"/>
    <w:rsid w:val="005738F7"/>
    <w:rsid w:val="005741AA"/>
    <w:rsid w:val="00574B7C"/>
    <w:rsid w:val="00574BC1"/>
    <w:rsid w:val="00574C94"/>
    <w:rsid w:val="00574F43"/>
    <w:rsid w:val="00575297"/>
    <w:rsid w:val="00575F4D"/>
    <w:rsid w:val="00576230"/>
    <w:rsid w:val="00576A95"/>
    <w:rsid w:val="0057709F"/>
    <w:rsid w:val="00577164"/>
    <w:rsid w:val="00577174"/>
    <w:rsid w:val="00577836"/>
    <w:rsid w:val="005801F3"/>
    <w:rsid w:val="0058133F"/>
    <w:rsid w:val="00581393"/>
    <w:rsid w:val="00581A94"/>
    <w:rsid w:val="00581C20"/>
    <w:rsid w:val="00581CDB"/>
    <w:rsid w:val="00581F67"/>
    <w:rsid w:val="00581FE9"/>
    <w:rsid w:val="0058344D"/>
    <w:rsid w:val="00583DDA"/>
    <w:rsid w:val="0058416A"/>
    <w:rsid w:val="0058439F"/>
    <w:rsid w:val="00584C8F"/>
    <w:rsid w:val="00585A48"/>
    <w:rsid w:val="00585DCA"/>
    <w:rsid w:val="00585E5F"/>
    <w:rsid w:val="0058636D"/>
    <w:rsid w:val="005867EA"/>
    <w:rsid w:val="005869E8"/>
    <w:rsid w:val="00586D10"/>
    <w:rsid w:val="00586E9A"/>
    <w:rsid w:val="005872C2"/>
    <w:rsid w:val="005876FF"/>
    <w:rsid w:val="00587BBC"/>
    <w:rsid w:val="005904EE"/>
    <w:rsid w:val="005908BE"/>
    <w:rsid w:val="00590CCA"/>
    <w:rsid w:val="00591004"/>
    <w:rsid w:val="00591643"/>
    <w:rsid w:val="005926A5"/>
    <w:rsid w:val="00593A97"/>
    <w:rsid w:val="00593FE4"/>
    <w:rsid w:val="00594254"/>
    <w:rsid w:val="00594255"/>
    <w:rsid w:val="00594422"/>
    <w:rsid w:val="00594501"/>
    <w:rsid w:val="0059474C"/>
    <w:rsid w:val="005951A7"/>
    <w:rsid w:val="00595277"/>
    <w:rsid w:val="005959D0"/>
    <w:rsid w:val="00595E3B"/>
    <w:rsid w:val="0059601B"/>
    <w:rsid w:val="0059609D"/>
    <w:rsid w:val="00596280"/>
    <w:rsid w:val="00596636"/>
    <w:rsid w:val="00596849"/>
    <w:rsid w:val="00596B79"/>
    <w:rsid w:val="0059704A"/>
    <w:rsid w:val="005972A6"/>
    <w:rsid w:val="00597364"/>
    <w:rsid w:val="005976DE"/>
    <w:rsid w:val="00597D1F"/>
    <w:rsid w:val="00597ECA"/>
    <w:rsid w:val="00597EF9"/>
    <w:rsid w:val="005A06FD"/>
    <w:rsid w:val="005A0966"/>
    <w:rsid w:val="005A0CD4"/>
    <w:rsid w:val="005A11CD"/>
    <w:rsid w:val="005A12F9"/>
    <w:rsid w:val="005A1BA3"/>
    <w:rsid w:val="005A27D3"/>
    <w:rsid w:val="005A2A0B"/>
    <w:rsid w:val="005A2B4F"/>
    <w:rsid w:val="005A2FE5"/>
    <w:rsid w:val="005A3720"/>
    <w:rsid w:val="005A483A"/>
    <w:rsid w:val="005A5762"/>
    <w:rsid w:val="005A6270"/>
    <w:rsid w:val="005A64D3"/>
    <w:rsid w:val="005A6A87"/>
    <w:rsid w:val="005A704A"/>
    <w:rsid w:val="005A7353"/>
    <w:rsid w:val="005A7910"/>
    <w:rsid w:val="005B0541"/>
    <w:rsid w:val="005B0B81"/>
    <w:rsid w:val="005B0E3F"/>
    <w:rsid w:val="005B0F9E"/>
    <w:rsid w:val="005B2831"/>
    <w:rsid w:val="005B2B73"/>
    <w:rsid w:val="005B35F6"/>
    <w:rsid w:val="005B3A74"/>
    <w:rsid w:val="005B3C6C"/>
    <w:rsid w:val="005B3EB3"/>
    <w:rsid w:val="005B498B"/>
    <w:rsid w:val="005B5F55"/>
    <w:rsid w:val="005B6AC4"/>
    <w:rsid w:val="005B6BFB"/>
    <w:rsid w:val="005B6FDF"/>
    <w:rsid w:val="005B7124"/>
    <w:rsid w:val="005B740C"/>
    <w:rsid w:val="005B74D8"/>
    <w:rsid w:val="005B77E5"/>
    <w:rsid w:val="005B79BC"/>
    <w:rsid w:val="005C0952"/>
    <w:rsid w:val="005C0C59"/>
    <w:rsid w:val="005C11DB"/>
    <w:rsid w:val="005C194C"/>
    <w:rsid w:val="005C299D"/>
    <w:rsid w:val="005C2B3A"/>
    <w:rsid w:val="005C30A1"/>
    <w:rsid w:val="005C37E4"/>
    <w:rsid w:val="005C40C4"/>
    <w:rsid w:val="005C51AC"/>
    <w:rsid w:val="005C5D61"/>
    <w:rsid w:val="005C5E94"/>
    <w:rsid w:val="005C65D2"/>
    <w:rsid w:val="005C6E38"/>
    <w:rsid w:val="005C7157"/>
    <w:rsid w:val="005C7ADC"/>
    <w:rsid w:val="005D0187"/>
    <w:rsid w:val="005D01BB"/>
    <w:rsid w:val="005D0828"/>
    <w:rsid w:val="005D0AC4"/>
    <w:rsid w:val="005D0B9A"/>
    <w:rsid w:val="005D0D41"/>
    <w:rsid w:val="005D1CA5"/>
    <w:rsid w:val="005D22F8"/>
    <w:rsid w:val="005D267E"/>
    <w:rsid w:val="005D2853"/>
    <w:rsid w:val="005D2EAC"/>
    <w:rsid w:val="005D321F"/>
    <w:rsid w:val="005D41EF"/>
    <w:rsid w:val="005D4ACB"/>
    <w:rsid w:val="005D4FD0"/>
    <w:rsid w:val="005D5657"/>
    <w:rsid w:val="005D5942"/>
    <w:rsid w:val="005D5A95"/>
    <w:rsid w:val="005D5E14"/>
    <w:rsid w:val="005D5E83"/>
    <w:rsid w:val="005D6125"/>
    <w:rsid w:val="005D6244"/>
    <w:rsid w:val="005D63F6"/>
    <w:rsid w:val="005D66C7"/>
    <w:rsid w:val="005D680B"/>
    <w:rsid w:val="005D712D"/>
    <w:rsid w:val="005D74CC"/>
    <w:rsid w:val="005E0180"/>
    <w:rsid w:val="005E01D3"/>
    <w:rsid w:val="005E0455"/>
    <w:rsid w:val="005E05F1"/>
    <w:rsid w:val="005E0C62"/>
    <w:rsid w:val="005E1CF2"/>
    <w:rsid w:val="005E2584"/>
    <w:rsid w:val="005E25D4"/>
    <w:rsid w:val="005E2606"/>
    <w:rsid w:val="005E2C51"/>
    <w:rsid w:val="005E3643"/>
    <w:rsid w:val="005E3895"/>
    <w:rsid w:val="005E3CA2"/>
    <w:rsid w:val="005E3FAB"/>
    <w:rsid w:val="005E47BB"/>
    <w:rsid w:val="005E4F87"/>
    <w:rsid w:val="005E5DBA"/>
    <w:rsid w:val="005E5F42"/>
    <w:rsid w:val="005E615C"/>
    <w:rsid w:val="005E69C9"/>
    <w:rsid w:val="005E6C10"/>
    <w:rsid w:val="005E6D63"/>
    <w:rsid w:val="005E72CC"/>
    <w:rsid w:val="005E7F3E"/>
    <w:rsid w:val="005F013C"/>
    <w:rsid w:val="005F067D"/>
    <w:rsid w:val="005F068D"/>
    <w:rsid w:val="005F08E6"/>
    <w:rsid w:val="005F0BFB"/>
    <w:rsid w:val="005F151D"/>
    <w:rsid w:val="005F17AF"/>
    <w:rsid w:val="005F187F"/>
    <w:rsid w:val="005F1ED1"/>
    <w:rsid w:val="005F2938"/>
    <w:rsid w:val="005F36DC"/>
    <w:rsid w:val="005F3C41"/>
    <w:rsid w:val="005F3D6E"/>
    <w:rsid w:val="005F4735"/>
    <w:rsid w:val="005F492D"/>
    <w:rsid w:val="005F5B41"/>
    <w:rsid w:val="005F692C"/>
    <w:rsid w:val="005F7C66"/>
    <w:rsid w:val="006001F1"/>
    <w:rsid w:val="0060054D"/>
    <w:rsid w:val="006008F6"/>
    <w:rsid w:val="00600926"/>
    <w:rsid w:val="00600B9C"/>
    <w:rsid w:val="00601776"/>
    <w:rsid w:val="00601A84"/>
    <w:rsid w:val="00601B7C"/>
    <w:rsid w:val="0060236D"/>
    <w:rsid w:val="00603B87"/>
    <w:rsid w:val="006045F3"/>
    <w:rsid w:val="006049C4"/>
    <w:rsid w:val="00604DD7"/>
    <w:rsid w:val="00605CD8"/>
    <w:rsid w:val="00605D7F"/>
    <w:rsid w:val="00605E40"/>
    <w:rsid w:val="00605FF5"/>
    <w:rsid w:val="00606007"/>
    <w:rsid w:val="006065E6"/>
    <w:rsid w:val="00606601"/>
    <w:rsid w:val="00606607"/>
    <w:rsid w:val="00606A08"/>
    <w:rsid w:val="0060703C"/>
    <w:rsid w:val="00607DF7"/>
    <w:rsid w:val="006103EE"/>
    <w:rsid w:val="0061055A"/>
    <w:rsid w:val="006107DE"/>
    <w:rsid w:val="00610C71"/>
    <w:rsid w:val="00611682"/>
    <w:rsid w:val="00611E56"/>
    <w:rsid w:val="0061263F"/>
    <w:rsid w:val="00612836"/>
    <w:rsid w:val="00612B07"/>
    <w:rsid w:val="00612CC0"/>
    <w:rsid w:val="006139AE"/>
    <w:rsid w:val="00613EA8"/>
    <w:rsid w:val="006144F4"/>
    <w:rsid w:val="006146A3"/>
    <w:rsid w:val="00614EC5"/>
    <w:rsid w:val="0061507D"/>
    <w:rsid w:val="006154EB"/>
    <w:rsid w:val="00615570"/>
    <w:rsid w:val="00616369"/>
    <w:rsid w:val="00616BA5"/>
    <w:rsid w:val="00616C71"/>
    <w:rsid w:val="00617553"/>
    <w:rsid w:val="006177D3"/>
    <w:rsid w:val="006177F3"/>
    <w:rsid w:val="00617E96"/>
    <w:rsid w:val="0062022E"/>
    <w:rsid w:val="006204D4"/>
    <w:rsid w:val="0062068A"/>
    <w:rsid w:val="00620FF5"/>
    <w:rsid w:val="006211C2"/>
    <w:rsid w:val="00621D0B"/>
    <w:rsid w:val="006223A9"/>
    <w:rsid w:val="006232DE"/>
    <w:rsid w:val="0062389F"/>
    <w:rsid w:val="006238CC"/>
    <w:rsid w:val="00623E04"/>
    <w:rsid w:val="00623E62"/>
    <w:rsid w:val="00624037"/>
    <w:rsid w:val="006241CB"/>
    <w:rsid w:val="00624581"/>
    <w:rsid w:val="00624D19"/>
    <w:rsid w:val="00624DE2"/>
    <w:rsid w:val="00624F00"/>
    <w:rsid w:val="00625088"/>
    <w:rsid w:val="006251D8"/>
    <w:rsid w:val="00625892"/>
    <w:rsid w:val="0062665C"/>
    <w:rsid w:val="00626814"/>
    <w:rsid w:val="006268D0"/>
    <w:rsid w:val="00626CA1"/>
    <w:rsid w:val="00627778"/>
    <w:rsid w:val="00627C9F"/>
    <w:rsid w:val="00627D37"/>
    <w:rsid w:val="00627DFA"/>
    <w:rsid w:val="006308A9"/>
    <w:rsid w:val="00630E06"/>
    <w:rsid w:val="00630F9A"/>
    <w:rsid w:val="006321A2"/>
    <w:rsid w:val="00632433"/>
    <w:rsid w:val="00632543"/>
    <w:rsid w:val="00632654"/>
    <w:rsid w:val="00632A84"/>
    <w:rsid w:val="00633463"/>
    <w:rsid w:val="0063373E"/>
    <w:rsid w:val="0063398B"/>
    <w:rsid w:val="00633B47"/>
    <w:rsid w:val="00633CC2"/>
    <w:rsid w:val="0063428E"/>
    <w:rsid w:val="00634A14"/>
    <w:rsid w:val="00634D56"/>
    <w:rsid w:val="00634DB5"/>
    <w:rsid w:val="00635CBE"/>
    <w:rsid w:val="00635D3A"/>
    <w:rsid w:val="00636309"/>
    <w:rsid w:val="00636D14"/>
    <w:rsid w:val="006379B5"/>
    <w:rsid w:val="00637FE1"/>
    <w:rsid w:val="0064029A"/>
    <w:rsid w:val="00640366"/>
    <w:rsid w:val="00640FEE"/>
    <w:rsid w:val="0064152F"/>
    <w:rsid w:val="00641709"/>
    <w:rsid w:val="006419A7"/>
    <w:rsid w:val="00642513"/>
    <w:rsid w:val="006426AD"/>
    <w:rsid w:val="00642B3E"/>
    <w:rsid w:val="00642DDE"/>
    <w:rsid w:val="006434A0"/>
    <w:rsid w:val="00643988"/>
    <w:rsid w:val="00643AD8"/>
    <w:rsid w:val="00643B25"/>
    <w:rsid w:val="00643CF5"/>
    <w:rsid w:val="00643D6B"/>
    <w:rsid w:val="0064405A"/>
    <w:rsid w:val="00644C2B"/>
    <w:rsid w:val="00644D5F"/>
    <w:rsid w:val="00644D99"/>
    <w:rsid w:val="00645E44"/>
    <w:rsid w:val="00646212"/>
    <w:rsid w:val="006467E1"/>
    <w:rsid w:val="0064726F"/>
    <w:rsid w:val="00647E2B"/>
    <w:rsid w:val="006501BE"/>
    <w:rsid w:val="006505F8"/>
    <w:rsid w:val="00651511"/>
    <w:rsid w:val="006516C6"/>
    <w:rsid w:val="006519F7"/>
    <w:rsid w:val="00651B74"/>
    <w:rsid w:val="00651CBD"/>
    <w:rsid w:val="006523C8"/>
    <w:rsid w:val="006524A3"/>
    <w:rsid w:val="006527E4"/>
    <w:rsid w:val="006531BC"/>
    <w:rsid w:val="006537BB"/>
    <w:rsid w:val="00653E71"/>
    <w:rsid w:val="006547F9"/>
    <w:rsid w:val="00654900"/>
    <w:rsid w:val="00655876"/>
    <w:rsid w:val="006558BB"/>
    <w:rsid w:val="00655A3E"/>
    <w:rsid w:val="00655F5F"/>
    <w:rsid w:val="00656107"/>
    <w:rsid w:val="00660791"/>
    <w:rsid w:val="00660952"/>
    <w:rsid w:val="00660C01"/>
    <w:rsid w:val="00660CEC"/>
    <w:rsid w:val="00661085"/>
    <w:rsid w:val="00661180"/>
    <w:rsid w:val="00661C45"/>
    <w:rsid w:val="00661C51"/>
    <w:rsid w:val="00662221"/>
    <w:rsid w:val="0066287B"/>
    <w:rsid w:val="006635BA"/>
    <w:rsid w:val="0066364F"/>
    <w:rsid w:val="00663738"/>
    <w:rsid w:val="00664357"/>
    <w:rsid w:val="00665E94"/>
    <w:rsid w:val="00666443"/>
    <w:rsid w:val="00667E6D"/>
    <w:rsid w:val="00667FAA"/>
    <w:rsid w:val="00667FFC"/>
    <w:rsid w:val="0067026D"/>
    <w:rsid w:val="0067082B"/>
    <w:rsid w:val="0067093B"/>
    <w:rsid w:val="00670E50"/>
    <w:rsid w:val="00670EEA"/>
    <w:rsid w:val="006710D9"/>
    <w:rsid w:val="0067116A"/>
    <w:rsid w:val="0067137B"/>
    <w:rsid w:val="006715C9"/>
    <w:rsid w:val="0067170F"/>
    <w:rsid w:val="006717C0"/>
    <w:rsid w:val="00671B8F"/>
    <w:rsid w:val="00671BD0"/>
    <w:rsid w:val="00671E4C"/>
    <w:rsid w:val="006720E4"/>
    <w:rsid w:val="006722CF"/>
    <w:rsid w:val="0067246B"/>
    <w:rsid w:val="0067265B"/>
    <w:rsid w:val="00672997"/>
    <w:rsid w:val="006729EB"/>
    <w:rsid w:val="00672B92"/>
    <w:rsid w:val="00672DE7"/>
    <w:rsid w:val="006731AF"/>
    <w:rsid w:val="0067332F"/>
    <w:rsid w:val="00673475"/>
    <w:rsid w:val="00673D8E"/>
    <w:rsid w:val="006740C1"/>
    <w:rsid w:val="006743C9"/>
    <w:rsid w:val="006745D9"/>
    <w:rsid w:val="006747C6"/>
    <w:rsid w:val="00674D10"/>
    <w:rsid w:val="00674E65"/>
    <w:rsid w:val="00675890"/>
    <w:rsid w:val="00676901"/>
    <w:rsid w:val="006770A5"/>
    <w:rsid w:val="00677274"/>
    <w:rsid w:val="00677B81"/>
    <w:rsid w:val="00677C94"/>
    <w:rsid w:val="00677F74"/>
    <w:rsid w:val="0068015B"/>
    <w:rsid w:val="00680394"/>
    <w:rsid w:val="006806BD"/>
    <w:rsid w:val="00680945"/>
    <w:rsid w:val="0068097D"/>
    <w:rsid w:val="00680B23"/>
    <w:rsid w:val="00680B4D"/>
    <w:rsid w:val="00680FD8"/>
    <w:rsid w:val="006814A3"/>
    <w:rsid w:val="00681B4E"/>
    <w:rsid w:val="00681C7D"/>
    <w:rsid w:val="00682544"/>
    <w:rsid w:val="00682854"/>
    <w:rsid w:val="00682C79"/>
    <w:rsid w:val="00683183"/>
    <w:rsid w:val="006838D6"/>
    <w:rsid w:val="00684714"/>
    <w:rsid w:val="006847A2"/>
    <w:rsid w:val="00684A60"/>
    <w:rsid w:val="00684AD1"/>
    <w:rsid w:val="00684CB8"/>
    <w:rsid w:val="00684F80"/>
    <w:rsid w:val="00685674"/>
    <w:rsid w:val="006857EE"/>
    <w:rsid w:val="00685ABF"/>
    <w:rsid w:val="00686519"/>
    <w:rsid w:val="00686EF8"/>
    <w:rsid w:val="006876EE"/>
    <w:rsid w:val="006879DB"/>
    <w:rsid w:val="00687BB1"/>
    <w:rsid w:val="006901C2"/>
    <w:rsid w:val="00690A31"/>
    <w:rsid w:val="00691C26"/>
    <w:rsid w:val="0069224F"/>
    <w:rsid w:val="006925AE"/>
    <w:rsid w:val="00692C33"/>
    <w:rsid w:val="0069336F"/>
    <w:rsid w:val="00693493"/>
    <w:rsid w:val="00693598"/>
    <w:rsid w:val="0069373A"/>
    <w:rsid w:val="00693945"/>
    <w:rsid w:val="00693C5C"/>
    <w:rsid w:val="00694243"/>
    <w:rsid w:val="006942AB"/>
    <w:rsid w:val="0069494D"/>
    <w:rsid w:val="00694C65"/>
    <w:rsid w:val="0069614E"/>
    <w:rsid w:val="00696A2C"/>
    <w:rsid w:val="00697358"/>
    <w:rsid w:val="00697A47"/>
    <w:rsid w:val="006A057D"/>
    <w:rsid w:val="006A07C3"/>
    <w:rsid w:val="006A0C1C"/>
    <w:rsid w:val="006A16BA"/>
    <w:rsid w:val="006A16C1"/>
    <w:rsid w:val="006A18F3"/>
    <w:rsid w:val="006A1AFD"/>
    <w:rsid w:val="006A2207"/>
    <w:rsid w:val="006A23E0"/>
    <w:rsid w:val="006A2AA6"/>
    <w:rsid w:val="006A30F8"/>
    <w:rsid w:val="006A38A9"/>
    <w:rsid w:val="006A3E81"/>
    <w:rsid w:val="006A488F"/>
    <w:rsid w:val="006A4EAE"/>
    <w:rsid w:val="006A56C3"/>
    <w:rsid w:val="006A5BD6"/>
    <w:rsid w:val="006A612B"/>
    <w:rsid w:val="006A68FB"/>
    <w:rsid w:val="006A6972"/>
    <w:rsid w:val="006A7B4B"/>
    <w:rsid w:val="006A7F69"/>
    <w:rsid w:val="006B05AC"/>
    <w:rsid w:val="006B0819"/>
    <w:rsid w:val="006B0DF8"/>
    <w:rsid w:val="006B11C8"/>
    <w:rsid w:val="006B1208"/>
    <w:rsid w:val="006B128C"/>
    <w:rsid w:val="006B151D"/>
    <w:rsid w:val="006B1AEA"/>
    <w:rsid w:val="006B1C05"/>
    <w:rsid w:val="006B2591"/>
    <w:rsid w:val="006B36D3"/>
    <w:rsid w:val="006B3DD9"/>
    <w:rsid w:val="006B3FCF"/>
    <w:rsid w:val="006B44B2"/>
    <w:rsid w:val="006B4B51"/>
    <w:rsid w:val="006B4D3C"/>
    <w:rsid w:val="006B51CC"/>
    <w:rsid w:val="006B527D"/>
    <w:rsid w:val="006B573B"/>
    <w:rsid w:val="006B5B83"/>
    <w:rsid w:val="006B5B96"/>
    <w:rsid w:val="006B5DD2"/>
    <w:rsid w:val="006B5FDA"/>
    <w:rsid w:val="006B662A"/>
    <w:rsid w:val="006B6946"/>
    <w:rsid w:val="006B70A4"/>
    <w:rsid w:val="006B7387"/>
    <w:rsid w:val="006B75BF"/>
    <w:rsid w:val="006B7787"/>
    <w:rsid w:val="006B7B63"/>
    <w:rsid w:val="006B7D70"/>
    <w:rsid w:val="006C0134"/>
    <w:rsid w:val="006C054D"/>
    <w:rsid w:val="006C0B5E"/>
    <w:rsid w:val="006C0BB3"/>
    <w:rsid w:val="006C0EB6"/>
    <w:rsid w:val="006C189C"/>
    <w:rsid w:val="006C18C8"/>
    <w:rsid w:val="006C18CB"/>
    <w:rsid w:val="006C2303"/>
    <w:rsid w:val="006C2505"/>
    <w:rsid w:val="006C265A"/>
    <w:rsid w:val="006C26D0"/>
    <w:rsid w:val="006C28A9"/>
    <w:rsid w:val="006C2E4A"/>
    <w:rsid w:val="006C306D"/>
    <w:rsid w:val="006C357E"/>
    <w:rsid w:val="006C377F"/>
    <w:rsid w:val="006C3A28"/>
    <w:rsid w:val="006C3A82"/>
    <w:rsid w:val="006C4568"/>
    <w:rsid w:val="006C4822"/>
    <w:rsid w:val="006C4C3D"/>
    <w:rsid w:val="006C4CF5"/>
    <w:rsid w:val="006C4E1C"/>
    <w:rsid w:val="006C4EDD"/>
    <w:rsid w:val="006C53DA"/>
    <w:rsid w:val="006C55ED"/>
    <w:rsid w:val="006C620E"/>
    <w:rsid w:val="006C65B3"/>
    <w:rsid w:val="006C66C6"/>
    <w:rsid w:val="006C6E4A"/>
    <w:rsid w:val="006C6FEC"/>
    <w:rsid w:val="006C7727"/>
    <w:rsid w:val="006C79DE"/>
    <w:rsid w:val="006C7B46"/>
    <w:rsid w:val="006C7B83"/>
    <w:rsid w:val="006D00D4"/>
    <w:rsid w:val="006D00D7"/>
    <w:rsid w:val="006D010B"/>
    <w:rsid w:val="006D0A95"/>
    <w:rsid w:val="006D0C29"/>
    <w:rsid w:val="006D0C8F"/>
    <w:rsid w:val="006D0ECE"/>
    <w:rsid w:val="006D1141"/>
    <w:rsid w:val="006D209F"/>
    <w:rsid w:val="006D2574"/>
    <w:rsid w:val="006D2776"/>
    <w:rsid w:val="006D32C1"/>
    <w:rsid w:val="006D34C6"/>
    <w:rsid w:val="006D34D3"/>
    <w:rsid w:val="006D3C78"/>
    <w:rsid w:val="006D46E0"/>
    <w:rsid w:val="006D4891"/>
    <w:rsid w:val="006D49E1"/>
    <w:rsid w:val="006D4A41"/>
    <w:rsid w:val="006D54B9"/>
    <w:rsid w:val="006D5C61"/>
    <w:rsid w:val="006D6158"/>
    <w:rsid w:val="006D64CF"/>
    <w:rsid w:val="006D6C6C"/>
    <w:rsid w:val="006D70A8"/>
    <w:rsid w:val="006E05E2"/>
    <w:rsid w:val="006E2C0A"/>
    <w:rsid w:val="006E2FE6"/>
    <w:rsid w:val="006E3035"/>
    <w:rsid w:val="006E30F0"/>
    <w:rsid w:val="006E3562"/>
    <w:rsid w:val="006E375D"/>
    <w:rsid w:val="006E3B3F"/>
    <w:rsid w:val="006E3D54"/>
    <w:rsid w:val="006E454E"/>
    <w:rsid w:val="006E5AD9"/>
    <w:rsid w:val="006E5B74"/>
    <w:rsid w:val="006E6433"/>
    <w:rsid w:val="006E6A2F"/>
    <w:rsid w:val="006E73AE"/>
    <w:rsid w:val="006E7D46"/>
    <w:rsid w:val="006E7F6C"/>
    <w:rsid w:val="006F0661"/>
    <w:rsid w:val="006F08BD"/>
    <w:rsid w:val="006F10EF"/>
    <w:rsid w:val="006F1126"/>
    <w:rsid w:val="006F1174"/>
    <w:rsid w:val="006F177A"/>
    <w:rsid w:val="006F1BAE"/>
    <w:rsid w:val="006F1DCA"/>
    <w:rsid w:val="006F230B"/>
    <w:rsid w:val="006F2563"/>
    <w:rsid w:val="006F26D9"/>
    <w:rsid w:val="006F2E8D"/>
    <w:rsid w:val="006F2F48"/>
    <w:rsid w:val="006F3047"/>
    <w:rsid w:val="006F3592"/>
    <w:rsid w:val="006F3598"/>
    <w:rsid w:val="006F3B32"/>
    <w:rsid w:val="006F4384"/>
    <w:rsid w:val="006F5181"/>
    <w:rsid w:val="006F5F1A"/>
    <w:rsid w:val="006F63D7"/>
    <w:rsid w:val="006F666A"/>
    <w:rsid w:val="006F66EE"/>
    <w:rsid w:val="006F6997"/>
    <w:rsid w:val="006F6DFF"/>
    <w:rsid w:val="006F706D"/>
    <w:rsid w:val="006F7414"/>
    <w:rsid w:val="006F7B0A"/>
    <w:rsid w:val="006F7F22"/>
    <w:rsid w:val="00700254"/>
    <w:rsid w:val="007003C2"/>
    <w:rsid w:val="0070061D"/>
    <w:rsid w:val="007008AB"/>
    <w:rsid w:val="007012D6"/>
    <w:rsid w:val="00701394"/>
    <w:rsid w:val="0070170D"/>
    <w:rsid w:val="00701CF0"/>
    <w:rsid w:val="00702190"/>
    <w:rsid w:val="0070247B"/>
    <w:rsid w:val="00702B42"/>
    <w:rsid w:val="00703044"/>
    <w:rsid w:val="0070490F"/>
    <w:rsid w:val="007049DE"/>
    <w:rsid w:val="00704D9C"/>
    <w:rsid w:val="00704E5D"/>
    <w:rsid w:val="00704ED1"/>
    <w:rsid w:val="007056A7"/>
    <w:rsid w:val="007056D2"/>
    <w:rsid w:val="00705779"/>
    <w:rsid w:val="00705B5B"/>
    <w:rsid w:val="00705CA1"/>
    <w:rsid w:val="00706672"/>
    <w:rsid w:val="007068B3"/>
    <w:rsid w:val="00706DAD"/>
    <w:rsid w:val="007070E1"/>
    <w:rsid w:val="00707959"/>
    <w:rsid w:val="00707F84"/>
    <w:rsid w:val="00710A2F"/>
    <w:rsid w:val="00711815"/>
    <w:rsid w:val="00711CB8"/>
    <w:rsid w:val="00711D13"/>
    <w:rsid w:val="007120FA"/>
    <w:rsid w:val="00712719"/>
    <w:rsid w:val="007128B8"/>
    <w:rsid w:val="00712B04"/>
    <w:rsid w:val="00712C90"/>
    <w:rsid w:val="00713352"/>
    <w:rsid w:val="00713E1C"/>
    <w:rsid w:val="007144B7"/>
    <w:rsid w:val="007146D0"/>
    <w:rsid w:val="00715159"/>
    <w:rsid w:val="00715366"/>
    <w:rsid w:val="007155B2"/>
    <w:rsid w:val="00715EEE"/>
    <w:rsid w:val="007178D6"/>
    <w:rsid w:val="00717B1D"/>
    <w:rsid w:val="00717B53"/>
    <w:rsid w:val="00717B93"/>
    <w:rsid w:val="007202B3"/>
    <w:rsid w:val="007206BA"/>
    <w:rsid w:val="00721532"/>
    <w:rsid w:val="00721AE2"/>
    <w:rsid w:val="00721DAE"/>
    <w:rsid w:val="00721E07"/>
    <w:rsid w:val="0072226F"/>
    <w:rsid w:val="007223E3"/>
    <w:rsid w:val="007228FB"/>
    <w:rsid w:val="00722EB1"/>
    <w:rsid w:val="00723038"/>
    <w:rsid w:val="00723776"/>
    <w:rsid w:val="00723CF7"/>
    <w:rsid w:val="007243A3"/>
    <w:rsid w:val="007246D4"/>
    <w:rsid w:val="007247D6"/>
    <w:rsid w:val="00724902"/>
    <w:rsid w:val="00724F90"/>
    <w:rsid w:val="007257F9"/>
    <w:rsid w:val="00725880"/>
    <w:rsid w:val="00725C77"/>
    <w:rsid w:val="0072631D"/>
    <w:rsid w:val="00727043"/>
    <w:rsid w:val="0072775F"/>
    <w:rsid w:val="00727CB5"/>
    <w:rsid w:val="007300E4"/>
    <w:rsid w:val="0073039C"/>
    <w:rsid w:val="007303AE"/>
    <w:rsid w:val="007304A1"/>
    <w:rsid w:val="00730B3A"/>
    <w:rsid w:val="00730F42"/>
    <w:rsid w:val="007324AD"/>
    <w:rsid w:val="00732897"/>
    <w:rsid w:val="00732A55"/>
    <w:rsid w:val="00733083"/>
    <w:rsid w:val="0073317D"/>
    <w:rsid w:val="007333A8"/>
    <w:rsid w:val="007337E7"/>
    <w:rsid w:val="00733E72"/>
    <w:rsid w:val="00733FB5"/>
    <w:rsid w:val="007340AE"/>
    <w:rsid w:val="00734214"/>
    <w:rsid w:val="00734392"/>
    <w:rsid w:val="007343B6"/>
    <w:rsid w:val="007347E5"/>
    <w:rsid w:val="00734E6C"/>
    <w:rsid w:val="00735051"/>
    <w:rsid w:val="007358B2"/>
    <w:rsid w:val="00736584"/>
    <w:rsid w:val="0073681D"/>
    <w:rsid w:val="00737227"/>
    <w:rsid w:val="00737592"/>
    <w:rsid w:val="00740161"/>
    <w:rsid w:val="00740D08"/>
    <w:rsid w:val="00740E12"/>
    <w:rsid w:val="00740E63"/>
    <w:rsid w:val="00741593"/>
    <w:rsid w:val="00741BA9"/>
    <w:rsid w:val="00741CF8"/>
    <w:rsid w:val="00741ED8"/>
    <w:rsid w:val="007420F5"/>
    <w:rsid w:val="00742289"/>
    <w:rsid w:val="0074272E"/>
    <w:rsid w:val="0074293A"/>
    <w:rsid w:val="007443D6"/>
    <w:rsid w:val="0074447C"/>
    <w:rsid w:val="00744720"/>
    <w:rsid w:val="00744B5A"/>
    <w:rsid w:val="007452AB"/>
    <w:rsid w:val="007460A4"/>
    <w:rsid w:val="00746EE6"/>
    <w:rsid w:val="00746F06"/>
    <w:rsid w:val="007476EE"/>
    <w:rsid w:val="007478E0"/>
    <w:rsid w:val="00750C7A"/>
    <w:rsid w:val="00750D5A"/>
    <w:rsid w:val="00750E6B"/>
    <w:rsid w:val="007512FD"/>
    <w:rsid w:val="00751312"/>
    <w:rsid w:val="007514F5"/>
    <w:rsid w:val="0075198C"/>
    <w:rsid w:val="00751B9B"/>
    <w:rsid w:val="00751D1B"/>
    <w:rsid w:val="0075223B"/>
    <w:rsid w:val="00752424"/>
    <w:rsid w:val="00752C50"/>
    <w:rsid w:val="007531BC"/>
    <w:rsid w:val="00753527"/>
    <w:rsid w:val="00753C70"/>
    <w:rsid w:val="0075433D"/>
    <w:rsid w:val="00754482"/>
    <w:rsid w:val="007545BE"/>
    <w:rsid w:val="00754F1E"/>
    <w:rsid w:val="00755756"/>
    <w:rsid w:val="00755FED"/>
    <w:rsid w:val="00756178"/>
    <w:rsid w:val="0075635C"/>
    <w:rsid w:val="00756E54"/>
    <w:rsid w:val="00757A34"/>
    <w:rsid w:val="00757F69"/>
    <w:rsid w:val="00760732"/>
    <w:rsid w:val="007609BB"/>
    <w:rsid w:val="00761047"/>
    <w:rsid w:val="0076185A"/>
    <w:rsid w:val="007619B6"/>
    <w:rsid w:val="00762204"/>
    <w:rsid w:val="0076221B"/>
    <w:rsid w:val="007624F1"/>
    <w:rsid w:val="00762563"/>
    <w:rsid w:val="007625AC"/>
    <w:rsid w:val="00762738"/>
    <w:rsid w:val="00762888"/>
    <w:rsid w:val="00762A5C"/>
    <w:rsid w:val="00762FB4"/>
    <w:rsid w:val="0076327F"/>
    <w:rsid w:val="0076350B"/>
    <w:rsid w:val="0076380A"/>
    <w:rsid w:val="00764028"/>
    <w:rsid w:val="00764712"/>
    <w:rsid w:val="007647CF"/>
    <w:rsid w:val="007649CB"/>
    <w:rsid w:val="00764C0C"/>
    <w:rsid w:val="00764DA8"/>
    <w:rsid w:val="007651A7"/>
    <w:rsid w:val="0076540F"/>
    <w:rsid w:val="00765AE5"/>
    <w:rsid w:val="00765C2A"/>
    <w:rsid w:val="00765C43"/>
    <w:rsid w:val="00765EA8"/>
    <w:rsid w:val="0076642C"/>
    <w:rsid w:val="00767845"/>
    <w:rsid w:val="00767AC6"/>
    <w:rsid w:val="00767C37"/>
    <w:rsid w:val="0077008B"/>
    <w:rsid w:val="00770216"/>
    <w:rsid w:val="0077082F"/>
    <w:rsid w:val="0077091D"/>
    <w:rsid w:val="00770B39"/>
    <w:rsid w:val="00770CA8"/>
    <w:rsid w:val="00770E36"/>
    <w:rsid w:val="00771E2F"/>
    <w:rsid w:val="00772501"/>
    <w:rsid w:val="007725A8"/>
    <w:rsid w:val="00772BDD"/>
    <w:rsid w:val="00772FFF"/>
    <w:rsid w:val="0077354E"/>
    <w:rsid w:val="00773FF0"/>
    <w:rsid w:val="0077418E"/>
    <w:rsid w:val="00774CF6"/>
    <w:rsid w:val="00775117"/>
    <w:rsid w:val="00775133"/>
    <w:rsid w:val="00775292"/>
    <w:rsid w:val="00775478"/>
    <w:rsid w:val="00775DD3"/>
    <w:rsid w:val="00775FA0"/>
    <w:rsid w:val="00776449"/>
    <w:rsid w:val="00776702"/>
    <w:rsid w:val="0077682B"/>
    <w:rsid w:val="0077719E"/>
    <w:rsid w:val="0077739C"/>
    <w:rsid w:val="007774E1"/>
    <w:rsid w:val="00777FB4"/>
    <w:rsid w:val="007804C9"/>
    <w:rsid w:val="00780A9A"/>
    <w:rsid w:val="00780D45"/>
    <w:rsid w:val="00781084"/>
    <w:rsid w:val="00781661"/>
    <w:rsid w:val="0078183A"/>
    <w:rsid w:val="00782460"/>
    <w:rsid w:val="007824D2"/>
    <w:rsid w:val="00782508"/>
    <w:rsid w:val="00782926"/>
    <w:rsid w:val="00782B5A"/>
    <w:rsid w:val="00782BD2"/>
    <w:rsid w:val="00782C7B"/>
    <w:rsid w:val="00782D9F"/>
    <w:rsid w:val="00783294"/>
    <w:rsid w:val="007835FC"/>
    <w:rsid w:val="007836DD"/>
    <w:rsid w:val="007838B2"/>
    <w:rsid w:val="0078390A"/>
    <w:rsid w:val="00783931"/>
    <w:rsid w:val="00783E4E"/>
    <w:rsid w:val="00783EB3"/>
    <w:rsid w:val="00784263"/>
    <w:rsid w:val="00784DA0"/>
    <w:rsid w:val="007852C5"/>
    <w:rsid w:val="00785DC9"/>
    <w:rsid w:val="00786770"/>
    <w:rsid w:val="00786843"/>
    <w:rsid w:val="00786DCE"/>
    <w:rsid w:val="00786DF6"/>
    <w:rsid w:val="0078736B"/>
    <w:rsid w:val="007873D0"/>
    <w:rsid w:val="00787D50"/>
    <w:rsid w:val="0079049D"/>
    <w:rsid w:val="00790553"/>
    <w:rsid w:val="00790F96"/>
    <w:rsid w:val="00791013"/>
    <w:rsid w:val="00791F74"/>
    <w:rsid w:val="00792670"/>
    <w:rsid w:val="00793216"/>
    <w:rsid w:val="00794678"/>
    <w:rsid w:val="00794C35"/>
    <w:rsid w:val="00795095"/>
    <w:rsid w:val="007952B6"/>
    <w:rsid w:val="007956DD"/>
    <w:rsid w:val="00795985"/>
    <w:rsid w:val="00796378"/>
    <w:rsid w:val="0079754A"/>
    <w:rsid w:val="0079798B"/>
    <w:rsid w:val="007A0130"/>
    <w:rsid w:val="007A046B"/>
    <w:rsid w:val="007A06F6"/>
    <w:rsid w:val="007A08BF"/>
    <w:rsid w:val="007A1689"/>
    <w:rsid w:val="007A1936"/>
    <w:rsid w:val="007A1B71"/>
    <w:rsid w:val="007A1C60"/>
    <w:rsid w:val="007A278C"/>
    <w:rsid w:val="007A2802"/>
    <w:rsid w:val="007A2D28"/>
    <w:rsid w:val="007A2E6E"/>
    <w:rsid w:val="007A3745"/>
    <w:rsid w:val="007A3C1E"/>
    <w:rsid w:val="007A4076"/>
    <w:rsid w:val="007A41C9"/>
    <w:rsid w:val="007A44C1"/>
    <w:rsid w:val="007A4BD3"/>
    <w:rsid w:val="007A4CDB"/>
    <w:rsid w:val="007A51E4"/>
    <w:rsid w:val="007A5260"/>
    <w:rsid w:val="007A55E6"/>
    <w:rsid w:val="007A57FA"/>
    <w:rsid w:val="007A5CCA"/>
    <w:rsid w:val="007A5D4D"/>
    <w:rsid w:val="007A6195"/>
    <w:rsid w:val="007A632D"/>
    <w:rsid w:val="007A65DE"/>
    <w:rsid w:val="007A6736"/>
    <w:rsid w:val="007A77EE"/>
    <w:rsid w:val="007A7819"/>
    <w:rsid w:val="007A78D1"/>
    <w:rsid w:val="007A7925"/>
    <w:rsid w:val="007A7D76"/>
    <w:rsid w:val="007B012E"/>
    <w:rsid w:val="007B030B"/>
    <w:rsid w:val="007B0410"/>
    <w:rsid w:val="007B0545"/>
    <w:rsid w:val="007B10A5"/>
    <w:rsid w:val="007B1569"/>
    <w:rsid w:val="007B1754"/>
    <w:rsid w:val="007B1827"/>
    <w:rsid w:val="007B1B53"/>
    <w:rsid w:val="007B2126"/>
    <w:rsid w:val="007B2919"/>
    <w:rsid w:val="007B2CB7"/>
    <w:rsid w:val="007B2D47"/>
    <w:rsid w:val="007B34ED"/>
    <w:rsid w:val="007B3620"/>
    <w:rsid w:val="007B3E8C"/>
    <w:rsid w:val="007B3EB3"/>
    <w:rsid w:val="007B3F81"/>
    <w:rsid w:val="007B4754"/>
    <w:rsid w:val="007B528C"/>
    <w:rsid w:val="007B5707"/>
    <w:rsid w:val="007B582C"/>
    <w:rsid w:val="007B5CDE"/>
    <w:rsid w:val="007B5ECE"/>
    <w:rsid w:val="007B6173"/>
    <w:rsid w:val="007B677C"/>
    <w:rsid w:val="007B68D7"/>
    <w:rsid w:val="007B69B2"/>
    <w:rsid w:val="007B702E"/>
    <w:rsid w:val="007B7360"/>
    <w:rsid w:val="007B7530"/>
    <w:rsid w:val="007B77A7"/>
    <w:rsid w:val="007B7A4E"/>
    <w:rsid w:val="007B7BB8"/>
    <w:rsid w:val="007B7BC8"/>
    <w:rsid w:val="007B7BF8"/>
    <w:rsid w:val="007C045A"/>
    <w:rsid w:val="007C09C3"/>
    <w:rsid w:val="007C0ADA"/>
    <w:rsid w:val="007C0C72"/>
    <w:rsid w:val="007C1095"/>
    <w:rsid w:val="007C16C1"/>
    <w:rsid w:val="007C1CD5"/>
    <w:rsid w:val="007C225F"/>
    <w:rsid w:val="007C24FD"/>
    <w:rsid w:val="007C2651"/>
    <w:rsid w:val="007C32C8"/>
    <w:rsid w:val="007C4100"/>
    <w:rsid w:val="007C44FD"/>
    <w:rsid w:val="007C4624"/>
    <w:rsid w:val="007C56E8"/>
    <w:rsid w:val="007C56F2"/>
    <w:rsid w:val="007C570B"/>
    <w:rsid w:val="007C5BF6"/>
    <w:rsid w:val="007C5CFA"/>
    <w:rsid w:val="007C5E50"/>
    <w:rsid w:val="007C5F15"/>
    <w:rsid w:val="007C5F81"/>
    <w:rsid w:val="007C676E"/>
    <w:rsid w:val="007C68E9"/>
    <w:rsid w:val="007C751E"/>
    <w:rsid w:val="007C7A39"/>
    <w:rsid w:val="007C7A58"/>
    <w:rsid w:val="007D0838"/>
    <w:rsid w:val="007D0B22"/>
    <w:rsid w:val="007D171D"/>
    <w:rsid w:val="007D22FF"/>
    <w:rsid w:val="007D2673"/>
    <w:rsid w:val="007D27AE"/>
    <w:rsid w:val="007D29D8"/>
    <w:rsid w:val="007D2DDC"/>
    <w:rsid w:val="007D31D6"/>
    <w:rsid w:val="007D32E1"/>
    <w:rsid w:val="007D41AB"/>
    <w:rsid w:val="007D4221"/>
    <w:rsid w:val="007D4412"/>
    <w:rsid w:val="007D4570"/>
    <w:rsid w:val="007D4D25"/>
    <w:rsid w:val="007D521E"/>
    <w:rsid w:val="007D526F"/>
    <w:rsid w:val="007D5305"/>
    <w:rsid w:val="007D53B1"/>
    <w:rsid w:val="007D590A"/>
    <w:rsid w:val="007D5B55"/>
    <w:rsid w:val="007D6832"/>
    <w:rsid w:val="007D6AA7"/>
    <w:rsid w:val="007D6E62"/>
    <w:rsid w:val="007D6FFF"/>
    <w:rsid w:val="007D77C6"/>
    <w:rsid w:val="007D7BAA"/>
    <w:rsid w:val="007D7CCD"/>
    <w:rsid w:val="007D7EAB"/>
    <w:rsid w:val="007E0105"/>
    <w:rsid w:val="007E02DD"/>
    <w:rsid w:val="007E0556"/>
    <w:rsid w:val="007E0770"/>
    <w:rsid w:val="007E08DD"/>
    <w:rsid w:val="007E096E"/>
    <w:rsid w:val="007E0A69"/>
    <w:rsid w:val="007E1032"/>
    <w:rsid w:val="007E2189"/>
    <w:rsid w:val="007E336C"/>
    <w:rsid w:val="007E39EE"/>
    <w:rsid w:val="007E3E62"/>
    <w:rsid w:val="007E3F14"/>
    <w:rsid w:val="007E4139"/>
    <w:rsid w:val="007E4431"/>
    <w:rsid w:val="007E45A2"/>
    <w:rsid w:val="007E45F6"/>
    <w:rsid w:val="007E532A"/>
    <w:rsid w:val="007E5B3C"/>
    <w:rsid w:val="007E5C91"/>
    <w:rsid w:val="007E5FFD"/>
    <w:rsid w:val="007E63D2"/>
    <w:rsid w:val="007E6AB7"/>
    <w:rsid w:val="007E7D62"/>
    <w:rsid w:val="007E7DB0"/>
    <w:rsid w:val="007F058E"/>
    <w:rsid w:val="007F07E4"/>
    <w:rsid w:val="007F096E"/>
    <w:rsid w:val="007F0D33"/>
    <w:rsid w:val="007F17BB"/>
    <w:rsid w:val="007F1B5F"/>
    <w:rsid w:val="007F234E"/>
    <w:rsid w:val="007F2520"/>
    <w:rsid w:val="007F2F5A"/>
    <w:rsid w:val="007F39F3"/>
    <w:rsid w:val="007F3AF2"/>
    <w:rsid w:val="007F3F43"/>
    <w:rsid w:val="007F3FE6"/>
    <w:rsid w:val="007F41A2"/>
    <w:rsid w:val="007F43B4"/>
    <w:rsid w:val="007F4547"/>
    <w:rsid w:val="007F49B0"/>
    <w:rsid w:val="007F4EE2"/>
    <w:rsid w:val="007F4EEE"/>
    <w:rsid w:val="007F5091"/>
    <w:rsid w:val="007F52F5"/>
    <w:rsid w:val="007F56B0"/>
    <w:rsid w:val="007F6DA1"/>
    <w:rsid w:val="007F6E35"/>
    <w:rsid w:val="007F790F"/>
    <w:rsid w:val="007F799B"/>
    <w:rsid w:val="00800097"/>
    <w:rsid w:val="00800419"/>
    <w:rsid w:val="008006D3"/>
    <w:rsid w:val="00801073"/>
    <w:rsid w:val="0080135B"/>
    <w:rsid w:val="0080181B"/>
    <w:rsid w:val="008018B2"/>
    <w:rsid w:val="008021BD"/>
    <w:rsid w:val="00802C36"/>
    <w:rsid w:val="008031A9"/>
    <w:rsid w:val="008032AF"/>
    <w:rsid w:val="00804008"/>
    <w:rsid w:val="008041CD"/>
    <w:rsid w:val="008041F1"/>
    <w:rsid w:val="008048C4"/>
    <w:rsid w:val="00804913"/>
    <w:rsid w:val="00804B2C"/>
    <w:rsid w:val="00804E9F"/>
    <w:rsid w:val="00805780"/>
    <w:rsid w:val="00806F51"/>
    <w:rsid w:val="008070AF"/>
    <w:rsid w:val="00807286"/>
    <w:rsid w:val="00807907"/>
    <w:rsid w:val="00807AEA"/>
    <w:rsid w:val="00807E71"/>
    <w:rsid w:val="008105E4"/>
    <w:rsid w:val="00810B4A"/>
    <w:rsid w:val="00811E19"/>
    <w:rsid w:val="00811EF8"/>
    <w:rsid w:val="00812586"/>
    <w:rsid w:val="00812665"/>
    <w:rsid w:val="008126DF"/>
    <w:rsid w:val="0081293D"/>
    <w:rsid w:val="00812C68"/>
    <w:rsid w:val="00812D26"/>
    <w:rsid w:val="0081374C"/>
    <w:rsid w:val="00813FC9"/>
    <w:rsid w:val="008141A6"/>
    <w:rsid w:val="00814794"/>
    <w:rsid w:val="0081488D"/>
    <w:rsid w:val="00814F68"/>
    <w:rsid w:val="008152BD"/>
    <w:rsid w:val="00815C71"/>
    <w:rsid w:val="00815F6F"/>
    <w:rsid w:val="008167C4"/>
    <w:rsid w:val="0081688B"/>
    <w:rsid w:val="00816BB1"/>
    <w:rsid w:val="00816E31"/>
    <w:rsid w:val="0081713D"/>
    <w:rsid w:val="0082014E"/>
    <w:rsid w:val="0082123B"/>
    <w:rsid w:val="0082162B"/>
    <w:rsid w:val="0082163F"/>
    <w:rsid w:val="00821DB2"/>
    <w:rsid w:val="00822152"/>
    <w:rsid w:val="00822F15"/>
    <w:rsid w:val="0082316B"/>
    <w:rsid w:val="00823AA8"/>
    <w:rsid w:val="00823F2C"/>
    <w:rsid w:val="0082411D"/>
    <w:rsid w:val="00824F52"/>
    <w:rsid w:val="0082529F"/>
    <w:rsid w:val="008255C2"/>
    <w:rsid w:val="00825AAD"/>
    <w:rsid w:val="00825C48"/>
    <w:rsid w:val="00826115"/>
    <w:rsid w:val="00826803"/>
    <w:rsid w:val="0082692B"/>
    <w:rsid w:val="0082740A"/>
    <w:rsid w:val="0082741B"/>
    <w:rsid w:val="008275A8"/>
    <w:rsid w:val="00827B1F"/>
    <w:rsid w:val="00830432"/>
    <w:rsid w:val="0083085A"/>
    <w:rsid w:val="00830899"/>
    <w:rsid w:val="00830CA5"/>
    <w:rsid w:val="00830DCD"/>
    <w:rsid w:val="008316BC"/>
    <w:rsid w:val="00831B3E"/>
    <w:rsid w:val="00831FE2"/>
    <w:rsid w:val="008323A6"/>
    <w:rsid w:val="00832960"/>
    <w:rsid w:val="008331BB"/>
    <w:rsid w:val="00833B36"/>
    <w:rsid w:val="00834A87"/>
    <w:rsid w:val="00834D55"/>
    <w:rsid w:val="00834FE9"/>
    <w:rsid w:val="0083500E"/>
    <w:rsid w:val="0083545F"/>
    <w:rsid w:val="0083582D"/>
    <w:rsid w:val="0083582E"/>
    <w:rsid w:val="00835872"/>
    <w:rsid w:val="00835C32"/>
    <w:rsid w:val="00836CAA"/>
    <w:rsid w:val="00836E3C"/>
    <w:rsid w:val="00836FA6"/>
    <w:rsid w:val="0083768C"/>
    <w:rsid w:val="00837B8B"/>
    <w:rsid w:val="00837F47"/>
    <w:rsid w:val="00840373"/>
    <w:rsid w:val="00840694"/>
    <w:rsid w:val="00840943"/>
    <w:rsid w:val="00840F96"/>
    <w:rsid w:val="0084136D"/>
    <w:rsid w:val="008414C4"/>
    <w:rsid w:val="0084349B"/>
    <w:rsid w:val="0084393C"/>
    <w:rsid w:val="00844534"/>
    <w:rsid w:val="00844CBF"/>
    <w:rsid w:val="00844DB9"/>
    <w:rsid w:val="008452B4"/>
    <w:rsid w:val="00845311"/>
    <w:rsid w:val="008454FB"/>
    <w:rsid w:val="00845800"/>
    <w:rsid w:val="0084654B"/>
    <w:rsid w:val="00846616"/>
    <w:rsid w:val="00847092"/>
    <w:rsid w:val="00847C67"/>
    <w:rsid w:val="00847E06"/>
    <w:rsid w:val="00850384"/>
    <w:rsid w:val="00850598"/>
    <w:rsid w:val="008506D2"/>
    <w:rsid w:val="008507CF"/>
    <w:rsid w:val="008508F8"/>
    <w:rsid w:val="00850915"/>
    <w:rsid w:val="00851584"/>
    <w:rsid w:val="00852464"/>
    <w:rsid w:val="00852623"/>
    <w:rsid w:val="008526EC"/>
    <w:rsid w:val="008537FB"/>
    <w:rsid w:val="00853AAF"/>
    <w:rsid w:val="00853D8A"/>
    <w:rsid w:val="00854286"/>
    <w:rsid w:val="00854A0D"/>
    <w:rsid w:val="0085555D"/>
    <w:rsid w:val="0085570F"/>
    <w:rsid w:val="00855905"/>
    <w:rsid w:val="00856165"/>
    <w:rsid w:val="008566B1"/>
    <w:rsid w:val="00856F20"/>
    <w:rsid w:val="0085720F"/>
    <w:rsid w:val="008573BE"/>
    <w:rsid w:val="00857788"/>
    <w:rsid w:val="008579EF"/>
    <w:rsid w:val="00857FD4"/>
    <w:rsid w:val="008600DA"/>
    <w:rsid w:val="008603A8"/>
    <w:rsid w:val="0086153F"/>
    <w:rsid w:val="00861CD0"/>
    <w:rsid w:val="00861FEC"/>
    <w:rsid w:val="00862119"/>
    <w:rsid w:val="00862596"/>
    <w:rsid w:val="00862C50"/>
    <w:rsid w:val="0086388F"/>
    <w:rsid w:val="00863CBE"/>
    <w:rsid w:val="00864C0F"/>
    <w:rsid w:val="00865765"/>
    <w:rsid w:val="00865DBD"/>
    <w:rsid w:val="00865E42"/>
    <w:rsid w:val="00865E67"/>
    <w:rsid w:val="00866323"/>
    <w:rsid w:val="0086650F"/>
    <w:rsid w:val="00866CCE"/>
    <w:rsid w:val="00866E19"/>
    <w:rsid w:val="00866FA4"/>
    <w:rsid w:val="008670F0"/>
    <w:rsid w:val="00867B7D"/>
    <w:rsid w:val="00867D3C"/>
    <w:rsid w:val="008700C0"/>
    <w:rsid w:val="00870150"/>
    <w:rsid w:val="0087056A"/>
    <w:rsid w:val="00870755"/>
    <w:rsid w:val="008707A9"/>
    <w:rsid w:val="008709CA"/>
    <w:rsid w:val="0087134C"/>
    <w:rsid w:val="00871E94"/>
    <w:rsid w:val="008720C4"/>
    <w:rsid w:val="00872690"/>
    <w:rsid w:val="008729B5"/>
    <w:rsid w:val="00872CD0"/>
    <w:rsid w:val="00872ED7"/>
    <w:rsid w:val="00873A25"/>
    <w:rsid w:val="00873BAA"/>
    <w:rsid w:val="00873EAC"/>
    <w:rsid w:val="00874919"/>
    <w:rsid w:val="00874A71"/>
    <w:rsid w:val="00874FA9"/>
    <w:rsid w:val="0087542F"/>
    <w:rsid w:val="00875592"/>
    <w:rsid w:val="00875762"/>
    <w:rsid w:val="00875A20"/>
    <w:rsid w:val="008761C7"/>
    <w:rsid w:val="0087636D"/>
    <w:rsid w:val="00876C5D"/>
    <w:rsid w:val="00877478"/>
    <w:rsid w:val="008774E5"/>
    <w:rsid w:val="0087772C"/>
    <w:rsid w:val="0087779D"/>
    <w:rsid w:val="008777B3"/>
    <w:rsid w:val="008779F6"/>
    <w:rsid w:val="00877FAC"/>
    <w:rsid w:val="00880837"/>
    <w:rsid w:val="00881260"/>
    <w:rsid w:val="0088164F"/>
    <w:rsid w:val="00881735"/>
    <w:rsid w:val="00881A11"/>
    <w:rsid w:val="00881FB6"/>
    <w:rsid w:val="00882148"/>
    <w:rsid w:val="0088257E"/>
    <w:rsid w:val="0088260E"/>
    <w:rsid w:val="00882871"/>
    <w:rsid w:val="0088293A"/>
    <w:rsid w:val="00884109"/>
    <w:rsid w:val="00884369"/>
    <w:rsid w:val="008846DD"/>
    <w:rsid w:val="00884C02"/>
    <w:rsid w:val="00884E44"/>
    <w:rsid w:val="008855C2"/>
    <w:rsid w:val="008857AC"/>
    <w:rsid w:val="00885833"/>
    <w:rsid w:val="008858B4"/>
    <w:rsid w:val="00885987"/>
    <w:rsid w:val="0088603D"/>
    <w:rsid w:val="008863B0"/>
    <w:rsid w:val="0088664A"/>
    <w:rsid w:val="008866B2"/>
    <w:rsid w:val="0088763E"/>
    <w:rsid w:val="008877F5"/>
    <w:rsid w:val="00887E02"/>
    <w:rsid w:val="00887FD9"/>
    <w:rsid w:val="0089066A"/>
    <w:rsid w:val="00890B97"/>
    <w:rsid w:val="00890D2D"/>
    <w:rsid w:val="00890D70"/>
    <w:rsid w:val="00890DEB"/>
    <w:rsid w:val="00890F8D"/>
    <w:rsid w:val="0089100D"/>
    <w:rsid w:val="0089107D"/>
    <w:rsid w:val="0089152E"/>
    <w:rsid w:val="00891785"/>
    <w:rsid w:val="00891C01"/>
    <w:rsid w:val="0089291C"/>
    <w:rsid w:val="00892E40"/>
    <w:rsid w:val="008937A4"/>
    <w:rsid w:val="00893A77"/>
    <w:rsid w:val="00893CD4"/>
    <w:rsid w:val="00893EB2"/>
    <w:rsid w:val="008940CA"/>
    <w:rsid w:val="0089477A"/>
    <w:rsid w:val="00894AB1"/>
    <w:rsid w:val="00896090"/>
    <w:rsid w:val="00896794"/>
    <w:rsid w:val="00896A72"/>
    <w:rsid w:val="00897417"/>
    <w:rsid w:val="00897730"/>
    <w:rsid w:val="00897864"/>
    <w:rsid w:val="00897CF5"/>
    <w:rsid w:val="00897D19"/>
    <w:rsid w:val="00897D1F"/>
    <w:rsid w:val="008A0064"/>
    <w:rsid w:val="008A012D"/>
    <w:rsid w:val="008A10A9"/>
    <w:rsid w:val="008A10DB"/>
    <w:rsid w:val="008A140C"/>
    <w:rsid w:val="008A16B0"/>
    <w:rsid w:val="008A2456"/>
    <w:rsid w:val="008A2B71"/>
    <w:rsid w:val="008A2D3D"/>
    <w:rsid w:val="008A2E96"/>
    <w:rsid w:val="008A378C"/>
    <w:rsid w:val="008A4B59"/>
    <w:rsid w:val="008A50D6"/>
    <w:rsid w:val="008A51C0"/>
    <w:rsid w:val="008A5A27"/>
    <w:rsid w:val="008A5AA4"/>
    <w:rsid w:val="008A5BD4"/>
    <w:rsid w:val="008A608A"/>
    <w:rsid w:val="008A6AD0"/>
    <w:rsid w:val="008A6DF6"/>
    <w:rsid w:val="008A7451"/>
    <w:rsid w:val="008A76DC"/>
    <w:rsid w:val="008A7799"/>
    <w:rsid w:val="008A7B7C"/>
    <w:rsid w:val="008A7B8C"/>
    <w:rsid w:val="008B009B"/>
    <w:rsid w:val="008B01F6"/>
    <w:rsid w:val="008B02EF"/>
    <w:rsid w:val="008B08EC"/>
    <w:rsid w:val="008B1544"/>
    <w:rsid w:val="008B15DF"/>
    <w:rsid w:val="008B1C4E"/>
    <w:rsid w:val="008B26A0"/>
    <w:rsid w:val="008B2E04"/>
    <w:rsid w:val="008B3629"/>
    <w:rsid w:val="008B3F8F"/>
    <w:rsid w:val="008B42FD"/>
    <w:rsid w:val="008B43FA"/>
    <w:rsid w:val="008B4561"/>
    <w:rsid w:val="008B468B"/>
    <w:rsid w:val="008B46F1"/>
    <w:rsid w:val="008B4B09"/>
    <w:rsid w:val="008B4C87"/>
    <w:rsid w:val="008B5397"/>
    <w:rsid w:val="008B5C4E"/>
    <w:rsid w:val="008B6ABD"/>
    <w:rsid w:val="008B6C64"/>
    <w:rsid w:val="008B71F7"/>
    <w:rsid w:val="008B7534"/>
    <w:rsid w:val="008B7AD8"/>
    <w:rsid w:val="008B7F4E"/>
    <w:rsid w:val="008C0120"/>
    <w:rsid w:val="008C050D"/>
    <w:rsid w:val="008C0693"/>
    <w:rsid w:val="008C074D"/>
    <w:rsid w:val="008C0CF0"/>
    <w:rsid w:val="008C0DDB"/>
    <w:rsid w:val="008C0FB9"/>
    <w:rsid w:val="008C1B76"/>
    <w:rsid w:val="008C29D3"/>
    <w:rsid w:val="008C2BE3"/>
    <w:rsid w:val="008C2F6A"/>
    <w:rsid w:val="008C3128"/>
    <w:rsid w:val="008C31AC"/>
    <w:rsid w:val="008C33A0"/>
    <w:rsid w:val="008C3E2C"/>
    <w:rsid w:val="008C454A"/>
    <w:rsid w:val="008C4A50"/>
    <w:rsid w:val="008C4C4A"/>
    <w:rsid w:val="008C4D92"/>
    <w:rsid w:val="008C5249"/>
    <w:rsid w:val="008C538F"/>
    <w:rsid w:val="008C5862"/>
    <w:rsid w:val="008C5874"/>
    <w:rsid w:val="008C5F46"/>
    <w:rsid w:val="008C60D0"/>
    <w:rsid w:val="008C6215"/>
    <w:rsid w:val="008C6AEB"/>
    <w:rsid w:val="008C7252"/>
    <w:rsid w:val="008C726F"/>
    <w:rsid w:val="008C733D"/>
    <w:rsid w:val="008C787B"/>
    <w:rsid w:val="008C7CF4"/>
    <w:rsid w:val="008C7EA1"/>
    <w:rsid w:val="008D0A11"/>
    <w:rsid w:val="008D0A3A"/>
    <w:rsid w:val="008D0C8F"/>
    <w:rsid w:val="008D0EB9"/>
    <w:rsid w:val="008D1087"/>
    <w:rsid w:val="008D16CC"/>
    <w:rsid w:val="008D1FF3"/>
    <w:rsid w:val="008D23E8"/>
    <w:rsid w:val="008D2437"/>
    <w:rsid w:val="008D3220"/>
    <w:rsid w:val="008D38E9"/>
    <w:rsid w:val="008D3960"/>
    <w:rsid w:val="008D3C06"/>
    <w:rsid w:val="008D3EF8"/>
    <w:rsid w:val="008D3F64"/>
    <w:rsid w:val="008D4792"/>
    <w:rsid w:val="008D48C6"/>
    <w:rsid w:val="008D501F"/>
    <w:rsid w:val="008D5600"/>
    <w:rsid w:val="008D5945"/>
    <w:rsid w:val="008D6B46"/>
    <w:rsid w:val="008D6CA7"/>
    <w:rsid w:val="008D6DBF"/>
    <w:rsid w:val="008D6F21"/>
    <w:rsid w:val="008D727B"/>
    <w:rsid w:val="008D7357"/>
    <w:rsid w:val="008D74AC"/>
    <w:rsid w:val="008D7AE7"/>
    <w:rsid w:val="008D7B35"/>
    <w:rsid w:val="008D7BB9"/>
    <w:rsid w:val="008DC2EE"/>
    <w:rsid w:val="008E03AE"/>
    <w:rsid w:val="008E07C5"/>
    <w:rsid w:val="008E0AAA"/>
    <w:rsid w:val="008E0B8A"/>
    <w:rsid w:val="008E15EC"/>
    <w:rsid w:val="008E17D0"/>
    <w:rsid w:val="008E1A0D"/>
    <w:rsid w:val="008E1EAF"/>
    <w:rsid w:val="008E1F8F"/>
    <w:rsid w:val="008E28EB"/>
    <w:rsid w:val="008E2902"/>
    <w:rsid w:val="008E2DBD"/>
    <w:rsid w:val="008E338D"/>
    <w:rsid w:val="008E36C0"/>
    <w:rsid w:val="008E36F2"/>
    <w:rsid w:val="008E37D3"/>
    <w:rsid w:val="008E3D4A"/>
    <w:rsid w:val="008E404A"/>
    <w:rsid w:val="008E426F"/>
    <w:rsid w:val="008E450B"/>
    <w:rsid w:val="008E49FB"/>
    <w:rsid w:val="008E4C23"/>
    <w:rsid w:val="008E4DF6"/>
    <w:rsid w:val="008E5597"/>
    <w:rsid w:val="008E571B"/>
    <w:rsid w:val="008E5960"/>
    <w:rsid w:val="008E667F"/>
    <w:rsid w:val="008E676F"/>
    <w:rsid w:val="008E6EE3"/>
    <w:rsid w:val="008E7251"/>
    <w:rsid w:val="008E72C9"/>
    <w:rsid w:val="008E76EF"/>
    <w:rsid w:val="008E7D7C"/>
    <w:rsid w:val="008F004E"/>
    <w:rsid w:val="008F0097"/>
    <w:rsid w:val="008F0187"/>
    <w:rsid w:val="008F02B0"/>
    <w:rsid w:val="008F037F"/>
    <w:rsid w:val="008F0EDC"/>
    <w:rsid w:val="008F1085"/>
    <w:rsid w:val="008F195B"/>
    <w:rsid w:val="008F19C4"/>
    <w:rsid w:val="008F1DCE"/>
    <w:rsid w:val="008F2449"/>
    <w:rsid w:val="008F256E"/>
    <w:rsid w:val="008F28D6"/>
    <w:rsid w:val="008F2DFE"/>
    <w:rsid w:val="008F37C7"/>
    <w:rsid w:val="008F39A6"/>
    <w:rsid w:val="008F3CC5"/>
    <w:rsid w:val="008F3F5D"/>
    <w:rsid w:val="008F4ABC"/>
    <w:rsid w:val="008F4BFE"/>
    <w:rsid w:val="008F6235"/>
    <w:rsid w:val="008F64DD"/>
    <w:rsid w:val="008F64FE"/>
    <w:rsid w:val="008F6654"/>
    <w:rsid w:val="008F6C1E"/>
    <w:rsid w:val="008F752B"/>
    <w:rsid w:val="008F7D6B"/>
    <w:rsid w:val="008F7F40"/>
    <w:rsid w:val="0090003A"/>
    <w:rsid w:val="009002DB"/>
    <w:rsid w:val="00900330"/>
    <w:rsid w:val="00900384"/>
    <w:rsid w:val="009007FB"/>
    <w:rsid w:val="00900ABF"/>
    <w:rsid w:val="00901175"/>
    <w:rsid w:val="00901EBF"/>
    <w:rsid w:val="00902AC4"/>
    <w:rsid w:val="00902AC7"/>
    <w:rsid w:val="00902BEA"/>
    <w:rsid w:val="00902E6E"/>
    <w:rsid w:val="00903003"/>
    <w:rsid w:val="00903659"/>
    <w:rsid w:val="00903A05"/>
    <w:rsid w:val="00903D35"/>
    <w:rsid w:val="009041B8"/>
    <w:rsid w:val="0090445B"/>
    <w:rsid w:val="00904894"/>
    <w:rsid w:val="009048D8"/>
    <w:rsid w:val="0090514B"/>
    <w:rsid w:val="00905618"/>
    <w:rsid w:val="00905B0B"/>
    <w:rsid w:val="00906414"/>
    <w:rsid w:val="00906731"/>
    <w:rsid w:val="009067B7"/>
    <w:rsid w:val="0090692C"/>
    <w:rsid w:val="00906A75"/>
    <w:rsid w:val="00906BC5"/>
    <w:rsid w:val="00907A8F"/>
    <w:rsid w:val="00907B94"/>
    <w:rsid w:val="00907F0E"/>
    <w:rsid w:val="009103EF"/>
    <w:rsid w:val="009108B2"/>
    <w:rsid w:val="00910CBA"/>
    <w:rsid w:val="0091104B"/>
    <w:rsid w:val="0091146A"/>
    <w:rsid w:val="0091186E"/>
    <w:rsid w:val="00911BB3"/>
    <w:rsid w:val="00911DCA"/>
    <w:rsid w:val="0091231E"/>
    <w:rsid w:val="009123E5"/>
    <w:rsid w:val="00912A60"/>
    <w:rsid w:val="00912C45"/>
    <w:rsid w:val="00912D40"/>
    <w:rsid w:val="00912D91"/>
    <w:rsid w:val="009130AF"/>
    <w:rsid w:val="00913523"/>
    <w:rsid w:val="009137F8"/>
    <w:rsid w:val="00913927"/>
    <w:rsid w:val="00913E73"/>
    <w:rsid w:val="00913F1D"/>
    <w:rsid w:val="00913F48"/>
    <w:rsid w:val="009141A9"/>
    <w:rsid w:val="009157C2"/>
    <w:rsid w:val="00916028"/>
    <w:rsid w:val="009164E0"/>
    <w:rsid w:val="009168AE"/>
    <w:rsid w:val="00916E8F"/>
    <w:rsid w:val="00917104"/>
    <w:rsid w:val="00917344"/>
    <w:rsid w:val="00920D40"/>
    <w:rsid w:val="009218DD"/>
    <w:rsid w:val="00921B12"/>
    <w:rsid w:val="00921B56"/>
    <w:rsid w:val="00921BC6"/>
    <w:rsid w:val="009220D7"/>
    <w:rsid w:val="009220FB"/>
    <w:rsid w:val="00922168"/>
    <w:rsid w:val="0092286B"/>
    <w:rsid w:val="00922B80"/>
    <w:rsid w:val="00922D44"/>
    <w:rsid w:val="00922EEB"/>
    <w:rsid w:val="009235B1"/>
    <w:rsid w:val="0092390B"/>
    <w:rsid w:val="00924601"/>
    <w:rsid w:val="00924855"/>
    <w:rsid w:val="00924CF2"/>
    <w:rsid w:val="00925002"/>
    <w:rsid w:val="009253D7"/>
    <w:rsid w:val="0092559C"/>
    <w:rsid w:val="00925750"/>
    <w:rsid w:val="0092610E"/>
    <w:rsid w:val="0092640A"/>
    <w:rsid w:val="009267DD"/>
    <w:rsid w:val="009267F8"/>
    <w:rsid w:val="00926904"/>
    <w:rsid w:val="009269BA"/>
    <w:rsid w:val="009272B0"/>
    <w:rsid w:val="00927552"/>
    <w:rsid w:val="0092789C"/>
    <w:rsid w:val="00927C6E"/>
    <w:rsid w:val="00927DFB"/>
    <w:rsid w:val="00927F8F"/>
    <w:rsid w:val="00930279"/>
    <w:rsid w:val="00930A79"/>
    <w:rsid w:val="00930D5E"/>
    <w:rsid w:val="00931C05"/>
    <w:rsid w:val="009328A8"/>
    <w:rsid w:val="009329E7"/>
    <w:rsid w:val="009331E1"/>
    <w:rsid w:val="00933671"/>
    <w:rsid w:val="00934403"/>
    <w:rsid w:val="00934410"/>
    <w:rsid w:val="00934B9C"/>
    <w:rsid w:val="009350E6"/>
    <w:rsid w:val="0093529F"/>
    <w:rsid w:val="0093550C"/>
    <w:rsid w:val="009357D8"/>
    <w:rsid w:val="0093684B"/>
    <w:rsid w:val="00936D65"/>
    <w:rsid w:val="009374AE"/>
    <w:rsid w:val="009377C8"/>
    <w:rsid w:val="00937EAD"/>
    <w:rsid w:val="00940728"/>
    <w:rsid w:val="009411A6"/>
    <w:rsid w:val="00941D0D"/>
    <w:rsid w:val="00941FE1"/>
    <w:rsid w:val="009427A1"/>
    <w:rsid w:val="00942918"/>
    <w:rsid w:val="00942D35"/>
    <w:rsid w:val="0094355C"/>
    <w:rsid w:val="00943761"/>
    <w:rsid w:val="00943D9E"/>
    <w:rsid w:val="009440EE"/>
    <w:rsid w:val="009442A6"/>
    <w:rsid w:val="0094446F"/>
    <w:rsid w:val="009446CB"/>
    <w:rsid w:val="00944D5B"/>
    <w:rsid w:val="00944F89"/>
    <w:rsid w:val="0094511F"/>
    <w:rsid w:val="0094549F"/>
    <w:rsid w:val="009454A2"/>
    <w:rsid w:val="0094576E"/>
    <w:rsid w:val="009458AE"/>
    <w:rsid w:val="009461AC"/>
    <w:rsid w:val="00946302"/>
    <w:rsid w:val="00946596"/>
    <w:rsid w:val="00946F1D"/>
    <w:rsid w:val="00947951"/>
    <w:rsid w:val="00947E6F"/>
    <w:rsid w:val="00950280"/>
    <w:rsid w:val="009503D2"/>
    <w:rsid w:val="0095044A"/>
    <w:rsid w:val="00950507"/>
    <w:rsid w:val="009506E6"/>
    <w:rsid w:val="0095094C"/>
    <w:rsid w:val="00950AC5"/>
    <w:rsid w:val="00951885"/>
    <w:rsid w:val="00952116"/>
    <w:rsid w:val="00952C37"/>
    <w:rsid w:val="00953147"/>
    <w:rsid w:val="0095331B"/>
    <w:rsid w:val="00953B38"/>
    <w:rsid w:val="00953E88"/>
    <w:rsid w:val="00953F81"/>
    <w:rsid w:val="009542DD"/>
    <w:rsid w:val="0095444F"/>
    <w:rsid w:val="00954C5F"/>
    <w:rsid w:val="0095518C"/>
    <w:rsid w:val="00955A53"/>
    <w:rsid w:val="00956AFC"/>
    <w:rsid w:val="00956DD2"/>
    <w:rsid w:val="0095714B"/>
    <w:rsid w:val="00957296"/>
    <w:rsid w:val="00960732"/>
    <w:rsid w:val="00961357"/>
    <w:rsid w:val="009616E2"/>
    <w:rsid w:val="00961D2D"/>
    <w:rsid w:val="0096279F"/>
    <w:rsid w:val="0096350D"/>
    <w:rsid w:val="00964100"/>
    <w:rsid w:val="00964AB2"/>
    <w:rsid w:val="0096519C"/>
    <w:rsid w:val="00965240"/>
    <w:rsid w:val="00965777"/>
    <w:rsid w:val="0096585C"/>
    <w:rsid w:val="00965897"/>
    <w:rsid w:val="00965AE7"/>
    <w:rsid w:val="00965EC7"/>
    <w:rsid w:val="0096647E"/>
    <w:rsid w:val="00966926"/>
    <w:rsid w:val="009669E4"/>
    <w:rsid w:val="00967EE4"/>
    <w:rsid w:val="009706B3"/>
    <w:rsid w:val="00970879"/>
    <w:rsid w:val="009708AE"/>
    <w:rsid w:val="00970E86"/>
    <w:rsid w:val="009714E4"/>
    <w:rsid w:val="009717CC"/>
    <w:rsid w:val="00971B66"/>
    <w:rsid w:val="00971DC1"/>
    <w:rsid w:val="0097275A"/>
    <w:rsid w:val="00972B60"/>
    <w:rsid w:val="00972CF7"/>
    <w:rsid w:val="0097324E"/>
    <w:rsid w:val="009737F2"/>
    <w:rsid w:val="00973FA7"/>
    <w:rsid w:val="00974AE8"/>
    <w:rsid w:val="00974D57"/>
    <w:rsid w:val="00974D6F"/>
    <w:rsid w:val="00974EAE"/>
    <w:rsid w:val="00974F70"/>
    <w:rsid w:val="009750A1"/>
    <w:rsid w:val="009758BF"/>
    <w:rsid w:val="00976475"/>
    <w:rsid w:val="009767F4"/>
    <w:rsid w:val="00976EB6"/>
    <w:rsid w:val="009774C9"/>
    <w:rsid w:val="00977D9B"/>
    <w:rsid w:val="009806A2"/>
    <w:rsid w:val="00980783"/>
    <w:rsid w:val="00980EFC"/>
    <w:rsid w:val="00981940"/>
    <w:rsid w:val="00981B7C"/>
    <w:rsid w:val="00981C57"/>
    <w:rsid w:val="00981DEF"/>
    <w:rsid w:val="00981E86"/>
    <w:rsid w:val="00982752"/>
    <w:rsid w:val="00982CAD"/>
    <w:rsid w:val="00983205"/>
    <w:rsid w:val="009832BC"/>
    <w:rsid w:val="00983895"/>
    <w:rsid w:val="00983C1C"/>
    <w:rsid w:val="009842C6"/>
    <w:rsid w:val="00984359"/>
    <w:rsid w:val="00984FF9"/>
    <w:rsid w:val="00985D3A"/>
    <w:rsid w:val="00986216"/>
    <w:rsid w:val="0098643F"/>
    <w:rsid w:val="0098678C"/>
    <w:rsid w:val="0098719B"/>
    <w:rsid w:val="009874E1"/>
    <w:rsid w:val="00987609"/>
    <w:rsid w:val="009876C9"/>
    <w:rsid w:val="00987BAE"/>
    <w:rsid w:val="00987FE6"/>
    <w:rsid w:val="009906FA"/>
    <w:rsid w:val="00990867"/>
    <w:rsid w:val="0099090F"/>
    <w:rsid w:val="009912E6"/>
    <w:rsid w:val="009914B6"/>
    <w:rsid w:val="009919BF"/>
    <w:rsid w:val="009919D2"/>
    <w:rsid w:val="00992066"/>
    <w:rsid w:val="00992355"/>
    <w:rsid w:val="0099256C"/>
    <w:rsid w:val="00992955"/>
    <w:rsid w:val="00992D6E"/>
    <w:rsid w:val="00993450"/>
    <w:rsid w:val="00993845"/>
    <w:rsid w:val="00993957"/>
    <w:rsid w:val="00993D80"/>
    <w:rsid w:val="00993E88"/>
    <w:rsid w:val="009941DC"/>
    <w:rsid w:val="009946E6"/>
    <w:rsid w:val="0099471C"/>
    <w:rsid w:val="00994862"/>
    <w:rsid w:val="0099496D"/>
    <w:rsid w:val="00994D2B"/>
    <w:rsid w:val="0099603F"/>
    <w:rsid w:val="00996081"/>
    <w:rsid w:val="009966FE"/>
    <w:rsid w:val="009968DE"/>
    <w:rsid w:val="009A0260"/>
    <w:rsid w:val="009A028C"/>
    <w:rsid w:val="009A0311"/>
    <w:rsid w:val="009A06BE"/>
    <w:rsid w:val="009A0763"/>
    <w:rsid w:val="009A0C93"/>
    <w:rsid w:val="009A1676"/>
    <w:rsid w:val="009A167F"/>
    <w:rsid w:val="009A1990"/>
    <w:rsid w:val="009A2768"/>
    <w:rsid w:val="009A2862"/>
    <w:rsid w:val="009A3046"/>
    <w:rsid w:val="009A3310"/>
    <w:rsid w:val="009A38BC"/>
    <w:rsid w:val="009A391E"/>
    <w:rsid w:val="009A3FE3"/>
    <w:rsid w:val="009A48E0"/>
    <w:rsid w:val="009A51CB"/>
    <w:rsid w:val="009A541A"/>
    <w:rsid w:val="009A5735"/>
    <w:rsid w:val="009A573F"/>
    <w:rsid w:val="009A5953"/>
    <w:rsid w:val="009A599F"/>
    <w:rsid w:val="009A5DDB"/>
    <w:rsid w:val="009A6193"/>
    <w:rsid w:val="009A62C7"/>
    <w:rsid w:val="009A6A5B"/>
    <w:rsid w:val="009A6ABA"/>
    <w:rsid w:val="009A6C29"/>
    <w:rsid w:val="009B00C2"/>
    <w:rsid w:val="009B0B45"/>
    <w:rsid w:val="009B0ECA"/>
    <w:rsid w:val="009B0F82"/>
    <w:rsid w:val="009B17C3"/>
    <w:rsid w:val="009B1BF6"/>
    <w:rsid w:val="009B1CC5"/>
    <w:rsid w:val="009B1D23"/>
    <w:rsid w:val="009B280A"/>
    <w:rsid w:val="009B2DBE"/>
    <w:rsid w:val="009B3081"/>
    <w:rsid w:val="009B313F"/>
    <w:rsid w:val="009B3712"/>
    <w:rsid w:val="009B373A"/>
    <w:rsid w:val="009B3D39"/>
    <w:rsid w:val="009B3F22"/>
    <w:rsid w:val="009B3FD1"/>
    <w:rsid w:val="009B41C5"/>
    <w:rsid w:val="009B462A"/>
    <w:rsid w:val="009B4768"/>
    <w:rsid w:val="009B49AB"/>
    <w:rsid w:val="009B4A5B"/>
    <w:rsid w:val="009B4EDF"/>
    <w:rsid w:val="009B4F06"/>
    <w:rsid w:val="009B4FA5"/>
    <w:rsid w:val="009B5109"/>
    <w:rsid w:val="009B5155"/>
    <w:rsid w:val="009B567D"/>
    <w:rsid w:val="009B56B6"/>
    <w:rsid w:val="009B573A"/>
    <w:rsid w:val="009B58F7"/>
    <w:rsid w:val="009B68F5"/>
    <w:rsid w:val="009B691B"/>
    <w:rsid w:val="009B6922"/>
    <w:rsid w:val="009B69AD"/>
    <w:rsid w:val="009B7110"/>
    <w:rsid w:val="009C00EB"/>
    <w:rsid w:val="009C03D1"/>
    <w:rsid w:val="009C0B1A"/>
    <w:rsid w:val="009C1170"/>
    <w:rsid w:val="009C11EF"/>
    <w:rsid w:val="009C126B"/>
    <w:rsid w:val="009C1417"/>
    <w:rsid w:val="009C18D9"/>
    <w:rsid w:val="009C1A77"/>
    <w:rsid w:val="009C1DAA"/>
    <w:rsid w:val="009C23FE"/>
    <w:rsid w:val="009C2439"/>
    <w:rsid w:val="009C2823"/>
    <w:rsid w:val="009C312F"/>
    <w:rsid w:val="009C3946"/>
    <w:rsid w:val="009C4242"/>
    <w:rsid w:val="009C429C"/>
    <w:rsid w:val="009C449B"/>
    <w:rsid w:val="009C45A3"/>
    <w:rsid w:val="009C4E93"/>
    <w:rsid w:val="009C53EC"/>
    <w:rsid w:val="009C5898"/>
    <w:rsid w:val="009C6951"/>
    <w:rsid w:val="009C6C3D"/>
    <w:rsid w:val="009C6E3D"/>
    <w:rsid w:val="009C6F7E"/>
    <w:rsid w:val="009C6F94"/>
    <w:rsid w:val="009C7095"/>
    <w:rsid w:val="009C711D"/>
    <w:rsid w:val="009C75A9"/>
    <w:rsid w:val="009C773B"/>
    <w:rsid w:val="009C7CAC"/>
    <w:rsid w:val="009D05E4"/>
    <w:rsid w:val="009D0879"/>
    <w:rsid w:val="009D0CF1"/>
    <w:rsid w:val="009D0D9C"/>
    <w:rsid w:val="009D1260"/>
    <w:rsid w:val="009D19C4"/>
    <w:rsid w:val="009D1A41"/>
    <w:rsid w:val="009D1E1E"/>
    <w:rsid w:val="009D1EDE"/>
    <w:rsid w:val="009D226A"/>
    <w:rsid w:val="009D2829"/>
    <w:rsid w:val="009D2853"/>
    <w:rsid w:val="009D2A60"/>
    <w:rsid w:val="009D2FEC"/>
    <w:rsid w:val="009D375D"/>
    <w:rsid w:val="009D38F0"/>
    <w:rsid w:val="009D4112"/>
    <w:rsid w:val="009D41E7"/>
    <w:rsid w:val="009D47AA"/>
    <w:rsid w:val="009D48DC"/>
    <w:rsid w:val="009D4F82"/>
    <w:rsid w:val="009D5302"/>
    <w:rsid w:val="009D55C7"/>
    <w:rsid w:val="009D573B"/>
    <w:rsid w:val="009D601E"/>
    <w:rsid w:val="009D605D"/>
    <w:rsid w:val="009D6EEB"/>
    <w:rsid w:val="009D7029"/>
    <w:rsid w:val="009D7559"/>
    <w:rsid w:val="009D75E4"/>
    <w:rsid w:val="009D7B57"/>
    <w:rsid w:val="009E04A1"/>
    <w:rsid w:val="009E0740"/>
    <w:rsid w:val="009E0B43"/>
    <w:rsid w:val="009E1894"/>
    <w:rsid w:val="009E2768"/>
    <w:rsid w:val="009E2A61"/>
    <w:rsid w:val="009E3128"/>
    <w:rsid w:val="009E3749"/>
    <w:rsid w:val="009E477F"/>
    <w:rsid w:val="009E4B25"/>
    <w:rsid w:val="009E4B41"/>
    <w:rsid w:val="009E54ED"/>
    <w:rsid w:val="009E67BB"/>
    <w:rsid w:val="009E68C3"/>
    <w:rsid w:val="009E6950"/>
    <w:rsid w:val="009E69C8"/>
    <w:rsid w:val="009E6E5D"/>
    <w:rsid w:val="009E720B"/>
    <w:rsid w:val="009E72D5"/>
    <w:rsid w:val="009E74D7"/>
    <w:rsid w:val="009E770E"/>
    <w:rsid w:val="009E7813"/>
    <w:rsid w:val="009E7BB2"/>
    <w:rsid w:val="009E7F8C"/>
    <w:rsid w:val="009F04AE"/>
    <w:rsid w:val="009F123B"/>
    <w:rsid w:val="009F1D6F"/>
    <w:rsid w:val="009F1E7C"/>
    <w:rsid w:val="009F2065"/>
    <w:rsid w:val="009F20C4"/>
    <w:rsid w:val="009F2705"/>
    <w:rsid w:val="009F27C8"/>
    <w:rsid w:val="009F282C"/>
    <w:rsid w:val="009F2FB7"/>
    <w:rsid w:val="009F4E33"/>
    <w:rsid w:val="009F5AE7"/>
    <w:rsid w:val="009F65A1"/>
    <w:rsid w:val="009F7474"/>
    <w:rsid w:val="009F7515"/>
    <w:rsid w:val="009F7D89"/>
    <w:rsid w:val="00A00443"/>
    <w:rsid w:val="00A00593"/>
    <w:rsid w:val="00A0071A"/>
    <w:rsid w:val="00A00880"/>
    <w:rsid w:val="00A0095D"/>
    <w:rsid w:val="00A00E97"/>
    <w:rsid w:val="00A00F7D"/>
    <w:rsid w:val="00A01983"/>
    <w:rsid w:val="00A01F41"/>
    <w:rsid w:val="00A03105"/>
    <w:rsid w:val="00A0314A"/>
    <w:rsid w:val="00A033F8"/>
    <w:rsid w:val="00A0473D"/>
    <w:rsid w:val="00A04814"/>
    <w:rsid w:val="00A0485E"/>
    <w:rsid w:val="00A049E4"/>
    <w:rsid w:val="00A05175"/>
    <w:rsid w:val="00A0565B"/>
    <w:rsid w:val="00A0567A"/>
    <w:rsid w:val="00A05929"/>
    <w:rsid w:val="00A06DB3"/>
    <w:rsid w:val="00A071EB"/>
    <w:rsid w:val="00A072B9"/>
    <w:rsid w:val="00A10292"/>
    <w:rsid w:val="00A1089A"/>
    <w:rsid w:val="00A10C0C"/>
    <w:rsid w:val="00A11051"/>
    <w:rsid w:val="00A112D1"/>
    <w:rsid w:val="00A11413"/>
    <w:rsid w:val="00A114E2"/>
    <w:rsid w:val="00A117E7"/>
    <w:rsid w:val="00A11C3C"/>
    <w:rsid w:val="00A11E3B"/>
    <w:rsid w:val="00A11F60"/>
    <w:rsid w:val="00A1253F"/>
    <w:rsid w:val="00A12C31"/>
    <w:rsid w:val="00A13267"/>
    <w:rsid w:val="00A1363F"/>
    <w:rsid w:val="00A1380D"/>
    <w:rsid w:val="00A138B0"/>
    <w:rsid w:val="00A13C12"/>
    <w:rsid w:val="00A1415C"/>
    <w:rsid w:val="00A1418D"/>
    <w:rsid w:val="00A14BAB"/>
    <w:rsid w:val="00A15344"/>
    <w:rsid w:val="00A154DF"/>
    <w:rsid w:val="00A1553C"/>
    <w:rsid w:val="00A1569A"/>
    <w:rsid w:val="00A157E7"/>
    <w:rsid w:val="00A15AB2"/>
    <w:rsid w:val="00A160F1"/>
    <w:rsid w:val="00A16653"/>
    <w:rsid w:val="00A172BE"/>
    <w:rsid w:val="00A177CC"/>
    <w:rsid w:val="00A1786A"/>
    <w:rsid w:val="00A20547"/>
    <w:rsid w:val="00A20D8D"/>
    <w:rsid w:val="00A21906"/>
    <w:rsid w:val="00A21EC1"/>
    <w:rsid w:val="00A21F1C"/>
    <w:rsid w:val="00A223F9"/>
    <w:rsid w:val="00A22AFB"/>
    <w:rsid w:val="00A23924"/>
    <w:rsid w:val="00A23A05"/>
    <w:rsid w:val="00A23AA7"/>
    <w:rsid w:val="00A23E16"/>
    <w:rsid w:val="00A23FD9"/>
    <w:rsid w:val="00A243BC"/>
    <w:rsid w:val="00A244B5"/>
    <w:rsid w:val="00A24585"/>
    <w:rsid w:val="00A246E5"/>
    <w:rsid w:val="00A246E9"/>
    <w:rsid w:val="00A257E8"/>
    <w:rsid w:val="00A25F80"/>
    <w:rsid w:val="00A260AA"/>
    <w:rsid w:val="00A26398"/>
    <w:rsid w:val="00A26A6C"/>
    <w:rsid w:val="00A26B45"/>
    <w:rsid w:val="00A272CE"/>
    <w:rsid w:val="00A27522"/>
    <w:rsid w:val="00A27817"/>
    <w:rsid w:val="00A27D70"/>
    <w:rsid w:val="00A3028C"/>
    <w:rsid w:val="00A30398"/>
    <w:rsid w:val="00A30B11"/>
    <w:rsid w:val="00A30BA6"/>
    <w:rsid w:val="00A3142A"/>
    <w:rsid w:val="00A31815"/>
    <w:rsid w:val="00A319AE"/>
    <w:rsid w:val="00A32194"/>
    <w:rsid w:val="00A3228C"/>
    <w:rsid w:val="00A33436"/>
    <w:rsid w:val="00A33689"/>
    <w:rsid w:val="00A340E9"/>
    <w:rsid w:val="00A34103"/>
    <w:rsid w:val="00A3432D"/>
    <w:rsid w:val="00A34814"/>
    <w:rsid w:val="00A35873"/>
    <w:rsid w:val="00A35A4A"/>
    <w:rsid w:val="00A36B74"/>
    <w:rsid w:val="00A370F4"/>
    <w:rsid w:val="00A37FC3"/>
    <w:rsid w:val="00A4006C"/>
    <w:rsid w:val="00A40375"/>
    <w:rsid w:val="00A40393"/>
    <w:rsid w:val="00A405CB"/>
    <w:rsid w:val="00A40910"/>
    <w:rsid w:val="00A41808"/>
    <w:rsid w:val="00A41E42"/>
    <w:rsid w:val="00A42615"/>
    <w:rsid w:val="00A430D3"/>
    <w:rsid w:val="00A43C3F"/>
    <w:rsid w:val="00A43EDA"/>
    <w:rsid w:val="00A440C0"/>
    <w:rsid w:val="00A4443A"/>
    <w:rsid w:val="00A448CD"/>
    <w:rsid w:val="00A448F1"/>
    <w:rsid w:val="00A44A41"/>
    <w:rsid w:val="00A46751"/>
    <w:rsid w:val="00A4687F"/>
    <w:rsid w:val="00A46C0E"/>
    <w:rsid w:val="00A47AB7"/>
    <w:rsid w:val="00A47BC2"/>
    <w:rsid w:val="00A50201"/>
    <w:rsid w:val="00A50693"/>
    <w:rsid w:val="00A50B0B"/>
    <w:rsid w:val="00A50D8E"/>
    <w:rsid w:val="00A510DE"/>
    <w:rsid w:val="00A511A4"/>
    <w:rsid w:val="00A5152B"/>
    <w:rsid w:val="00A51691"/>
    <w:rsid w:val="00A51EAA"/>
    <w:rsid w:val="00A52B52"/>
    <w:rsid w:val="00A531AB"/>
    <w:rsid w:val="00A53A28"/>
    <w:rsid w:val="00A53D5C"/>
    <w:rsid w:val="00A5486A"/>
    <w:rsid w:val="00A549D7"/>
    <w:rsid w:val="00A54ED6"/>
    <w:rsid w:val="00A55005"/>
    <w:rsid w:val="00A55EA4"/>
    <w:rsid w:val="00A568DD"/>
    <w:rsid w:val="00A5784A"/>
    <w:rsid w:val="00A57E72"/>
    <w:rsid w:val="00A60313"/>
    <w:rsid w:val="00A604C8"/>
    <w:rsid w:val="00A60F2D"/>
    <w:rsid w:val="00A610B5"/>
    <w:rsid w:val="00A6168B"/>
    <w:rsid w:val="00A61912"/>
    <w:rsid w:val="00A61B2A"/>
    <w:rsid w:val="00A61CA5"/>
    <w:rsid w:val="00A61CC0"/>
    <w:rsid w:val="00A61ED4"/>
    <w:rsid w:val="00A61EE5"/>
    <w:rsid w:val="00A62183"/>
    <w:rsid w:val="00A62330"/>
    <w:rsid w:val="00A6290F"/>
    <w:rsid w:val="00A62919"/>
    <w:rsid w:val="00A62D6C"/>
    <w:rsid w:val="00A630FD"/>
    <w:rsid w:val="00A640E4"/>
    <w:rsid w:val="00A643D0"/>
    <w:rsid w:val="00A646CD"/>
    <w:rsid w:val="00A649AE"/>
    <w:rsid w:val="00A64CB5"/>
    <w:rsid w:val="00A6526F"/>
    <w:rsid w:val="00A65657"/>
    <w:rsid w:val="00A65A43"/>
    <w:rsid w:val="00A65D07"/>
    <w:rsid w:val="00A67505"/>
    <w:rsid w:val="00A7007B"/>
    <w:rsid w:val="00A703D5"/>
    <w:rsid w:val="00A70614"/>
    <w:rsid w:val="00A707B6"/>
    <w:rsid w:val="00A70C81"/>
    <w:rsid w:val="00A70E29"/>
    <w:rsid w:val="00A714E2"/>
    <w:rsid w:val="00A7158E"/>
    <w:rsid w:val="00A720FB"/>
    <w:rsid w:val="00A72314"/>
    <w:rsid w:val="00A723F7"/>
    <w:rsid w:val="00A72B12"/>
    <w:rsid w:val="00A72B6D"/>
    <w:rsid w:val="00A7338E"/>
    <w:rsid w:val="00A739D3"/>
    <w:rsid w:val="00A751CC"/>
    <w:rsid w:val="00A75375"/>
    <w:rsid w:val="00A763E5"/>
    <w:rsid w:val="00A76430"/>
    <w:rsid w:val="00A765FA"/>
    <w:rsid w:val="00A7680B"/>
    <w:rsid w:val="00A7692A"/>
    <w:rsid w:val="00A769CE"/>
    <w:rsid w:val="00A76D8A"/>
    <w:rsid w:val="00A76E15"/>
    <w:rsid w:val="00A76ED1"/>
    <w:rsid w:val="00A76FD2"/>
    <w:rsid w:val="00A77758"/>
    <w:rsid w:val="00A80AAC"/>
    <w:rsid w:val="00A81078"/>
    <w:rsid w:val="00A8112E"/>
    <w:rsid w:val="00A8136B"/>
    <w:rsid w:val="00A814D8"/>
    <w:rsid w:val="00A819FC"/>
    <w:rsid w:val="00A81D37"/>
    <w:rsid w:val="00A82070"/>
    <w:rsid w:val="00A82239"/>
    <w:rsid w:val="00A826F6"/>
    <w:rsid w:val="00A829E7"/>
    <w:rsid w:val="00A82BC3"/>
    <w:rsid w:val="00A8327A"/>
    <w:rsid w:val="00A83621"/>
    <w:rsid w:val="00A8363F"/>
    <w:rsid w:val="00A836F6"/>
    <w:rsid w:val="00A83CEE"/>
    <w:rsid w:val="00A83F96"/>
    <w:rsid w:val="00A8461A"/>
    <w:rsid w:val="00A84C7C"/>
    <w:rsid w:val="00A84F89"/>
    <w:rsid w:val="00A85E65"/>
    <w:rsid w:val="00A905BA"/>
    <w:rsid w:val="00A90B88"/>
    <w:rsid w:val="00A90E2B"/>
    <w:rsid w:val="00A91039"/>
    <w:rsid w:val="00A911D0"/>
    <w:rsid w:val="00A9147E"/>
    <w:rsid w:val="00A914BF"/>
    <w:rsid w:val="00A9154D"/>
    <w:rsid w:val="00A91B78"/>
    <w:rsid w:val="00A91CBE"/>
    <w:rsid w:val="00A92414"/>
    <w:rsid w:val="00A92D8D"/>
    <w:rsid w:val="00A92ED3"/>
    <w:rsid w:val="00A938E0"/>
    <w:rsid w:val="00A93B06"/>
    <w:rsid w:val="00A9411C"/>
    <w:rsid w:val="00A94158"/>
    <w:rsid w:val="00A9432E"/>
    <w:rsid w:val="00A94738"/>
    <w:rsid w:val="00A94C02"/>
    <w:rsid w:val="00A94EE3"/>
    <w:rsid w:val="00A94FDF"/>
    <w:rsid w:val="00A950CF"/>
    <w:rsid w:val="00A950E4"/>
    <w:rsid w:val="00A95617"/>
    <w:rsid w:val="00A95F2D"/>
    <w:rsid w:val="00A960AB"/>
    <w:rsid w:val="00A961E0"/>
    <w:rsid w:val="00A963F2"/>
    <w:rsid w:val="00A969C0"/>
    <w:rsid w:val="00A97CA1"/>
    <w:rsid w:val="00AA0B21"/>
    <w:rsid w:val="00AA0F4D"/>
    <w:rsid w:val="00AA164E"/>
    <w:rsid w:val="00AA1667"/>
    <w:rsid w:val="00AA2A25"/>
    <w:rsid w:val="00AA2A48"/>
    <w:rsid w:val="00AA2B47"/>
    <w:rsid w:val="00AA2BD8"/>
    <w:rsid w:val="00AA35B3"/>
    <w:rsid w:val="00AA37A9"/>
    <w:rsid w:val="00AA3A36"/>
    <w:rsid w:val="00AA3B05"/>
    <w:rsid w:val="00AA479B"/>
    <w:rsid w:val="00AA483D"/>
    <w:rsid w:val="00AA4995"/>
    <w:rsid w:val="00AA4F91"/>
    <w:rsid w:val="00AA56FC"/>
    <w:rsid w:val="00AA65F9"/>
    <w:rsid w:val="00AA66CF"/>
    <w:rsid w:val="00AA6837"/>
    <w:rsid w:val="00AA6945"/>
    <w:rsid w:val="00AA69BE"/>
    <w:rsid w:val="00AA6E0A"/>
    <w:rsid w:val="00AA70C6"/>
    <w:rsid w:val="00AA74A4"/>
    <w:rsid w:val="00AA74FB"/>
    <w:rsid w:val="00AA7BCB"/>
    <w:rsid w:val="00AA7F8C"/>
    <w:rsid w:val="00AB0AA5"/>
    <w:rsid w:val="00AB12DA"/>
    <w:rsid w:val="00AB1559"/>
    <w:rsid w:val="00AB1667"/>
    <w:rsid w:val="00AB21A8"/>
    <w:rsid w:val="00AB223B"/>
    <w:rsid w:val="00AB2664"/>
    <w:rsid w:val="00AB3181"/>
    <w:rsid w:val="00AB325A"/>
    <w:rsid w:val="00AB3404"/>
    <w:rsid w:val="00AB3BD1"/>
    <w:rsid w:val="00AB3E0F"/>
    <w:rsid w:val="00AB3F1C"/>
    <w:rsid w:val="00AB42D5"/>
    <w:rsid w:val="00AB4578"/>
    <w:rsid w:val="00AB4789"/>
    <w:rsid w:val="00AB48DD"/>
    <w:rsid w:val="00AB4A12"/>
    <w:rsid w:val="00AB4ACA"/>
    <w:rsid w:val="00AB5101"/>
    <w:rsid w:val="00AB5447"/>
    <w:rsid w:val="00AB5743"/>
    <w:rsid w:val="00AB5CE8"/>
    <w:rsid w:val="00AB64F8"/>
    <w:rsid w:val="00AB697B"/>
    <w:rsid w:val="00AB7141"/>
    <w:rsid w:val="00AB7178"/>
    <w:rsid w:val="00AC08A1"/>
    <w:rsid w:val="00AC0C23"/>
    <w:rsid w:val="00AC0CDE"/>
    <w:rsid w:val="00AC1338"/>
    <w:rsid w:val="00AC19FC"/>
    <w:rsid w:val="00AC1ABD"/>
    <w:rsid w:val="00AC2980"/>
    <w:rsid w:val="00AC2BB6"/>
    <w:rsid w:val="00AC3562"/>
    <w:rsid w:val="00AC38E9"/>
    <w:rsid w:val="00AC3BA6"/>
    <w:rsid w:val="00AC3EC2"/>
    <w:rsid w:val="00AC40A4"/>
    <w:rsid w:val="00AC4778"/>
    <w:rsid w:val="00AC4DC3"/>
    <w:rsid w:val="00AC51F5"/>
    <w:rsid w:val="00AC5443"/>
    <w:rsid w:val="00AC57E4"/>
    <w:rsid w:val="00AC61DE"/>
    <w:rsid w:val="00AC64D1"/>
    <w:rsid w:val="00AC6E55"/>
    <w:rsid w:val="00AC73FD"/>
    <w:rsid w:val="00AC7861"/>
    <w:rsid w:val="00AC7E59"/>
    <w:rsid w:val="00AD0402"/>
    <w:rsid w:val="00AD1A32"/>
    <w:rsid w:val="00AD206D"/>
    <w:rsid w:val="00AD221D"/>
    <w:rsid w:val="00AD224C"/>
    <w:rsid w:val="00AD324B"/>
    <w:rsid w:val="00AD3CEC"/>
    <w:rsid w:val="00AD4B24"/>
    <w:rsid w:val="00AD5469"/>
    <w:rsid w:val="00AD5C12"/>
    <w:rsid w:val="00AD5E5A"/>
    <w:rsid w:val="00AD5F09"/>
    <w:rsid w:val="00AD67CD"/>
    <w:rsid w:val="00AD6C81"/>
    <w:rsid w:val="00AD6D7B"/>
    <w:rsid w:val="00AD6DB4"/>
    <w:rsid w:val="00AD7254"/>
    <w:rsid w:val="00AD734C"/>
    <w:rsid w:val="00AD7853"/>
    <w:rsid w:val="00AD7F7E"/>
    <w:rsid w:val="00AE0160"/>
    <w:rsid w:val="00AE02A0"/>
    <w:rsid w:val="00AE03D9"/>
    <w:rsid w:val="00AE1189"/>
    <w:rsid w:val="00AE12F3"/>
    <w:rsid w:val="00AE1A4A"/>
    <w:rsid w:val="00AE1C26"/>
    <w:rsid w:val="00AE1CE5"/>
    <w:rsid w:val="00AE2223"/>
    <w:rsid w:val="00AE23C9"/>
    <w:rsid w:val="00AE2A4B"/>
    <w:rsid w:val="00AE3BA0"/>
    <w:rsid w:val="00AE3CE0"/>
    <w:rsid w:val="00AE3D1A"/>
    <w:rsid w:val="00AE433F"/>
    <w:rsid w:val="00AE45FC"/>
    <w:rsid w:val="00AE464D"/>
    <w:rsid w:val="00AE4D9C"/>
    <w:rsid w:val="00AE4DCE"/>
    <w:rsid w:val="00AE50E0"/>
    <w:rsid w:val="00AE5296"/>
    <w:rsid w:val="00AE52B4"/>
    <w:rsid w:val="00AE55C3"/>
    <w:rsid w:val="00AE55DF"/>
    <w:rsid w:val="00AE6172"/>
    <w:rsid w:val="00AE64A9"/>
    <w:rsid w:val="00AE685E"/>
    <w:rsid w:val="00AE69BA"/>
    <w:rsid w:val="00AE6BDB"/>
    <w:rsid w:val="00AE6DAB"/>
    <w:rsid w:val="00AE709D"/>
    <w:rsid w:val="00AE75BF"/>
    <w:rsid w:val="00AE788E"/>
    <w:rsid w:val="00AF0C99"/>
    <w:rsid w:val="00AF1178"/>
    <w:rsid w:val="00AF139A"/>
    <w:rsid w:val="00AF18F3"/>
    <w:rsid w:val="00AF1938"/>
    <w:rsid w:val="00AF2164"/>
    <w:rsid w:val="00AF243D"/>
    <w:rsid w:val="00AF31C4"/>
    <w:rsid w:val="00AF33DB"/>
    <w:rsid w:val="00AF3F37"/>
    <w:rsid w:val="00AF46D3"/>
    <w:rsid w:val="00AF4AE7"/>
    <w:rsid w:val="00AF581D"/>
    <w:rsid w:val="00AF5F12"/>
    <w:rsid w:val="00AF6207"/>
    <w:rsid w:val="00AF6278"/>
    <w:rsid w:val="00AF6659"/>
    <w:rsid w:val="00AF67A7"/>
    <w:rsid w:val="00AF6AAE"/>
    <w:rsid w:val="00AF6AF0"/>
    <w:rsid w:val="00AF6DFF"/>
    <w:rsid w:val="00B001FB"/>
    <w:rsid w:val="00B0042D"/>
    <w:rsid w:val="00B01933"/>
    <w:rsid w:val="00B01EC2"/>
    <w:rsid w:val="00B01F5A"/>
    <w:rsid w:val="00B0209B"/>
    <w:rsid w:val="00B022DF"/>
    <w:rsid w:val="00B0250F"/>
    <w:rsid w:val="00B0273B"/>
    <w:rsid w:val="00B02806"/>
    <w:rsid w:val="00B02C15"/>
    <w:rsid w:val="00B02E4B"/>
    <w:rsid w:val="00B030E4"/>
    <w:rsid w:val="00B03B09"/>
    <w:rsid w:val="00B03C1D"/>
    <w:rsid w:val="00B03D93"/>
    <w:rsid w:val="00B04216"/>
    <w:rsid w:val="00B0491C"/>
    <w:rsid w:val="00B0495B"/>
    <w:rsid w:val="00B04D0B"/>
    <w:rsid w:val="00B04F74"/>
    <w:rsid w:val="00B051EA"/>
    <w:rsid w:val="00B061CE"/>
    <w:rsid w:val="00B06C7B"/>
    <w:rsid w:val="00B0713A"/>
    <w:rsid w:val="00B07436"/>
    <w:rsid w:val="00B074D2"/>
    <w:rsid w:val="00B0782A"/>
    <w:rsid w:val="00B07968"/>
    <w:rsid w:val="00B105CB"/>
    <w:rsid w:val="00B12106"/>
    <w:rsid w:val="00B12C95"/>
    <w:rsid w:val="00B13575"/>
    <w:rsid w:val="00B1375A"/>
    <w:rsid w:val="00B138FF"/>
    <w:rsid w:val="00B14E79"/>
    <w:rsid w:val="00B16858"/>
    <w:rsid w:val="00B16B28"/>
    <w:rsid w:val="00B17105"/>
    <w:rsid w:val="00B173A6"/>
    <w:rsid w:val="00B17611"/>
    <w:rsid w:val="00B17AEF"/>
    <w:rsid w:val="00B17EAC"/>
    <w:rsid w:val="00B17F88"/>
    <w:rsid w:val="00B17FD5"/>
    <w:rsid w:val="00B20876"/>
    <w:rsid w:val="00B21476"/>
    <w:rsid w:val="00B21A88"/>
    <w:rsid w:val="00B21AC8"/>
    <w:rsid w:val="00B21DA3"/>
    <w:rsid w:val="00B22120"/>
    <w:rsid w:val="00B22457"/>
    <w:rsid w:val="00B22670"/>
    <w:rsid w:val="00B22FFC"/>
    <w:rsid w:val="00B23909"/>
    <w:rsid w:val="00B23AE1"/>
    <w:rsid w:val="00B24DC9"/>
    <w:rsid w:val="00B25568"/>
    <w:rsid w:val="00B256AE"/>
    <w:rsid w:val="00B25760"/>
    <w:rsid w:val="00B2579D"/>
    <w:rsid w:val="00B25CC5"/>
    <w:rsid w:val="00B25F3A"/>
    <w:rsid w:val="00B26020"/>
    <w:rsid w:val="00B26BEF"/>
    <w:rsid w:val="00B26E42"/>
    <w:rsid w:val="00B26F13"/>
    <w:rsid w:val="00B273A7"/>
    <w:rsid w:val="00B274D6"/>
    <w:rsid w:val="00B274D9"/>
    <w:rsid w:val="00B2756A"/>
    <w:rsid w:val="00B27AC7"/>
    <w:rsid w:val="00B27F4C"/>
    <w:rsid w:val="00B31C14"/>
    <w:rsid w:val="00B328E1"/>
    <w:rsid w:val="00B32EA0"/>
    <w:rsid w:val="00B33642"/>
    <w:rsid w:val="00B34273"/>
    <w:rsid w:val="00B34525"/>
    <w:rsid w:val="00B3494A"/>
    <w:rsid w:val="00B34969"/>
    <w:rsid w:val="00B35314"/>
    <w:rsid w:val="00B35795"/>
    <w:rsid w:val="00B363A6"/>
    <w:rsid w:val="00B366C5"/>
    <w:rsid w:val="00B36FAA"/>
    <w:rsid w:val="00B372E6"/>
    <w:rsid w:val="00B3772C"/>
    <w:rsid w:val="00B37AFE"/>
    <w:rsid w:val="00B4022C"/>
    <w:rsid w:val="00B4085B"/>
    <w:rsid w:val="00B40A5F"/>
    <w:rsid w:val="00B40BC9"/>
    <w:rsid w:val="00B40D5B"/>
    <w:rsid w:val="00B419EB"/>
    <w:rsid w:val="00B422E0"/>
    <w:rsid w:val="00B431A8"/>
    <w:rsid w:val="00B434CF"/>
    <w:rsid w:val="00B436B3"/>
    <w:rsid w:val="00B43ACA"/>
    <w:rsid w:val="00B43B50"/>
    <w:rsid w:val="00B44169"/>
    <w:rsid w:val="00B443ED"/>
    <w:rsid w:val="00B4452E"/>
    <w:rsid w:val="00B44A54"/>
    <w:rsid w:val="00B44DFD"/>
    <w:rsid w:val="00B45210"/>
    <w:rsid w:val="00B4563C"/>
    <w:rsid w:val="00B45762"/>
    <w:rsid w:val="00B45912"/>
    <w:rsid w:val="00B45BE8"/>
    <w:rsid w:val="00B46AAB"/>
    <w:rsid w:val="00B47110"/>
    <w:rsid w:val="00B4778A"/>
    <w:rsid w:val="00B478D7"/>
    <w:rsid w:val="00B479EC"/>
    <w:rsid w:val="00B47BC3"/>
    <w:rsid w:val="00B47BC8"/>
    <w:rsid w:val="00B47CCA"/>
    <w:rsid w:val="00B47E3A"/>
    <w:rsid w:val="00B504F8"/>
    <w:rsid w:val="00B50CD7"/>
    <w:rsid w:val="00B515A9"/>
    <w:rsid w:val="00B51695"/>
    <w:rsid w:val="00B51DFE"/>
    <w:rsid w:val="00B5227D"/>
    <w:rsid w:val="00B52D72"/>
    <w:rsid w:val="00B52E5A"/>
    <w:rsid w:val="00B5329A"/>
    <w:rsid w:val="00B543E7"/>
    <w:rsid w:val="00B5449A"/>
    <w:rsid w:val="00B54A76"/>
    <w:rsid w:val="00B54B8E"/>
    <w:rsid w:val="00B54C29"/>
    <w:rsid w:val="00B55284"/>
    <w:rsid w:val="00B555F8"/>
    <w:rsid w:val="00B5626F"/>
    <w:rsid w:val="00B5684F"/>
    <w:rsid w:val="00B568BD"/>
    <w:rsid w:val="00B57186"/>
    <w:rsid w:val="00B5721D"/>
    <w:rsid w:val="00B57939"/>
    <w:rsid w:val="00B57A63"/>
    <w:rsid w:val="00B608EC"/>
    <w:rsid w:val="00B60ECF"/>
    <w:rsid w:val="00B60F25"/>
    <w:rsid w:val="00B60FE1"/>
    <w:rsid w:val="00B6104C"/>
    <w:rsid w:val="00B6140D"/>
    <w:rsid w:val="00B61488"/>
    <w:rsid w:val="00B615E9"/>
    <w:rsid w:val="00B61B9E"/>
    <w:rsid w:val="00B61C48"/>
    <w:rsid w:val="00B62225"/>
    <w:rsid w:val="00B62373"/>
    <w:rsid w:val="00B627EE"/>
    <w:rsid w:val="00B629CF"/>
    <w:rsid w:val="00B62A07"/>
    <w:rsid w:val="00B631DF"/>
    <w:rsid w:val="00B63E1A"/>
    <w:rsid w:val="00B640A9"/>
    <w:rsid w:val="00B642B8"/>
    <w:rsid w:val="00B64912"/>
    <w:rsid w:val="00B64EAD"/>
    <w:rsid w:val="00B65DB0"/>
    <w:rsid w:val="00B6694A"/>
    <w:rsid w:val="00B66EA4"/>
    <w:rsid w:val="00B674C3"/>
    <w:rsid w:val="00B676BF"/>
    <w:rsid w:val="00B67B2D"/>
    <w:rsid w:val="00B70730"/>
    <w:rsid w:val="00B70E21"/>
    <w:rsid w:val="00B710C4"/>
    <w:rsid w:val="00B710D4"/>
    <w:rsid w:val="00B71242"/>
    <w:rsid w:val="00B7194F"/>
    <w:rsid w:val="00B72944"/>
    <w:rsid w:val="00B732B4"/>
    <w:rsid w:val="00B74284"/>
    <w:rsid w:val="00B74C14"/>
    <w:rsid w:val="00B758C8"/>
    <w:rsid w:val="00B75B6B"/>
    <w:rsid w:val="00B75CB7"/>
    <w:rsid w:val="00B7621A"/>
    <w:rsid w:val="00B7625C"/>
    <w:rsid w:val="00B762C5"/>
    <w:rsid w:val="00B7638F"/>
    <w:rsid w:val="00B76D83"/>
    <w:rsid w:val="00B76EC8"/>
    <w:rsid w:val="00B76F53"/>
    <w:rsid w:val="00B77B5E"/>
    <w:rsid w:val="00B803BC"/>
    <w:rsid w:val="00B80D18"/>
    <w:rsid w:val="00B80DB3"/>
    <w:rsid w:val="00B8103D"/>
    <w:rsid w:val="00B8153D"/>
    <w:rsid w:val="00B81542"/>
    <w:rsid w:val="00B82227"/>
    <w:rsid w:val="00B8234A"/>
    <w:rsid w:val="00B824A2"/>
    <w:rsid w:val="00B82BC6"/>
    <w:rsid w:val="00B838C9"/>
    <w:rsid w:val="00B83F93"/>
    <w:rsid w:val="00B8405F"/>
    <w:rsid w:val="00B84739"/>
    <w:rsid w:val="00B847D5"/>
    <w:rsid w:val="00B8480A"/>
    <w:rsid w:val="00B84AA2"/>
    <w:rsid w:val="00B85DA4"/>
    <w:rsid w:val="00B87163"/>
    <w:rsid w:val="00B87430"/>
    <w:rsid w:val="00B87860"/>
    <w:rsid w:val="00B878DF"/>
    <w:rsid w:val="00B90A76"/>
    <w:rsid w:val="00B90B4F"/>
    <w:rsid w:val="00B90CDF"/>
    <w:rsid w:val="00B92357"/>
    <w:rsid w:val="00B92496"/>
    <w:rsid w:val="00B9256D"/>
    <w:rsid w:val="00B92918"/>
    <w:rsid w:val="00B92D2B"/>
    <w:rsid w:val="00B93108"/>
    <w:rsid w:val="00B93152"/>
    <w:rsid w:val="00B9378B"/>
    <w:rsid w:val="00B93A99"/>
    <w:rsid w:val="00B93B26"/>
    <w:rsid w:val="00B942D8"/>
    <w:rsid w:val="00B94358"/>
    <w:rsid w:val="00B94472"/>
    <w:rsid w:val="00B9471E"/>
    <w:rsid w:val="00B95083"/>
    <w:rsid w:val="00B95466"/>
    <w:rsid w:val="00B95A07"/>
    <w:rsid w:val="00B95A57"/>
    <w:rsid w:val="00B95D0A"/>
    <w:rsid w:val="00B96350"/>
    <w:rsid w:val="00B96540"/>
    <w:rsid w:val="00B96603"/>
    <w:rsid w:val="00B969A7"/>
    <w:rsid w:val="00B96A9A"/>
    <w:rsid w:val="00B96E63"/>
    <w:rsid w:val="00B9706D"/>
    <w:rsid w:val="00B971C4"/>
    <w:rsid w:val="00B97C59"/>
    <w:rsid w:val="00BA0001"/>
    <w:rsid w:val="00BA079C"/>
    <w:rsid w:val="00BA09A6"/>
    <w:rsid w:val="00BA09CE"/>
    <w:rsid w:val="00BA0DC6"/>
    <w:rsid w:val="00BA124A"/>
    <w:rsid w:val="00BA15CC"/>
    <w:rsid w:val="00BA18BD"/>
    <w:rsid w:val="00BA1F71"/>
    <w:rsid w:val="00BA215E"/>
    <w:rsid w:val="00BA2D72"/>
    <w:rsid w:val="00BA3467"/>
    <w:rsid w:val="00BA3718"/>
    <w:rsid w:val="00BA3910"/>
    <w:rsid w:val="00BA45FE"/>
    <w:rsid w:val="00BA49EA"/>
    <w:rsid w:val="00BA49F6"/>
    <w:rsid w:val="00BA5491"/>
    <w:rsid w:val="00BA575D"/>
    <w:rsid w:val="00BA6476"/>
    <w:rsid w:val="00BA6B4C"/>
    <w:rsid w:val="00BA71B5"/>
    <w:rsid w:val="00BA7277"/>
    <w:rsid w:val="00BA7CE6"/>
    <w:rsid w:val="00BA7FD9"/>
    <w:rsid w:val="00BB0A1A"/>
    <w:rsid w:val="00BB0DC9"/>
    <w:rsid w:val="00BB13A7"/>
    <w:rsid w:val="00BB1F35"/>
    <w:rsid w:val="00BB26EB"/>
    <w:rsid w:val="00BB30C3"/>
    <w:rsid w:val="00BB332E"/>
    <w:rsid w:val="00BB3687"/>
    <w:rsid w:val="00BB3E74"/>
    <w:rsid w:val="00BB4033"/>
    <w:rsid w:val="00BB42F5"/>
    <w:rsid w:val="00BB4598"/>
    <w:rsid w:val="00BB4C0A"/>
    <w:rsid w:val="00BB50EE"/>
    <w:rsid w:val="00BB55EC"/>
    <w:rsid w:val="00BB59C1"/>
    <w:rsid w:val="00BB6663"/>
    <w:rsid w:val="00BB6903"/>
    <w:rsid w:val="00BB6B1C"/>
    <w:rsid w:val="00BB6BF4"/>
    <w:rsid w:val="00BB6CF1"/>
    <w:rsid w:val="00BB6D2D"/>
    <w:rsid w:val="00BC0090"/>
    <w:rsid w:val="00BC06EA"/>
    <w:rsid w:val="00BC0BD3"/>
    <w:rsid w:val="00BC0BEF"/>
    <w:rsid w:val="00BC0C31"/>
    <w:rsid w:val="00BC106B"/>
    <w:rsid w:val="00BC171B"/>
    <w:rsid w:val="00BC1A6D"/>
    <w:rsid w:val="00BC27D4"/>
    <w:rsid w:val="00BC28AC"/>
    <w:rsid w:val="00BC2A14"/>
    <w:rsid w:val="00BC2BBB"/>
    <w:rsid w:val="00BC3083"/>
    <w:rsid w:val="00BC35A1"/>
    <w:rsid w:val="00BC37C3"/>
    <w:rsid w:val="00BC3B6A"/>
    <w:rsid w:val="00BC4041"/>
    <w:rsid w:val="00BC4508"/>
    <w:rsid w:val="00BC45D7"/>
    <w:rsid w:val="00BC4774"/>
    <w:rsid w:val="00BC4E64"/>
    <w:rsid w:val="00BC5530"/>
    <w:rsid w:val="00BC567D"/>
    <w:rsid w:val="00BC5DCC"/>
    <w:rsid w:val="00BC626C"/>
    <w:rsid w:val="00BC69FF"/>
    <w:rsid w:val="00BC70A2"/>
    <w:rsid w:val="00BC762F"/>
    <w:rsid w:val="00BC7AF7"/>
    <w:rsid w:val="00BC7C53"/>
    <w:rsid w:val="00BD00B0"/>
    <w:rsid w:val="00BD045D"/>
    <w:rsid w:val="00BD15A6"/>
    <w:rsid w:val="00BD1863"/>
    <w:rsid w:val="00BD1A9D"/>
    <w:rsid w:val="00BD1F46"/>
    <w:rsid w:val="00BD1F87"/>
    <w:rsid w:val="00BD1FF2"/>
    <w:rsid w:val="00BD2067"/>
    <w:rsid w:val="00BD2BC8"/>
    <w:rsid w:val="00BD3341"/>
    <w:rsid w:val="00BD3BEE"/>
    <w:rsid w:val="00BD3C4D"/>
    <w:rsid w:val="00BD43D9"/>
    <w:rsid w:val="00BD4453"/>
    <w:rsid w:val="00BD464A"/>
    <w:rsid w:val="00BD46F4"/>
    <w:rsid w:val="00BD4EF0"/>
    <w:rsid w:val="00BD50E5"/>
    <w:rsid w:val="00BD522B"/>
    <w:rsid w:val="00BD57EA"/>
    <w:rsid w:val="00BD60F6"/>
    <w:rsid w:val="00BD639F"/>
    <w:rsid w:val="00BD6FA7"/>
    <w:rsid w:val="00BD71BC"/>
    <w:rsid w:val="00BD79F9"/>
    <w:rsid w:val="00BD7C2E"/>
    <w:rsid w:val="00BD7D7B"/>
    <w:rsid w:val="00BE0147"/>
    <w:rsid w:val="00BE016E"/>
    <w:rsid w:val="00BE0541"/>
    <w:rsid w:val="00BE0C47"/>
    <w:rsid w:val="00BE100D"/>
    <w:rsid w:val="00BE1417"/>
    <w:rsid w:val="00BE19AF"/>
    <w:rsid w:val="00BE1DC2"/>
    <w:rsid w:val="00BE1FC2"/>
    <w:rsid w:val="00BE221B"/>
    <w:rsid w:val="00BE27AD"/>
    <w:rsid w:val="00BE34E2"/>
    <w:rsid w:val="00BE3716"/>
    <w:rsid w:val="00BE396A"/>
    <w:rsid w:val="00BE3C73"/>
    <w:rsid w:val="00BE3FBD"/>
    <w:rsid w:val="00BE4610"/>
    <w:rsid w:val="00BE4BD1"/>
    <w:rsid w:val="00BE4EAA"/>
    <w:rsid w:val="00BE50BA"/>
    <w:rsid w:val="00BE59BD"/>
    <w:rsid w:val="00BE646A"/>
    <w:rsid w:val="00BE6681"/>
    <w:rsid w:val="00BE6786"/>
    <w:rsid w:val="00BE6A7C"/>
    <w:rsid w:val="00BE6BE2"/>
    <w:rsid w:val="00BE6EA9"/>
    <w:rsid w:val="00BE6FC8"/>
    <w:rsid w:val="00BE719D"/>
    <w:rsid w:val="00BE728C"/>
    <w:rsid w:val="00BE74E0"/>
    <w:rsid w:val="00BE7A82"/>
    <w:rsid w:val="00BE7FB1"/>
    <w:rsid w:val="00BF018B"/>
    <w:rsid w:val="00BF089D"/>
    <w:rsid w:val="00BF0DFB"/>
    <w:rsid w:val="00BF1045"/>
    <w:rsid w:val="00BF119E"/>
    <w:rsid w:val="00BF1AEF"/>
    <w:rsid w:val="00BF1B0E"/>
    <w:rsid w:val="00BF207D"/>
    <w:rsid w:val="00BF21AC"/>
    <w:rsid w:val="00BF24DE"/>
    <w:rsid w:val="00BF28C6"/>
    <w:rsid w:val="00BF2CC8"/>
    <w:rsid w:val="00BF2CFD"/>
    <w:rsid w:val="00BF3377"/>
    <w:rsid w:val="00BF3820"/>
    <w:rsid w:val="00BF39EF"/>
    <w:rsid w:val="00BF408D"/>
    <w:rsid w:val="00BF4100"/>
    <w:rsid w:val="00BF4ED0"/>
    <w:rsid w:val="00BF66B0"/>
    <w:rsid w:val="00BF68C7"/>
    <w:rsid w:val="00BF6A2E"/>
    <w:rsid w:val="00BF6A60"/>
    <w:rsid w:val="00BF6BCD"/>
    <w:rsid w:val="00BF797E"/>
    <w:rsid w:val="00BF7B2E"/>
    <w:rsid w:val="00BF7D17"/>
    <w:rsid w:val="00BF7F74"/>
    <w:rsid w:val="00C0021C"/>
    <w:rsid w:val="00C0081A"/>
    <w:rsid w:val="00C00F54"/>
    <w:rsid w:val="00C010DC"/>
    <w:rsid w:val="00C012D0"/>
    <w:rsid w:val="00C02185"/>
    <w:rsid w:val="00C02315"/>
    <w:rsid w:val="00C023DF"/>
    <w:rsid w:val="00C02596"/>
    <w:rsid w:val="00C025DE"/>
    <w:rsid w:val="00C02948"/>
    <w:rsid w:val="00C0319E"/>
    <w:rsid w:val="00C035A5"/>
    <w:rsid w:val="00C040A0"/>
    <w:rsid w:val="00C049AB"/>
    <w:rsid w:val="00C04B1E"/>
    <w:rsid w:val="00C04CC2"/>
    <w:rsid w:val="00C05A53"/>
    <w:rsid w:val="00C05B04"/>
    <w:rsid w:val="00C05FF2"/>
    <w:rsid w:val="00C06690"/>
    <w:rsid w:val="00C06E93"/>
    <w:rsid w:val="00C07009"/>
    <w:rsid w:val="00C07088"/>
    <w:rsid w:val="00C1022B"/>
    <w:rsid w:val="00C10456"/>
    <w:rsid w:val="00C1067C"/>
    <w:rsid w:val="00C1085E"/>
    <w:rsid w:val="00C109A8"/>
    <w:rsid w:val="00C113AC"/>
    <w:rsid w:val="00C12231"/>
    <w:rsid w:val="00C12361"/>
    <w:rsid w:val="00C12875"/>
    <w:rsid w:val="00C1288D"/>
    <w:rsid w:val="00C12B67"/>
    <w:rsid w:val="00C12CE3"/>
    <w:rsid w:val="00C1352D"/>
    <w:rsid w:val="00C13604"/>
    <w:rsid w:val="00C13AED"/>
    <w:rsid w:val="00C13DF8"/>
    <w:rsid w:val="00C1401C"/>
    <w:rsid w:val="00C140D6"/>
    <w:rsid w:val="00C15038"/>
    <w:rsid w:val="00C1552D"/>
    <w:rsid w:val="00C15587"/>
    <w:rsid w:val="00C15846"/>
    <w:rsid w:val="00C159EE"/>
    <w:rsid w:val="00C15E68"/>
    <w:rsid w:val="00C16B0E"/>
    <w:rsid w:val="00C16C13"/>
    <w:rsid w:val="00C16CDA"/>
    <w:rsid w:val="00C16E89"/>
    <w:rsid w:val="00C172AB"/>
    <w:rsid w:val="00C17740"/>
    <w:rsid w:val="00C200F1"/>
    <w:rsid w:val="00C209C0"/>
    <w:rsid w:val="00C21113"/>
    <w:rsid w:val="00C211D0"/>
    <w:rsid w:val="00C21E41"/>
    <w:rsid w:val="00C220EA"/>
    <w:rsid w:val="00C221A1"/>
    <w:rsid w:val="00C22901"/>
    <w:rsid w:val="00C229BC"/>
    <w:rsid w:val="00C22F1E"/>
    <w:rsid w:val="00C2316D"/>
    <w:rsid w:val="00C237DE"/>
    <w:rsid w:val="00C23B64"/>
    <w:rsid w:val="00C23DF3"/>
    <w:rsid w:val="00C2472D"/>
    <w:rsid w:val="00C2477E"/>
    <w:rsid w:val="00C24866"/>
    <w:rsid w:val="00C24941"/>
    <w:rsid w:val="00C24CDF"/>
    <w:rsid w:val="00C25418"/>
    <w:rsid w:val="00C254EC"/>
    <w:rsid w:val="00C255FF"/>
    <w:rsid w:val="00C26421"/>
    <w:rsid w:val="00C264B6"/>
    <w:rsid w:val="00C26E6F"/>
    <w:rsid w:val="00C26FCB"/>
    <w:rsid w:val="00C276CA"/>
    <w:rsid w:val="00C27771"/>
    <w:rsid w:val="00C27835"/>
    <w:rsid w:val="00C27D4D"/>
    <w:rsid w:val="00C27F00"/>
    <w:rsid w:val="00C306A7"/>
    <w:rsid w:val="00C30CC8"/>
    <w:rsid w:val="00C3122A"/>
    <w:rsid w:val="00C31EFB"/>
    <w:rsid w:val="00C32071"/>
    <w:rsid w:val="00C3253C"/>
    <w:rsid w:val="00C3262D"/>
    <w:rsid w:val="00C3269C"/>
    <w:rsid w:val="00C32920"/>
    <w:rsid w:val="00C33510"/>
    <w:rsid w:val="00C33985"/>
    <w:rsid w:val="00C347FF"/>
    <w:rsid w:val="00C3484D"/>
    <w:rsid w:val="00C351CD"/>
    <w:rsid w:val="00C353CA"/>
    <w:rsid w:val="00C35416"/>
    <w:rsid w:val="00C35491"/>
    <w:rsid w:val="00C35601"/>
    <w:rsid w:val="00C35769"/>
    <w:rsid w:val="00C36070"/>
    <w:rsid w:val="00C36239"/>
    <w:rsid w:val="00C3667D"/>
    <w:rsid w:val="00C36C14"/>
    <w:rsid w:val="00C36DBB"/>
    <w:rsid w:val="00C36F66"/>
    <w:rsid w:val="00C37821"/>
    <w:rsid w:val="00C37915"/>
    <w:rsid w:val="00C37C7A"/>
    <w:rsid w:val="00C37E62"/>
    <w:rsid w:val="00C37F5C"/>
    <w:rsid w:val="00C37FD5"/>
    <w:rsid w:val="00C40652"/>
    <w:rsid w:val="00C4082F"/>
    <w:rsid w:val="00C40BC0"/>
    <w:rsid w:val="00C40F76"/>
    <w:rsid w:val="00C41140"/>
    <w:rsid w:val="00C414AE"/>
    <w:rsid w:val="00C422FE"/>
    <w:rsid w:val="00C4252F"/>
    <w:rsid w:val="00C4270B"/>
    <w:rsid w:val="00C42771"/>
    <w:rsid w:val="00C42974"/>
    <w:rsid w:val="00C42E42"/>
    <w:rsid w:val="00C42FD9"/>
    <w:rsid w:val="00C43267"/>
    <w:rsid w:val="00C435FE"/>
    <w:rsid w:val="00C4386C"/>
    <w:rsid w:val="00C438E8"/>
    <w:rsid w:val="00C4394C"/>
    <w:rsid w:val="00C44077"/>
    <w:rsid w:val="00C44309"/>
    <w:rsid w:val="00C447D8"/>
    <w:rsid w:val="00C457FA"/>
    <w:rsid w:val="00C45D02"/>
    <w:rsid w:val="00C45FDF"/>
    <w:rsid w:val="00C4636F"/>
    <w:rsid w:val="00C46C46"/>
    <w:rsid w:val="00C46E16"/>
    <w:rsid w:val="00C46EFB"/>
    <w:rsid w:val="00C46F44"/>
    <w:rsid w:val="00C47215"/>
    <w:rsid w:val="00C47327"/>
    <w:rsid w:val="00C474FD"/>
    <w:rsid w:val="00C47698"/>
    <w:rsid w:val="00C476E0"/>
    <w:rsid w:val="00C47B65"/>
    <w:rsid w:val="00C507D4"/>
    <w:rsid w:val="00C512C7"/>
    <w:rsid w:val="00C5178A"/>
    <w:rsid w:val="00C51886"/>
    <w:rsid w:val="00C52410"/>
    <w:rsid w:val="00C524DB"/>
    <w:rsid w:val="00C5257A"/>
    <w:rsid w:val="00C527A2"/>
    <w:rsid w:val="00C532C4"/>
    <w:rsid w:val="00C53C08"/>
    <w:rsid w:val="00C54066"/>
    <w:rsid w:val="00C5430C"/>
    <w:rsid w:val="00C5438F"/>
    <w:rsid w:val="00C5441C"/>
    <w:rsid w:val="00C544D9"/>
    <w:rsid w:val="00C549DB"/>
    <w:rsid w:val="00C54D35"/>
    <w:rsid w:val="00C555B6"/>
    <w:rsid w:val="00C5574C"/>
    <w:rsid w:val="00C55D6F"/>
    <w:rsid w:val="00C56768"/>
    <w:rsid w:val="00C56CCF"/>
    <w:rsid w:val="00C5719D"/>
    <w:rsid w:val="00C5744C"/>
    <w:rsid w:val="00C575D7"/>
    <w:rsid w:val="00C57BAF"/>
    <w:rsid w:val="00C60243"/>
    <w:rsid w:val="00C60337"/>
    <w:rsid w:val="00C60503"/>
    <w:rsid w:val="00C614E7"/>
    <w:rsid w:val="00C614F3"/>
    <w:rsid w:val="00C624A0"/>
    <w:rsid w:val="00C624ED"/>
    <w:rsid w:val="00C62F9E"/>
    <w:rsid w:val="00C62FB6"/>
    <w:rsid w:val="00C63129"/>
    <w:rsid w:val="00C63383"/>
    <w:rsid w:val="00C636F2"/>
    <w:rsid w:val="00C6394A"/>
    <w:rsid w:val="00C64019"/>
    <w:rsid w:val="00C6453B"/>
    <w:rsid w:val="00C645D5"/>
    <w:rsid w:val="00C64640"/>
    <w:rsid w:val="00C647AC"/>
    <w:rsid w:val="00C64B26"/>
    <w:rsid w:val="00C64C21"/>
    <w:rsid w:val="00C64CBB"/>
    <w:rsid w:val="00C64FF8"/>
    <w:rsid w:val="00C656CE"/>
    <w:rsid w:val="00C65DA1"/>
    <w:rsid w:val="00C66447"/>
    <w:rsid w:val="00C668B8"/>
    <w:rsid w:val="00C66C0B"/>
    <w:rsid w:val="00C67258"/>
    <w:rsid w:val="00C67E72"/>
    <w:rsid w:val="00C7080F"/>
    <w:rsid w:val="00C709C5"/>
    <w:rsid w:val="00C709D8"/>
    <w:rsid w:val="00C70A31"/>
    <w:rsid w:val="00C71256"/>
    <w:rsid w:val="00C717FC"/>
    <w:rsid w:val="00C727EC"/>
    <w:rsid w:val="00C728BC"/>
    <w:rsid w:val="00C72BDA"/>
    <w:rsid w:val="00C72DF0"/>
    <w:rsid w:val="00C73600"/>
    <w:rsid w:val="00C736BD"/>
    <w:rsid w:val="00C7373B"/>
    <w:rsid w:val="00C742AA"/>
    <w:rsid w:val="00C744BD"/>
    <w:rsid w:val="00C745A4"/>
    <w:rsid w:val="00C746C6"/>
    <w:rsid w:val="00C74A57"/>
    <w:rsid w:val="00C75489"/>
    <w:rsid w:val="00C754F1"/>
    <w:rsid w:val="00C75769"/>
    <w:rsid w:val="00C75F6F"/>
    <w:rsid w:val="00C7643B"/>
    <w:rsid w:val="00C7659F"/>
    <w:rsid w:val="00C76893"/>
    <w:rsid w:val="00C76DE6"/>
    <w:rsid w:val="00C76DF3"/>
    <w:rsid w:val="00C76E41"/>
    <w:rsid w:val="00C776CD"/>
    <w:rsid w:val="00C778BC"/>
    <w:rsid w:val="00C77D51"/>
    <w:rsid w:val="00C77EA7"/>
    <w:rsid w:val="00C80191"/>
    <w:rsid w:val="00C803A4"/>
    <w:rsid w:val="00C80417"/>
    <w:rsid w:val="00C8172B"/>
    <w:rsid w:val="00C81E30"/>
    <w:rsid w:val="00C8252A"/>
    <w:rsid w:val="00C82764"/>
    <w:rsid w:val="00C82B44"/>
    <w:rsid w:val="00C82DF7"/>
    <w:rsid w:val="00C835FD"/>
    <w:rsid w:val="00C8373E"/>
    <w:rsid w:val="00C83E40"/>
    <w:rsid w:val="00C84074"/>
    <w:rsid w:val="00C8411A"/>
    <w:rsid w:val="00C84607"/>
    <w:rsid w:val="00C84866"/>
    <w:rsid w:val="00C848AC"/>
    <w:rsid w:val="00C8746F"/>
    <w:rsid w:val="00C8762F"/>
    <w:rsid w:val="00C90108"/>
    <w:rsid w:val="00C901C3"/>
    <w:rsid w:val="00C906D5"/>
    <w:rsid w:val="00C9096C"/>
    <w:rsid w:val="00C90AC2"/>
    <w:rsid w:val="00C91713"/>
    <w:rsid w:val="00C91771"/>
    <w:rsid w:val="00C91F60"/>
    <w:rsid w:val="00C9203F"/>
    <w:rsid w:val="00C92219"/>
    <w:rsid w:val="00C928C8"/>
    <w:rsid w:val="00C92DC7"/>
    <w:rsid w:val="00C92F58"/>
    <w:rsid w:val="00C9307D"/>
    <w:rsid w:val="00C93649"/>
    <w:rsid w:val="00C93B99"/>
    <w:rsid w:val="00C93CC2"/>
    <w:rsid w:val="00C9411A"/>
    <w:rsid w:val="00C9463F"/>
    <w:rsid w:val="00C94671"/>
    <w:rsid w:val="00C94C84"/>
    <w:rsid w:val="00C94E0D"/>
    <w:rsid w:val="00C950E2"/>
    <w:rsid w:val="00C9518F"/>
    <w:rsid w:val="00C9572C"/>
    <w:rsid w:val="00C95735"/>
    <w:rsid w:val="00C959F7"/>
    <w:rsid w:val="00C95CCF"/>
    <w:rsid w:val="00C96E10"/>
    <w:rsid w:val="00C96E61"/>
    <w:rsid w:val="00C9711E"/>
    <w:rsid w:val="00C97FBB"/>
    <w:rsid w:val="00CA0698"/>
    <w:rsid w:val="00CA07BF"/>
    <w:rsid w:val="00CA1420"/>
    <w:rsid w:val="00CA16CA"/>
    <w:rsid w:val="00CA18C5"/>
    <w:rsid w:val="00CA249C"/>
    <w:rsid w:val="00CA26AD"/>
    <w:rsid w:val="00CA3109"/>
    <w:rsid w:val="00CA3596"/>
    <w:rsid w:val="00CA3759"/>
    <w:rsid w:val="00CA3D31"/>
    <w:rsid w:val="00CA3EB3"/>
    <w:rsid w:val="00CA3EE8"/>
    <w:rsid w:val="00CA4033"/>
    <w:rsid w:val="00CA40F6"/>
    <w:rsid w:val="00CA448F"/>
    <w:rsid w:val="00CA4C6B"/>
    <w:rsid w:val="00CA509E"/>
    <w:rsid w:val="00CA5198"/>
    <w:rsid w:val="00CA53FB"/>
    <w:rsid w:val="00CA5CC8"/>
    <w:rsid w:val="00CA645F"/>
    <w:rsid w:val="00CA66BC"/>
    <w:rsid w:val="00CA6B96"/>
    <w:rsid w:val="00CA7063"/>
    <w:rsid w:val="00CA710A"/>
    <w:rsid w:val="00CA73D9"/>
    <w:rsid w:val="00CA73FD"/>
    <w:rsid w:val="00CA7716"/>
    <w:rsid w:val="00CA7B8E"/>
    <w:rsid w:val="00CA7BE1"/>
    <w:rsid w:val="00CB026D"/>
    <w:rsid w:val="00CB030B"/>
    <w:rsid w:val="00CB09A2"/>
    <w:rsid w:val="00CB0E22"/>
    <w:rsid w:val="00CB1285"/>
    <w:rsid w:val="00CB138C"/>
    <w:rsid w:val="00CB1409"/>
    <w:rsid w:val="00CB1C65"/>
    <w:rsid w:val="00CB23FE"/>
    <w:rsid w:val="00CB2A13"/>
    <w:rsid w:val="00CB33A7"/>
    <w:rsid w:val="00CB3D69"/>
    <w:rsid w:val="00CB43D4"/>
    <w:rsid w:val="00CB4443"/>
    <w:rsid w:val="00CB463D"/>
    <w:rsid w:val="00CB4788"/>
    <w:rsid w:val="00CB5918"/>
    <w:rsid w:val="00CB5AA5"/>
    <w:rsid w:val="00CB5C26"/>
    <w:rsid w:val="00CB5D1C"/>
    <w:rsid w:val="00CB6005"/>
    <w:rsid w:val="00CB6469"/>
    <w:rsid w:val="00CB64D8"/>
    <w:rsid w:val="00CB654C"/>
    <w:rsid w:val="00CB67D5"/>
    <w:rsid w:val="00CB6CF3"/>
    <w:rsid w:val="00CB7134"/>
    <w:rsid w:val="00CB769C"/>
    <w:rsid w:val="00CB78BE"/>
    <w:rsid w:val="00CB7A79"/>
    <w:rsid w:val="00CC02A9"/>
    <w:rsid w:val="00CC08F6"/>
    <w:rsid w:val="00CC0B22"/>
    <w:rsid w:val="00CC1325"/>
    <w:rsid w:val="00CC17EF"/>
    <w:rsid w:val="00CC1E51"/>
    <w:rsid w:val="00CC1F05"/>
    <w:rsid w:val="00CC1F5E"/>
    <w:rsid w:val="00CC206E"/>
    <w:rsid w:val="00CC258E"/>
    <w:rsid w:val="00CC2BE9"/>
    <w:rsid w:val="00CC2D6F"/>
    <w:rsid w:val="00CC338A"/>
    <w:rsid w:val="00CC34E7"/>
    <w:rsid w:val="00CC415B"/>
    <w:rsid w:val="00CC4761"/>
    <w:rsid w:val="00CC54F7"/>
    <w:rsid w:val="00CC5FD6"/>
    <w:rsid w:val="00CC615D"/>
    <w:rsid w:val="00CC6912"/>
    <w:rsid w:val="00CC6B0D"/>
    <w:rsid w:val="00CC6BFE"/>
    <w:rsid w:val="00CC7292"/>
    <w:rsid w:val="00CC776E"/>
    <w:rsid w:val="00CC7843"/>
    <w:rsid w:val="00CC7A94"/>
    <w:rsid w:val="00CC7DCB"/>
    <w:rsid w:val="00CC7EE1"/>
    <w:rsid w:val="00CD0204"/>
    <w:rsid w:val="00CD0843"/>
    <w:rsid w:val="00CD0A57"/>
    <w:rsid w:val="00CD0A96"/>
    <w:rsid w:val="00CD1288"/>
    <w:rsid w:val="00CD12B3"/>
    <w:rsid w:val="00CD13C9"/>
    <w:rsid w:val="00CD14DA"/>
    <w:rsid w:val="00CD15F3"/>
    <w:rsid w:val="00CD1BED"/>
    <w:rsid w:val="00CD21FD"/>
    <w:rsid w:val="00CD256D"/>
    <w:rsid w:val="00CD2AF2"/>
    <w:rsid w:val="00CD3420"/>
    <w:rsid w:val="00CD35D9"/>
    <w:rsid w:val="00CD369A"/>
    <w:rsid w:val="00CD3F25"/>
    <w:rsid w:val="00CD3F90"/>
    <w:rsid w:val="00CD403A"/>
    <w:rsid w:val="00CD4283"/>
    <w:rsid w:val="00CD4A10"/>
    <w:rsid w:val="00CD4E09"/>
    <w:rsid w:val="00CD4E6F"/>
    <w:rsid w:val="00CD5187"/>
    <w:rsid w:val="00CD538A"/>
    <w:rsid w:val="00CD53D8"/>
    <w:rsid w:val="00CD56B5"/>
    <w:rsid w:val="00CD601A"/>
    <w:rsid w:val="00CD64AF"/>
    <w:rsid w:val="00CD66AF"/>
    <w:rsid w:val="00CD69A6"/>
    <w:rsid w:val="00CD6DA5"/>
    <w:rsid w:val="00CD7001"/>
    <w:rsid w:val="00CD7782"/>
    <w:rsid w:val="00CD7817"/>
    <w:rsid w:val="00CD7D82"/>
    <w:rsid w:val="00CD7F8D"/>
    <w:rsid w:val="00CE051D"/>
    <w:rsid w:val="00CE0B60"/>
    <w:rsid w:val="00CE0C80"/>
    <w:rsid w:val="00CE0F85"/>
    <w:rsid w:val="00CE1320"/>
    <w:rsid w:val="00CE1FBF"/>
    <w:rsid w:val="00CE2580"/>
    <w:rsid w:val="00CE2C91"/>
    <w:rsid w:val="00CE2EF9"/>
    <w:rsid w:val="00CE38BF"/>
    <w:rsid w:val="00CE399C"/>
    <w:rsid w:val="00CE4450"/>
    <w:rsid w:val="00CE45F9"/>
    <w:rsid w:val="00CE4F19"/>
    <w:rsid w:val="00CE516A"/>
    <w:rsid w:val="00CE53CC"/>
    <w:rsid w:val="00CE5674"/>
    <w:rsid w:val="00CE586E"/>
    <w:rsid w:val="00CE5B48"/>
    <w:rsid w:val="00CE5E33"/>
    <w:rsid w:val="00CE5EEC"/>
    <w:rsid w:val="00CE6406"/>
    <w:rsid w:val="00CE6504"/>
    <w:rsid w:val="00CE691F"/>
    <w:rsid w:val="00CE6A1E"/>
    <w:rsid w:val="00CE6F53"/>
    <w:rsid w:val="00CE7A3F"/>
    <w:rsid w:val="00CE7EA6"/>
    <w:rsid w:val="00CF012D"/>
    <w:rsid w:val="00CF0373"/>
    <w:rsid w:val="00CF101A"/>
    <w:rsid w:val="00CF18DD"/>
    <w:rsid w:val="00CF1FEE"/>
    <w:rsid w:val="00CF2229"/>
    <w:rsid w:val="00CF227F"/>
    <w:rsid w:val="00CF2606"/>
    <w:rsid w:val="00CF26CF"/>
    <w:rsid w:val="00CF2D69"/>
    <w:rsid w:val="00CF347B"/>
    <w:rsid w:val="00CF397C"/>
    <w:rsid w:val="00CF398B"/>
    <w:rsid w:val="00CF4045"/>
    <w:rsid w:val="00CF4104"/>
    <w:rsid w:val="00CF4D41"/>
    <w:rsid w:val="00CF4E3C"/>
    <w:rsid w:val="00CF50BA"/>
    <w:rsid w:val="00CF560D"/>
    <w:rsid w:val="00CF56ED"/>
    <w:rsid w:val="00CF5730"/>
    <w:rsid w:val="00CF577E"/>
    <w:rsid w:val="00CF60D7"/>
    <w:rsid w:val="00CF624D"/>
    <w:rsid w:val="00CF782A"/>
    <w:rsid w:val="00CF7C44"/>
    <w:rsid w:val="00D0028B"/>
    <w:rsid w:val="00D012C3"/>
    <w:rsid w:val="00D019F1"/>
    <w:rsid w:val="00D01A45"/>
    <w:rsid w:val="00D0239E"/>
    <w:rsid w:val="00D02595"/>
    <w:rsid w:val="00D02938"/>
    <w:rsid w:val="00D029F5"/>
    <w:rsid w:val="00D02B5B"/>
    <w:rsid w:val="00D0302B"/>
    <w:rsid w:val="00D030AC"/>
    <w:rsid w:val="00D03B5E"/>
    <w:rsid w:val="00D045C1"/>
    <w:rsid w:val="00D046D3"/>
    <w:rsid w:val="00D049BF"/>
    <w:rsid w:val="00D04C63"/>
    <w:rsid w:val="00D04CA3"/>
    <w:rsid w:val="00D04FD6"/>
    <w:rsid w:val="00D05528"/>
    <w:rsid w:val="00D055EF"/>
    <w:rsid w:val="00D07083"/>
    <w:rsid w:val="00D07149"/>
    <w:rsid w:val="00D1024F"/>
    <w:rsid w:val="00D103AF"/>
    <w:rsid w:val="00D109D1"/>
    <w:rsid w:val="00D114D6"/>
    <w:rsid w:val="00D11F4A"/>
    <w:rsid w:val="00D12E99"/>
    <w:rsid w:val="00D12FE5"/>
    <w:rsid w:val="00D136DE"/>
    <w:rsid w:val="00D137DF"/>
    <w:rsid w:val="00D13B91"/>
    <w:rsid w:val="00D13CCD"/>
    <w:rsid w:val="00D14649"/>
    <w:rsid w:val="00D14D27"/>
    <w:rsid w:val="00D14E32"/>
    <w:rsid w:val="00D1592E"/>
    <w:rsid w:val="00D15A2D"/>
    <w:rsid w:val="00D15B9F"/>
    <w:rsid w:val="00D1705E"/>
    <w:rsid w:val="00D170B9"/>
    <w:rsid w:val="00D1716E"/>
    <w:rsid w:val="00D172BE"/>
    <w:rsid w:val="00D174D5"/>
    <w:rsid w:val="00D1795A"/>
    <w:rsid w:val="00D17B87"/>
    <w:rsid w:val="00D17D13"/>
    <w:rsid w:val="00D17E98"/>
    <w:rsid w:val="00D205B8"/>
    <w:rsid w:val="00D20FC9"/>
    <w:rsid w:val="00D2181C"/>
    <w:rsid w:val="00D21B70"/>
    <w:rsid w:val="00D21E5B"/>
    <w:rsid w:val="00D21E83"/>
    <w:rsid w:val="00D22B98"/>
    <w:rsid w:val="00D230CD"/>
    <w:rsid w:val="00D23EAE"/>
    <w:rsid w:val="00D245F3"/>
    <w:rsid w:val="00D246ED"/>
    <w:rsid w:val="00D24C4E"/>
    <w:rsid w:val="00D24DB4"/>
    <w:rsid w:val="00D258E5"/>
    <w:rsid w:val="00D25D73"/>
    <w:rsid w:val="00D260F7"/>
    <w:rsid w:val="00D26825"/>
    <w:rsid w:val="00D26C87"/>
    <w:rsid w:val="00D27ABE"/>
    <w:rsid w:val="00D3001A"/>
    <w:rsid w:val="00D30486"/>
    <w:rsid w:val="00D307DE"/>
    <w:rsid w:val="00D31054"/>
    <w:rsid w:val="00D319F0"/>
    <w:rsid w:val="00D32837"/>
    <w:rsid w:val="00D32BA1"/>
    <w:rsid w:val="00D32D66"/>
    <w:rsid w:val="00D33C4C"/>
    <w:rsid w:val="00D3417F"/>
    <w:rsid w:val="00D34736"/>
    <w:rsid w:val="00D3479E"/>
    <w:rsid w:val="00D348A1"/>
    <w:rsid w:val="00D34E4E"/>
    <w:rsid w:val="00D3525A"/>
    <w:rsid w:val="00D36567"/>
    <w:rsid w:val="00D36C01"/>
    <w:rsid w:val="00D379A2"/>
    <w:rsid w:val="00D37F31"/>
    <w:rsid w:val="00D40464"/>
    <w:rsid w:val="00D40488"/>
    <w:rsid w:val="00D4064E"/>
    <w:rsid w:val="00D40C35"/>
    <w:rsid w:val="00D41AF5"/>
    <w:rsid w:val="00D4228D"/>
    <w:rsid w:val="00D42B21"/>
    <w:rsid w:val="00D42BB3"/>
    <w:rsid w:val="00D42E6E"/>
    <w:rsid w:val="00D42E96"/>
    <w:rsid w:val="00D42F1E"/>
    <w:rsid w:val="00D431D5"/>
    <w:rsid w:val="00D4349C"/>
    <w:rsid w:val="00D43E71"/>
    <w:rsid w:val="00D44190"/>
    <w:rsid w:val="00D441B6"/>
    <w:rsid w:val="00D441BA"/>
    <w:rsid w:val="00D450D0"/>
    <w:rsid w:val="00D4545E"/>
    <w:rsid w:val="00D457F4"/>
    <w:rsid w:val="00D45935"/>
    <w:rsid w:val="00D45DBC"/>
    <w:rsid w:val="00D460F2"/>
    <w:rsid w:val="00D46E2F"/>
    <w:rsid w:val="00D46E39"/>
    <w:rsid w:val="00D46F6F"/>
    <w:rsid w:val="00D471E2"/>
    <w:rsid w:val="00D475F2"/>
    <w:rsid w:val="00D50477"/>
    <w:rsid w:val="00D510DA"/>
    <w:rsid w:val="00D51163"/>
    <w:rsid w:val="00D51174"/>
    <w:rsid w:val="00D51A52"/>
    <w:rsid w:val="00D51C95"/>
    <w:rsid w:val="00D5355D"/>
    <w:rsid w:val="00D5365D"/>
    <w:rsid w:val="00D5434B"/>
    <w:rsid w:val="00D54411"/>
    <w:rsid w:val="00D545F9"/>
    <w:rsid w:val="00D54690"/>
    <w:rsid w:val="00D54E47"/>
    <w:rsid w:val="00D5519A"/>
    <w:rsid w:val="00D553E9"/>
    <w:rsid w:val="00D556F2"/>
    <w:rsid w:val="00D55C79"/>
    <w:rsid w:val="00D5652B"/>
    <w:rsid w:val="00D568BD"/>
    <w:rsid w:val="00D56A0D"/>
    <w:rsid w:val="00D576C7"/>
    <w:rsid w:val="00D57D6E"/>
    <w:rsid w:val="00D60347"/>
    <w:rsid w:val="00D608A0"/>
    <w:rsid w:val="00D6093A"/>
    <w:rsid w:val="00D61048"/>
    <w:rsid w:val="00D613A9"/>
    <w:rsid w:val="00D618AE"/>
    <w:rsid w:val="00D61939"/>
    <w:rsid w:val="00D61F49"/>
    <w:rsid w:val="00D621C1"/>
    <w:rsid w:val="00D623AD"/>
    <w:rsid w:val="00D6245F"/>
    <w:rsid w:val="00D628D3"/>
    <w:rsid w:val="00D6318B"/>
    <w:rsid w:val="00D63A71"/>
    <w:rsid w:val="00D63D68"/>
    <w:rsid w:val="00D64A3A"/>
    <w:rsid w:val="00D65695"/>
    <w:rsid w:val="00D656DA"/>
    <w:rsid w:val="00D65DA3"/>
    <w:rsid w:val="00D6606B"/>
    <w:rsid w:val="00D66606"/>
    <w:rsid w:val="00D67331"/>
    <w:rsid w:val="00D67524"/>
    <w:rsid w:val="00D675EC"/>
    <w:rsid w:val="00D67904"/>
    <w:rsid w:val="00D679C8"/>
    <w:rsid w:val="00D67A4B"/>
    <w:rsid w:val="00D67E3E"/>
    <w:rsid w:val="00D701F5"/>
    <w:rsid w:val="00D702BC"/>
    <w:rsid w:val="00D70B5E"/>
    <w:rsid w:val="00D70E2F"/>
    <w:rsid w:val="00D70F31"/>
    <w:rsid w:val="00D71378"/>
    <w:rsid w:val="00D7191F"/>
    <w:rsid w:val="00D72306"/>
    <w:rsid w:val="00D72C81"/>
    <w:rsid w:val="00D72F9D"/>
    <w:rsid w:val="00D7304E"/>
    <w:rsid w:val="00D733B9"/>
    <w:rsid w:val="00D73EC5"/>
    <w:rsid w:val="00D7478E"/>
    <w:rsid w:val="00D74926"/>
    <w:rsid w:val="00D75892"/>
    <w:rsid w:val="00D75CA4"/>
    <w:rsid w:val="00D75FF4"/>
    <w:rsid w:val="00D76293"/>
    <w:rsid w:val="00D768A6"/>
    <w:rsid w:val="00D77ACF"/>
    <w:rsid w:val="00D77D3C"/>
    <w:rsid w:val="00D77EAD"/>
    <w:rsid w:val="00D77F1C"/>
    <w:rsid w:val="00D8018A"/>
    <w:rsid w:val="00D808A7"/>
    <w:rsid w:val="00D808BF"/>
    <w:rsid w:val="00D80A12"/>
    <w:rsid w:val="00D8160E"/>
    <w:rsid w:val="00D8182E"/>
    <w:rsid w:val="00D818AC"/>
    <w:rsid w:val="00D81B88"/>
    <w:rsid w:val="00D8238A"/>
    <w:rsid w:val="00D8251F"/>
    <w:rsid w:val="00D82675"/>
    <w:rsid w:val="00D82A14"/>
    <w:rsid w:val="00D82FAC"/>
    <w:rsid w:val="00D8361B"/>
    <w:rsid w:val="00D83A6D"/>
    <w:rsid w:val="00D83EC0"/>
    <w:rsid w:val="00D841C0"/>
    <w:rsid w:val="00D84325"/>
    <w:rsid w:val="00D84904"/>
    <w:rsid w:val="00D84919"/>
    <w:rsid w:val="00D84C42"/>
    <w:rsid w:val="00D8508C"/>
    <w:rsid w:val="00D8533F"/>
    <w:rsid w:val="00D85593"/>
    <w:rsid w:val="00D85714"/>
    <w:rsid w:val="00D86163"/>
    <w:rsid w:val="00D8637C"/>
    <w:rsid w:val="00D863AE"/>
    <w:rsid w:val="00D86AF2"/>
    <w:rsid w:val="00D86DF9"/>
    <w:rsid w:val="00D8708E"/>
    <w:rsid w:val="00D8728C"/>
    <w:rsid w:val="00D87575"/>
    <w:rsid w:val="00D8788C"/>
    <w:rsid w:val="00D87AF4"/>
    <w:rsid w:val="00D87B33"/>
    <w:rsid w:val="00D900D4"/>
    <w:rsid w:val="00D908D5"/>
    <w:rsid w:val="00D909A5"/>
    <w:rsid w:val="00D91122"/>
    <w:rsid w:val="00D91168"/>
    <w:rsid w:val="00D91278"/>
    <w:rsid w:val="00D91C49"/>
    <w:rsid w:val="00D92016"/>
    <w:rsid w:val="00D92296"/>
    <w:rsid w:val="00D92F78"/>
    <w:rsid w:val="00D938F4"/>
    <w:rsid w:val="00D93994"/>
    <w:rsid w:val="00D94945"/>
    <w:rsid w:val="00D94BE9"/>
    <w:rsid w:val="00D94D45"/>
    <w:rsid w:val="00D96D7C"/>
    <w:rsid w:val="00D96DCC"/>
    <w:rsid w:val="00D96E27"/>
    <w:rsid w:val="00D971EF"/>
    <w:rsid w:val="00D972D7"/>
    <w:rsid w:val="00D97771"/>
    <w:rsid w:val="00D97825"/>
    <w:rsid w:val="00D97E70"/>
    <w:rsid w:val="00DA0253"/>
    <w:rsid w:val="00DA037A"/>
    <w:rsid w:val="00DA05A7"/>
    <w:rsid w:val="00DA1B08"/>
    <w:rsid w:val="00DA224E"/>
    <w:rsid w:val="00DA2953"/>
    <w:rsid w:val="00DA3175"/>
    <w:rsid w:val="00DA3193"/>
    <w:rsid w:val="00DA4319"/>
    <w:rsid w:val="00DA4815"/>
    <w:rsid w:val="00DA49FF"/>
    <w:rsid w:val="00DA4E0E"/>
    <w:rsid w:val="00DA4E44"/>
    <w:rsid w:val="00DA5A5D"/>
    <w:rsid w:val="00DA5EB4"/>
    <w:rsid w:val="00DA6307"/>
    <w:rsid w:val="00DA6A50"/>
    <w:rsid w:val="00DA71C4"/>
    <w:rsid w:val="00DA7356"/>
    <w:rsid w:val="00DB017D"/>
    <w:rsid w:val="00DB01BC"/>
    <w:rsid w:val="00DB0520"/>
    <w:rsid w:val="00DB0FA5"/>
    <w:rsid w:val="00DB15B4"/>
    <w:rsid w:val="00DB1C17"/>
    <w:rsid w:val="00DB1DBB"/>
    <w:rsid w:val="00DB2064"/>
    <w:rsid w:val="00DB24B2"/>
    <w:rsid w:val="00DB2BC5"/>
    <w:rsid w:val="00DB2E0B"/>
    <w:rsid w:val="00DB319D"/>
    <w:rsid w:val="00DB336F"/>
    <w:rsid w:val="00DB3C39"/>
    <w:rsid w:val="00DB4C09"/>
    <w:rsid w:val="00DB5001"/>
    <w:rsid w:val="00DB52CF"/>
    <w:rsid w:val="00DB5359"/>
    <w:rsid w:val="00DB55C2"/>
    <w:rsid w:val="00DB5E55"/>
    <w:rsid w:val="00DB5F71"/>
    <w:rsid w:val="00DB6414"/>
    <w:rsid w:val="00DB6DB8"/>
    <w:rsid w:val="00DB6DFB"/>
    <w:rsid w:val="00DB71C1"/>
    <w:rsid w:val="00DB73BA"/>
    <w:rsid w:val="00DB7E3D"/>
    <w:rsid w:val="00DB7E9C"/>
    <w:rsid w:val="00DC0091"/>
    <w:rsid w:val="00DC029C"/>
    <w:rsid w:val="00DC0385"/>
    <w:rsid w:val="00DC097C"/>
    <w:rsid w:val="00DC0A1F"/>
    <w:rsid w:val="00DC0AD8"/>
    <w:rsid w:val="00DC0E7A"/>
    <w:rsid w:val="00DC2CFD"/>
    <w:rsid w:val="00DC3621"/>
    <w:rsid w:val="00DC38ED"/>
    <w:rsid w:val="00DC3EE2"/>
    <w:rsid w:val="00DC4112"/>
    <w:rsid w:val="00DC41B9"/>
    <w:rsid w:val="00DC4585"/>
    <w:rsid w:val="00DC4F09"/>
    <w:rsid w:val="00DC5957"/>
    <w:rsid w:val="00DC5BF6"/>
    <w:rsid w:val="00DC5F7E"/>
    <w:rsid w:val="00DC66F8"/>
    <w:rsid w:val="00DC72C6"/>
    <w:rsid w:val="00DC7CDF"/>
    <w:rsid w:val="00DC7D20"/>
    <w:rsid w:val="00DD0137"/>
    <w:rsid w:val="00DD14E0"/>
    <w:rsid w:val="00DD1A45"/>
    <w:rsid w:val="00DD1D98"/>
    <w:rsid w:val="00DD21BB"/>
    <w:rsid w:val="00DD2927"/>
    <w:rsid w:val="00DD2ACE"/>
    <w:rsid w:val="00DD2ED1"/>
    <w:rsid w:val="00DD309E"/>
    <w:rsid w:val="00DD367D"/>
    <w:rsid w:val="00DD3757"/>
    <w:rsid w:val="00DD3E5F"/>
    <w:rsid w:val="00DD3FB0"/>
    <w:rsid w:val="00DD3FBA"/>
    <w:rsid w:val="00DD437E"/>
    <w:rsid w:val="00DD46A8"/>
    <w:rsid w:val="00DD4CED"/>
    <w:rsid w:val="00DD4D99"/>
    <w:rsid w:val="00DD4EC5"/>
    <w:rsid w:val="00DD5216"/>
    <w:rsid w:val="00DD547B"/>
    <w:rsid w:val="00DD59C7"/>
    <w:rsid w:val="00DD5C60"/>
    <w:rsid w:val="00DD618B"/>
    <w:rsid w:val="00DD6811"/>
    <w:rsid w:val="00DD68D9"/>
    <w:rsid w:val="00DD6B53"/>
    <w:rsid w:val="00DE052B"/>
    <w:rsid w:val="00DE0E7B"/>
    <w:rsid w:val="00DE153C"/>
    <w:rsid w:val="00DE1B8D"/>
    <w:rsid w:val="00DE1E7C"/>
    <w:rsid w:val="00DE2198"/>
    <w:rsid w:val="00DE2AA9"/>
    <w:rsid w:val="00DE2DC6"/>
    <w:rsid w:val="00DE31C1"/>
    <w:rsid w:val="00DE3603"/>
    <w:rsid w:val="00DE3848"/>
    <w:rsid w:val="00DE38C9"/>
    <w:rsid w:val="00DE3C99"/>
    <w:rsid w:val="00DE44BF"/>
    <w:rsid w:val="00DE4698"/>
    <w:rsid w:val="00DE4F17"/>
    <w:rsid w:val="00DE5959"/>
    <w:rsid w:val="00DE5D3C"/>
    <w:rsid w:val="00DE5F5E"/>
    <w:rsid w:val="00DE66C1"/>
    <w:rsid w:val="00DE6B34"/>
    <w:rsid w:val="00DE7401"/>
    <w:rsid w:val="00DE7535"/>
    <w:rsid w:val="00DF039A"/>
    <w:rsid w:val="00DF0DEE"/>
    <w:rsid w:val="00DF0E2A"/>
    <w:rsid w:val="00DF125D"/>
    <w:rsid w:val="00DF1449"/>
    <w:rsid w:val="00DF1D56"/>
    <w:rsid w:val="00DF229E"/>
    <w:rsid w:val="00DF2A42"/>
    <w:rsid w:val="00DF2A90"/>
    <w:rsid w:val="00DF336E"/>
    <w:rsid w:val="00DF3800"/>
    <w:rsid w:val="00DF3B51"/>
    <w:rsid w:val="00DF3BB8"/>
    <w:rsid w:val="00DF43D7"/>
    <w:rsid w:val="00DF45EB"/>
    <w:rsid w:val="00DF46A7"/>
    <w:rsid w:val="00DF46FF"/>
    <w:rsid w:val="00DF470E"/>
    <w:rsid w:val="00DF52E3"/>
    <w:rsid w:val="00DF55E3"/>
    <w:rsid w:val="00DF663C"/>
    <w:rsid w:val="00DF6E0C"/>
    <w:rsid w:val="00DF6F0B"/>
    <w:rsid w:val="00E0057A"/>
    <w:rsid w:val="00E00F6E"/>
    <w:rsid w:val="00E01056"/>
    <w:rsid w:val="00E01366"/>
    <w:rsid w:val="00E01597"/>
    <w:rsid w:val="00E01677"/>
    <w:rsid w:val="00E01C6C"/>
    <w:rsid w:val="00E02916"/>
    <w:rsid w:val="00E02919"/>
    <w:rsid w:val="00E02D22"/>
    <w:rsid w:val="00E0305F"/>
    <w:rsid w:val="00E034E5"/>
    <w:rsid w:val="00E03B26"/>
    <w:rsid w:val="00E03C7E"/>
    <w:rsid w:val="00E03D99"/>
    <w:rsid w:val="00E03EBB"/>
    <w:rsid w:val="00E03F4F"/>
    <w:rsid w:val="00E04037"/>
    <w:rsid w:val="00E053A7"/>
    <w:rsid w:val="00E058FD"/>
    <w:rsid w:val="00E05C3B"/>
    <w:rsid w:val="00E05D20"/>
    <w:rsid w:val="00E05F95"/>
    <w:rsid w:val="00E06AC8"/>
    <w:rsid w:val="00E0704E"/>
    <w:rsid w:val="00E076AA"/>
    <w:rsid w:val="00E077C1"/>
    <w:rsid w:val="00E07D74"/>
    <w:rsid w:val="00E07E66"/>
    <w:rsid w:val="00E10223"/>
    <w:rsid w:val="00E11027"/>
    <w:rsid w:val="00E11496"/>
    <w:rsid w:val="00E11B68"/>
    <w:rsid w:val="00E11C2C"/>
    <w:rsid w:val="00E11DA2"/>
    <w:rsid w:val="00E12128"/>
    <w:rsid w:val="00E12323"/>
    <w:rsid w:val="00E126BE"/>
    <w:rsid w:val="00E1306E"/>
    <w:rsid w:val="00E130B1"/>
    <w:rsid w:val="00E13EB9"/>
    <w:rsid w:val="00E14068"/>
    <w:rsid w:val="00E142A2"/>
    <w:rsid w:val="00E14FC1"/>
    <w:rsid w:val="00E15422"/>
    <w:rsid w:val="00E15840"/>
    <w:rsid w:val="00E15D39"/>
    <w:rsid w:val="00E15F44"/>
    <w:rsid w:val="00E1670F"/>
    <w:rsid w:val="00E16A55"/>
    <w:rsid w:val="00E17C8B"/>
    <w:rsid w:val="00E17D38"/>
    <w:rsid w:val="00E20413"/>
    <w:rsid w:val="00E20642"/>
    <w:rsid w:val="00E20C21"/>
    <w:rsid w:val="00E211DC"/>
    <w:rsid w:val="00E22ED9"/>
    <w:rsid w:val="00E23A80"/>
    <w:rsid w:val="00E23C48"/>
    <w:rsid w:val="00E24565"/>
    <w:rsid w:val="00E24C84"/>
    <w:rsid w:val="00E24E2D"/>
    <w:rsid w:val="00E259BA"/>
    <w:rsid w:val="00E25AF9"/>
    <w:rsid w:val="00E25D4C"/>
    <w:rsid w:val="00E25D70"/>
    <w:rsid w:val="00E2610F"/>
    <w:rsid w:val="00E26753"/>
    <w:rsid w:val="00E26CD7"/>
    <w:rsid w:val="00E26E2E"/>
    <w:rsid w:val="00E275D6"/>
    <w:rsid w:val="00E27C3F"/>
    <w:rsid w:val="00E27F88"/>
    <w:rsid w:val="00E30240"/>
    <w:rsid w:val="00E3085B"/>
    <w:rsid w:val="00E30866"/>
    <w:rsid w:val="00E30ABB"/>
    <w:rsid w:val="00E311DB"/>
    <w:rsid w:val="00E31CE3"/>
    <w:rsid w:val="00E32207"/>
    <w:rsid w:val="00E32517"/>
    <w:rsid w:val="00E32B67"/>
    <w:rsid w:val="00E33719"/>
    <w:rsid w:val="00E33C6E"/>
    <w:rsid w:val="00E33C92"/>
    <w:rsid w:val="00E34467"/>
    <w:rsid w:val="00E34A83"/>
    <w:rsid w:val="00E35975"/>
    <w:rsid w:val="00E35B74"/>
    <w:rsid w:val="00E3642F"/>
    <w:rsid w:val="00E36443"/>
    <w:rsid w:val="00E366FD"/>
    <w:rsid w:val="00E36A83"/>
    <w:rsid w:val="00E375E5"/>
    <w:rsid w:val="00E3770D"/>
    <w:rsid w:val="00E37DE8"/>
    <w:rsid w:val="00E37E0E"/>
    <w:rsid w:val="00E37FCC"/>
    <w:rsid w:val="00E4075B"/>
    <w:rsid w:val="00E40A34"/>
    <w:rsid w:val="00E416BF"/>
    <w:rsid w:val="00E41A2F"/>
    <w:rsid w:val="00E41C43"/>
    <w:rsid w:val="00E4293A"/>
    <w:rsid w:val="00E42CF3"/>
    <w:rsid w:val="00E42E90"/>
    <w:rsid w:val="00E43043"/>
    <w:rsid w:val="00E43154"/>
    <w:rsid w:val="00E4343D"/>
    <w:rsid w:val="00E43562"/>
    <w:rsid w:val="00E442F5"/>
    <w:rsid w:val="00E4459F"/>
    <w:rsid w:val="00E44A07"/>
    <w:rsid w:val="00E45936"/>
    <w:rsid w:val="00E46232"/>
    <w:rsid w:val="00E464E6"/>
    <w:rsid w:val="00E46617"/>
    <w:rsid w:val="00E474B6"/>
    <w:rsid w:val="00E47CD3"/>
    <w:rsid w:val="00E47D53"/>
    <w:rsid w:val="00E50229"/>
    <w:rsid w:val="00E50472"/>
    <w:rsid w:val="00E506EE"/>
    <w:rsid w:val="00E50DA2"/>
    <w:rsid w:val="00E50FEA"/>
    <w:rsid w:val="00E51153"/>
    <w:rsid w:val="00E5159C"/>
    <w:rsid w:val="00E51BEE"/>
    <w:rsid w:val="00E526D8"/>
    <w:rsid w:val="00E52FF2"/>
    <w:rsid w:val="00E532BF"/>
    <w:rsid w:val="00E53948"/>
    <w:rsid w:val="00E53AC9"/>
    <w:rsid w:val="00E53C1F"/>
    <w:rsid w:val="00E53C6A"/>
    <w:rsid w:val="00E53F58"/>
    <w:rsid w:val="00E53F8E"/>
    <w:rsid w:val="00E5449F"/>
    <w:rsid w:val="00E54E2E"/>
    <w:rsid w:val="00E54E5F"/>
    <w:rsid w:val="00E553C4"/>
    <w:rsid w:val="00E5553D"/>
    <w:rsid w:val="00E55A88"/>
    <w:rsid w:val="00E55EBE"/>
    <w:rsid w:val="00E5622A"/>
    <w:rsid w:val="00E563DB"/>
    <w:rsid w:val="00E56C50"/>
    <w:rsid w:val="00E56E24"/>
    <w:rsid w:val="00E56E62"/>
    <w:rsid w:val="00E5728A"/>
    <w:rsid w:val="00E57957"/>
    <w:rsid w:val="00E57A29"/>
    <w:rsid w:val="00E60210"/>
    <w:rsid w:val="00E6065A"/>
    <w:rsid w:val="00E60E6F"/>
    <w:rsid w:val="00E613B5"/>
    <w:rsid w:val="00E614F9"/>
    <w:rsid w:val="00E61841"/>
    <w:rsid w:val="00E6194F"/>
    <w:rsid w:val="00E61DA3"/>
    <w:rsid w:val="00E61DFC"/>
    <w:rsid w:val="00E61EC2"/>
    <w:rsid w:val="00E626DD"/>
    <w:rsid w:val="00E62D08"/>
    <w:rsid w:val="00E63261"/>
    <w:rsid w:val="00E63AC1"/>
    <w:rsid w:val="00E63E67"/>
    <w:rsid w:val="00E6429A"/>
    <w:rsid w:val="00E644C9"/>
    <w:rsid w:val="00E64939"/>
    <w:rsid w:val="00E652A8"/>
    <w:rsid w:val="00E65409"/>
    <w:rsid w:val="00E65CB2"/>
    <w:rsid w:val="00E65CF6"/>
    <w:rsid w:val="00E66248"/>
    <w:rsid w:val="00E66AC6"/>
    <w:rsid w:val="00E66E5C"/>
    <w:rsid w:val="00E6727D"/>
    <w:rsid w:val="00E67F37"/>
    <w:rsid w:val="00E70AAF"/>
    <w:rsid w:val="00E70EC6"/>
    <w:rsid w:val="00E713B7"/>
    <w:rsid w:val="00E72FEC"/>
    <w:rsid w:val="00E730FF"/>
    <w:rsid w:val="00E73C7A"/>
    <w:rsid w:val="00E740C9"/>
    <w:rsid w:val="00E741EE"/>
    <w:rsid w:val="00E743E0"/>
    <w:rsid w:val="00E74495"/>
    <w:rsid w:val="00E74A05"/>
    <w:rsid w:val="00E74A85"/>
    <w:rsid w:val="00E74BD5"/>
    <w:rsid w:val="00E74CED"/>
    <w:rsid w:val="00E75053"/>
    <w:rsid w:val="00E75219"/>
    <w:rsid w:val="00E753C7"/>
    <w:rsid w:val="00E75532"/>
    <w:rsid w:val="00E75A87"/>
    <w:rsid w:val="00E75BD5"/>
    <w:rsid w:val="00E75C8C"/>
    <w:rsid w:val="00E75EA3"/>
    <w:rsid w:val="00E76333"/>
    <w:rsid w:val="00E76614"/>
    <w:rsid w:val="00E76C11"/>
    <w:rsid w:val="00E776C5"/>
    <w:rsid w:val="00E7799B"/>
    <w:rsid w:val="00E77B06"/>
    <w:rsid w:val="00E77BAF"/>
    <w:rsid w:val="00E805EA"/>
    <w:rsid w:val="00E806EC"/>
    <w:rsid w:val="00E80ADC"/>
    <w:rsid w:val="00E81013"/>
    <w:rsid w:val="00E81164"/>
    <w:rsid w:val="00E81473"/>
    <w:rsid w:val="00E81D80"/>
    <w:rsid w:val="00E82950"/>
    <w:rsid w:val="00E83157"/>
    <w:rsid w:val="00E83159"/>
    <w:rsid w:val="00E833C7"/>
    <w:rsid w:val="00E836D6"/>
    <w:rsid w:val="00E83ACD"/>
    <w:rsid w:val="00E84205"/>
    <w:rsid w:val="00E842EF"/>
    <w:rsid w:val="00E84A23"/>
    <w:rsid w:val="00E84CAA"/>
    <w:rsid w:val="00E85111"/>
    <w:rsid w:val="00E85897"/>
    <w:rsid w:val="00E85A77"/>
    <w:rsid w:val="00E85C04"/>
    <w:rsid w:val="00E85E68"/>
    <w:rsid w:val="00E866E4"/>
    <w:rsid w:val="00E86B5A"/>
    <w:rsid w:val="00E86FED"/>
    <w:rsid w:val="00E877F9"/>
    <w:rsid w:val="00E87800"/>
    <w:rsid w:val="00E8791E"/>
    <w:rsid w:val="00E87EC1"/>
    <w:rsid w:val="00E90103"/>
    <w:rsid w:val="00E90324"/>
    <w:rsid w:val="00E9079D"/>
    <w:rsid w:val="00E90C31"/>
    <w:rsid w:val="00E90D4F"/>
    <w:rsid w:val="00E91004"/>
    <w:rsid w:val="00E915FD"/>
    <w:rsid w:val="00E91B98"/>
    <w:rsid w:val="00E91D04"/>
    <w:rsid w:val="00E9220E"/>
    <w:rsid w:val="00E92420"/>
    <w:rsid w:val="00E92C27"/>
    <w:rsid w:val="00E9309B"/>
    <w:rsid w:val="00E93955"/>
    <w:rsid w:val="00E93FD0"/>
    <w:rsid w:val="00E9405D"/>
    <w:rsid w:val="00E9431B"/>
    <w:rsid w:val="00E944FB"/>
    <w:rsid w:val="00E94AA2"/>
    <w:rsid w:val="00E94D59"/>
    <w:rsid w:val="00E94E14"/>
    <w:rsid w:val="00E94FD7"/>
    <w:rsid w:val="00E955EC"/>
    <w:rsid w:val="00E957F0"/>
    <w:rsid w:val="00E96370"/>
    <w:rsid w:val="00E965F0"/>
    <w:rsid w:val="00E96644"/>
    <w:rsid w:val="00E96915"/>
    <w:rsid w:val="00E96A3A"/>
    <w:rsid w:val="00E96D66"/>
    <w:rsid w:val="00E97AA5"/>
    <w:rsid w:val="00EA044F"/>
    <w:rsid w:val="00EA0550"/>
    <w:rsid w:val="00EA111F"/>
    <w:rsid w:val="00EA116D"/>
    <w:rsid w:val="00EA1F60"/>
    <w:rsid w:val="00EA2072"/>
    <w:rsid w:val="00EA312E"/>
    <w:rsid w:val="00EA38E1"/>
    <w:rsid w:val="00EA42F9"/>
    <w:rsid w:val="00EA43B0"/>
    <w:rsid w:val="00EA48A2"/>
    <w:rsid w:val="00EA4BEE"/>
    <w:rsid w:val="00EA57DD"/>
    <w:rsid w:val="00EA5B54"/>
    <w:rsid w:val="00EA5FCC"/>
    <w:rsid w:val="00EA60A1"/>
    <w:rsid w:val="00EA6F54"/>
    <w:rsid w:val="00EA721A"/>
    <w:rsid w:val="00EA7354"/>
    <w:rsid w:val="00EA7404"/>
    <w:rsid w:val="00EB09FF"/>
    <w:rsid w:val="00EB10C5"/>
    <w:rsid w:val="00EB20CC"/>
    <w:rsid w:val="00EB212D"/>
    <w:rsid w:val="00EB2371"/>
    <w:rsid w:val="00EB2C1D"/>
    <w:rsid w:val="00EB30AF"/>
    <w:rsid w:val="00EB30DE"/>
    <w:rsid w:val="00EB3606"/>
    <w:rsid w:val="00EB38EC"/>
    <w:rsid w:val="00EB42C1"/>
    <w:rsid w:val="00EB4400"/>
    <w:rsid w:val="00EB4F97"/>
    <w:rsid w:val="00EB515E"/>
    <w:rsid w:val="00EB55BD"/>
    <w:rsid w:val="00EB581C"/>
    <w:rsid w:val="00EB5916"/>
    <w:rsid w:val="00EB5C81"/>
    <w:rsid w:val="00EB6C9E"/>
    <w:rsid w:val="00EB6D09"/>
    <w:rsid w:val="00EB730C"/>
    <w:rsid w:val="00EB79E4"/>
    <w:rsid w:val="00EB7A15"/>
    <w:rsid w:val="00EB7BC5"/>
    <w:rsid w:val="00EB7D6D"/>
    <w:rsid w:val="00EC0156"/>
    <w:rsid w:val="00EC01DA"/>
    <w:rsid w:val="00EC0274"/>
    <w:rsid w:val="00EC121D"/>
    <w:rsid w:val="00EC1B43"/>
    <w:rsid w:val="00EC1D18"/>
    <w:rsid w:val="00EC1E28"/>
    <w:rsid w:val="00EC2675"/>
    <w:rsid w:val="00EC2A32"/>
    <w:rsid w:val="00EC2D05"/>
    <w:rsid w:val="00EC2D92"/>
    <w:rsid w:val="00EC31CB"/>
    <w:rsid w:val="00EC3D50"/>
    <w:rsid w:val="00EC3F08"/>
    <w:rsid w:val="00EC45A1"/>
    <w:rsid w:val="00EC47C4"/>
    <w:rsid w:val="00EC4F2C"/>
    <w:rsid w:val="00EC5062"/>
    <w:rsid w:val="00EC552C"/>
    <w:rsid w:val="00EC61E3"/>
    <w:rsid w:val="00EC632B"/>
    <w:rsid w:val="00EC6DC6"/>
    <w:rsid w:val="00EC74F1"/>
    <w:rsid w:val="00EC7752"/>
    <w:rsid w:val="00EC7B68"/>
    <w:rsid w:val="00EC7BC1"/>
    <w:rsid w:val="00ED0013"/>
    <w:rsid w:val="00ED02A3"/>
    <w:rsid w:val="00ED080D"/>
    <w:rsid w:val="00ED0B19"/>
    <w:rsid w:val="00ED0B1B"/>
    <w:rsid w:val="00ED0F28"/>
    <w:rsid w:val="00ED1041"/>
    <w:rsid w:val="00ED1201"/>
    <w:rsid w:val="00ED13E6"/>
    <w:rsid w:val="00ED1D85"/>
    <w:rsid w:val="00ED2B8E"/>
    <w:rsid w:val="00ED3508"/>
    <w:rsid w:val="00ED3A2C"/>
    <w:rsid w:val="00ED3C33"/>
    <w:rsid w:val="00ED4056"/>
    <w:rsid w:val="00ED4455"/>
    <w:rsid w:val="00ED4457"/>
    <w:rsid w:val="00ED50E6"/>
    <w:rsid w:val="00ED55A2"/>
    <w:rsid w:val="00ED5E39"/>
    <w:rsid w:val="00ED5F82"/>
    <w:rsid w:val="00ED60E0"/>
    <w:rsid w:val="00ED691B"/>
    <w:rsid w:val="00ED6951"/>
    <w:rsid w:val="00ED7286"/>
    <w:rsid w:val="00ED7543"/>
    <w:rsid w:val="00EE023D"/>
    <w:rsid w:val="00EE04BA"/>
    <w:rsid w:val="00EE06F6"/>
    <w:rsid w:val="00EE0836"/>
    <w:rsid w:val="00EE0874"/>
    <w:rsid w:val="00EE1789"/>
    <w:rsid w:val="00EE1D40"/>
    <w:rsid w:val="00EE2154"/>
    <w:rsid w:val="00EE2557"/>
    <w:rsid w:val="00EE2582"/>
    <w:rsid w:val="00EE2708"/>
    <w:rsid w:val="00EE28C6"/>
    <w:rsid w:val="00EE2A6B"/>
    <w:rsid w:val="00EE35EC"/>
    <w:rsid w:val="00EE3911"/>
    <w:rsid w:val="00EE3DA5"/>
    <w:rsid w:val="00EE3EEE"/>
    <w:rsid w:val="00EE40B5"/>
    <w:rsid w:val="00EE415D"/>
    <w:rsid w:val="00EE429C"/>
    <w:rsid w:val="00EE472E"/>
    <w:rsid w:val="00EE4C50"/>
    <w:rsid w:val="00EE584B"/>
    <w:rsid w:val="00EE5F22"/>
    <w:rsid w:val="00EE6A6E"/>
    <w:rsid w:val="00EE6FB4"/>
    <w:rsid w:val="00EE700B"/>
    <w:rsid w:val="00EE7B6B"/>
    <w:rsid w:val="00EE7E32"/>
    <w:rsid w:val="00EF05C1"/>
    <w:rsid w:val="00EF0739"/>
    <w:rsid w:val="00EF0970"/>
    <w:rsid w:val="00EF09CF"/>
    <w:rsid w:val="00EF0F18"/>
    <w:rsid w:val="00EF1136"/>
    <w:rsid w:val="00EF171D"/>
    <w:rsid w:val="00EF1E73"/>
    <w:rsid w:val="00EF25CC"/>
    <w:rsid w:val="00EF2FC2"/>
    <w:rsid w:val="00EF37C3"/>
    <w:rsid w:val="00EF3BE5"/>
    <w:rsid w:val="00EF3CCC"/>
    <w:rsid w:val="00EF3E7B"/>
    <w:rsid w:val="00EF4814"/>
    <w:rsid w:val="00EF4831"/>
    <w:rsid w:val="00EF5075"/>
    <w:rsid w:val="00EF5521"/>
    <w:rsid w:val="00EF5C23"/>
    <w:rsid w:val="00EF5C53"/>
    <w:rsid w:val="00EF5E58"/>
    <w:rsid w:val="00EF5FE7"/>
    <w:rsid w:val="00EF62B0"/>
    <w:rsid w:val="00EF63E5"/>
    <w:rsid w:val="00EF63EF"/>
    <w:rsid w:val="00EF693D"/>
    <w:rsid w:val="00EF6AA8"/>
    <w:rsid w:val="00EF76F8"/>
    <w:rsid w:val="00EF78B8"/>
    <w:rsid w:val="00F0025E"/>
    <w:rsid w:val="00F00654"/>
    <w:rsid w:val="00F00A07"/>
    <w:rsid w:val="00F00B23"/>
    <w:rsid w:val="00F00C30"/>
    <w:rsid w:val="00F014D4"/>
    <w:rsid w:val="00F0158C"/>
    <w:rsid w:val="00F015A7"/>
    <w:rsid w:val="00F017EF"/>
    <w:rsid w:val="00F0195A"/>
    <w:rsid w:val="00F02139"/>
    <w:rsid w:val="00F02276"/>
    <w:rsid w:val="00F023D5"/>
    <w:rsid w:val="00F026AE"/>
    <w:rsid w:val="00F03268"/>
    <w:rsid w:val="00F036AC"/>
    <w:rsid w:val="00F03B00"/>
    <w:rsid w:val="00F03B27"/>
    <w:rsid w:val="00F04DBF"/>
    <w:rsid w:val="00F053D2"/>
    <w:rsid w:val="00F06505"/>
    <w:rsid w:val="00F068A4"/>
    <w:rsid w:val="00F073DC"/>
    <w:rsid w:val="00F07542"/>
    <w:rsid w:val="00F075F8"/>
    <w:rsid w:val="00F07803"/>
    <w:rsid w:val="00F07B61"/>
    <w:rsid w:val="00F07B63"/>
    <w:rsid w:val="00F07BB4"/>
    <w:rsid w:val="00F07E09"/>
    <w:rsid w:val="00F07ED6"/>
    <w:rsid w:val="00F10723"/>
    <w:rsid w:val="00F10C18"/>
    <w:rsid w:val="00F10CF3"/>
    <w:rsid w:val="00F10EDE"/>
    <w:rsid w:val="00F1118F"/>
    <w:rsid w:val="00F11336"/>
    <w:rsid w:val="00F11719"/>
    <w:rsid w:val="00F12417"/>
    <w:rsid w:val="00F127E7"/>
    <w:rsid w:val="00F128F5"/>
    <w:rsid w:val="00F131AB"/>
    <w:rsid w:val="00F13703"/>
    <w:rsid w:val="00F13CE1"/>
    <w:rsid w:val="00F14082"/>
    <w:rsid w:val="00F146B4"/>
    <w:rsid w:val="00F147F8"/>
    <w:rsid w:val="00F151D3"/>
    <w:rsid w:val="00F15293"/>
    <w:rsid w:val="00F1571E"/>
    <w:rsid w:val="00F15768"/>
    <w:rsid w:val="00F159D0"/>
    <w:rsid w:val="00F15ACE"/>
    <w:rsid w:val="00F15B9A"/>
    <w:rsid w:val="00F160A2"/>
    <w:rsid w:val="00F16390"/>
    <w:rsid w:val="00F16944"/>
    <w:rsid w:val="00F16A11"/>
    <w:rsid w:val="00F17144"/>
    <w:rsid w:val="00F17925"/>
    <w:rsid w:val="00F17AED"/>
    <w:rsid w:val="00F17C77"/>
    <w:rsid w:val="00F17DA8"/>
    <w:rsid w:val="00F17E25"/>
    <w:rsid w:val="00F2054D"/>
    <w:rsid w:val="00F20AFE"/>
    <w:rsid w:val="00F20E81"/>
    <w:rsid w:val="00F20F7E"/>
    <w:rsid w:val="00F213B1"/>
    <w:rsid w:val="00F21BF6"/>
    <w:rsid w:val="00F22567"/>
    <w:rsid w:val="00F2322F"/>
    <w:rsid w:val="00F2379E"/>
    <w:rsid w:val="00F24073"/>
    <w:rsid w:val="00F24204"/>
    <w:rsid w:val="00F24235"/>
    <w:rsid w:val="00F244F3"/>
    <w:rsid w:val="00F24D0B"/>
    <w:rsid w:val="00F25731"/>
    <w:rsid w:val="00F26054"/>
    <w:rsid w:val="00F261CE"/>
    <w:rsid w:val="00F2636E"/>
    <w:rsid w:val="00F26938"/>
    <w:rsid w:val="00F26BF1"/>
    <w:rsid w:val="00F26F8E"/>
    <w:rsid w:val="00F27356"/>
    <w:rsid w:val="00F276FA"/>
    <w:rsid w:val="00F277B7"/>
    <w:rsid w:val="00F27FCB"/>
    <w:rsid w:val="00F30E8F"/>
    <w:rsid w:val="00F30FE2"/>
    <w:rsid w:val="00F31131"/>
    <w:rsid w:val="00F31A2F"/>
    <w:rsid w:val="00F31D16"/>
    <w:rsid w:val="00F32037"/>
    <w:rsid w:val="00F32697"/>
    <w:rsid w:val="00F32AEC"/>
    <w:rsid w:val="00F32D46"/>
    <w:rsid w:val="00F33748"/>
    <w:rsid w:val="00F33DD2"/>
    <w:rsid w:val="00F33E72"/>
    <w:rsid w:val="00F3423E"/>
    <w:rsid w:val="00F3431C"/>
    <w:rsid w:val="00F34B41"/>
    <w:rsid w:val="00F35043"/>
    <w:rsid w:val="00F35574"/>
    <w:rsid w:val="00F357CA"/>
    <w:rsid w:val="00F359A7"/>
    <w:rsid w:val="00F36673"/>
    <w:rsid w:val="00F3669D"/>
    <w:rsid w:val="00F36ECC"/>
    <w:rsid w:val="00F37381"/>
    <w:rsid w:val="00F37505"/>
    <w:rsid w:val="00F377E9"/>
    <w:rsid w:val="00F37A57"/>
    <w:rsid w:val="00F37B68"/>
    <w:rsid w:val="00F37CAF"/>
    <w:rsid w:val="00F37CB3"/>
    <w:rsid w:val="00F37D2E"/>
    <w:rsid w:val="00F40142"/>
    <w:rsid w:val="00F402C5"/>
    <w:rsid w:val="00F40A3A"/>
    <w:rsid w:val="00F40E7A"/>
    <w:rsid w:val="00F40FC0"/>
    <w:rsid w:val="00F410DF"/>
    <w:rsid w:val="00F4196A"/>
    <w:rsid w:val="00F41A24"/>
    <w:rsid w:val="00F41E8F"/>
    <w:rsid w:val="00F42E8A"/>
    <w:rsid w:val="00F4355D"/>
    <w:rsid w:val="00F43972"/>
    <w:rsid w:val="00F44384"/>
    <w:rsid w:val="00F44EFA"/>
    <w:rsid w:val="00F45E67"/>
    <w:rsid w:val="00F463D6"/>
    <w:rsid w:val="00F46427"/>
    <w:rsid w:val="00F4645E"/>
    <w:rsid w:val="00F46EF8"/>
    <w:rsid w:val="00F47C57"/>
    <w:rsid w:val="00F5001B"/>
    <w:rsid w:val="00F50460"/>
    <w:rsid w:val="00F50B87"/>
    <w:rsid w:val="00F51392"/>
    <w:rsid w:val="00F51F2E"/>
    <w:rsid w:val="00F52150"/>
    <w:rsid w:val="00F521C6"/>
    <w:rsid w:val="00F52653"/>
    <w:rsid w:val="00F5268E"/>
    <w:rsid w:val="00F52AC4"/>
    <w:rsid w:val="00F52E8B"/>
    <w:rsid w:val="00F538B3"/>
    <w:rsid w:val="00F53D1A"/>
    <w:rsid w:val="00F54120"/>
    <w:rsid w:val="00F56501"/>
    <w:rsid w:val="00F56E2C"/>
    <w:rsid w:val="00F578AB"/>
    <w:rsid w:val="00F579D4"/>
    <w:rsid w:val="00F57E94"/>
    <w:rsid w:val="00F6031E"/>
    <w:rsid w:val="00F6033F"/>
    <w:rsid w:val="00F60422"/>
    <w:rsid w:val="00F608B5"/>
    <w:rsid w:val="00F60BD7"/>
    <w:rsid w:val="00F61360"/>
    <w:rsid w:val="00F61416"/>
    <w:rsid w:val="00F617BB"/>
    <w:rsid w:val="00F61CE6"/>
    <w:rsid w:val="00F623DA"/>
    <w:rsid w:val="00F62AA2"/>
    <w:rsid w:val="00F62FDA"/>
    <w:rsid w:val="00F630E8"/>
    <w:rsid w:val="00F63DF3"/>
    <w:rsid w:val="00F6405F"/>
    <w:rsid w:val="00F641FD"/>
    <w:rsid w:val="00F6443D"/>
    <w:rsid w:val="00F64469"/>
    <w:rsid w:val="00F64479"/>
    <w:rsid w:val="00F64628"/>
    <w:rsid w:val="00F64C93"/>
    <w:rsid w:val="00F65023"/>
    <w:rsid w:val="00F650D4"/>
    <w:rsid w:val="00F651FC"/>
    <w:rsid w:val="00F65A0D"/>
    <w:rsid w:val="00F65AC1"/>
    <w:rsid w:val="00F65DCD"/>
    <w:rsid w:val="00F66014"/>
    <w:rsid w:val="00F66314"/>
    <w:rsid w:val="00F663EC"/>
    <w:rsid w:val="00F66A13"/>
    <w:rsid w:val="00F66D4B"/>
    <w:rsid w:val="00F6710E"/>
    <w:rsid w:val="00F67265"/>
    <w:rsid w:val="00F677F2"/>
    <w:rsid w:val="00F67FDD"/>
    <w:rsid w:val="00F70C6A"/>
    <w:rsid w:val="00F70C78"/>
    <w:rsid w:val="00F7147E"/>
    <w:rsid w:val="00F71550"/>
    <w:rsid w:val="00F71635"/>
    <w:rsid w:val="00F71668"/>
    <w:rsid w:val="00F71927"/>
    <w:rsid w:val="00F71C20"/>
    <w:rsid w:val="00F72194"/>
    <w:rsid w:val="00F7286B"/>
    <w:rsid w:val="00F728D0"/>
    <w:rsid w:val="00F729A5"/>
    <w:rsid w:val="00F72E57"/>
    <w:rsid w:val="00F734A8"/>
    <w:rsid w:val="00F734D1"/>
    <w:rsid w:val="00F73609"/>
    <w:rsid w:val="00F73CA6"/>
    <w:rsid w:val="00F73F2A"/>
    <w:rsid w:val="00F74082"/>
    <w:rsid w:val="00F74265"/>
    <w:rsid w:val="00F748C4"/>
    <w:rsid w:val="00F74AEF"/>
    <w:rsid w:val="00F750CE"/>
    <w:rsid w:val="00F75626"/>
    <w:rsid w:val="00F75C46"/>
    <w:rsid w:val="00F76174"/>
    <w:rsid w:val="00F7625E"/>
    <w:rsid w:val="00F76289"/>
    <w:rsid w:val="00F7645D"/>
    <w:rsid w:val="00F76862"/>
    <w:rsid w:val="00F76A2D"/>
    <w:rsid w:val="00F76B7F"/>
    <w:rsid w:val="00F76BC2"/>
    <w:rsid w:val="00F76E42"/>
    <w:rsid w:val="00F76EDB"/>
    <w:rsid w:val="00F77036"/>
    <w:rsid w:val="00F777A7"/>
    <w:rsid w:val="00F7795D"/>
    <w:rsid w:val="00F77AA1"/>
    <w:rsid w:val="00F8070D"/>
    <w:rsid w:val="00F80A49"/>
    <w:rsid w:val="00F81332"/>
    <w:rsid w:val="00F81BC5"/>
    <w:rsid w:val="00F81DBA"/>
    <w:rsid w:val="00F81EEC"/>
    <w:rsid w:val="00F821ED"/>
    <w:rsid w:val="00F82359"/>
    <w:rsid w:val="00F824AC"/>
    <w:rsid w:val="00F8261A"/>
    <w:rsid w:val="00F82645"/>
    <w:rsid w:val="00F8294E"/>
    <w:rsid w:val="00F82D61"/>
    <w:rsid w:val="00F8315A"/>
    <w:rsid w:val="00F83EF1"/>
    <w:rsid w:val="00F84606"/>
    <w:rsid w:val="00F84975"/>
    <w:rsid w:val="00F84ABE"/>
    <w:rsid w:val="00F84D0C"/>
    <w:rsid w:val="00F84EA6"/>
    <w:rsid w:val="00F8533B"/>
    <w:rsid w:val="00F85ABD"/>
    <w:rsid w:val="00F85CEA"/>
    <w:rsid w:val="00F86778"/>
    <w:rsid w:val="00F86874"/>
    <w:rsid w:val="00F868C9"/>
    <w:rsid w:val="00F87E07"/>
    <w:rsid w:val="00F9054C"/>
    <w:rsid w:val="00F9064F"/>
    <w:rsid w:val="00F90AD2"/>
    <w:rsid w:val="00F90B77"/>
    <w:rsid w:val="00F90C34"/>
    <w:rsid w:val="00F910AC"/>
    <w:rsid w:val="00F920BB"/>
    <w:rsid w:val="00F921F4"/>
    <w:rsid w:val="00F92339"/>
    <w:rsid w:val="00F9258B"/>
    <w:rsid w:val="00F93196"/>
    <w:rsid w:val="00F94097"/>
    <w:rsid w:val="00F944EC"/>
    <w:rsid w:val="00F9466E"/>
    <w:rsid w:val="00F948B9"/>
    <w:rsid w:val="00F948E7"/>
    <w:rsid w:val="00F94EE1"/>
    <w:rsid w:val="00F95265"/>
    <w:rsid w:val="00F9618B"/>
    <w:rsid w:val="00F962E6"/>
    <w:rsid w:val="00F97607"/>
    <w:rsid w:val="00F97624"/>
    <w:rsid w:val="00F97B9D"/>
    <w:rsid w:val="00F97CBB"/>
    <w:rsid w:val="00F97E78"/>
    <w:rsid w:val="00FA00BF"/>
    <w:rsid w:val="00FA0202"/>
    <w:rsid w:val="00FA0315"/>
    <w:rsid w:val="00FA0FDF"/>
    <w:rsid w:val="00FA119D"/>
    <w:rsid w:val="00FA17F0"/>
    <w:rsid w:val="00FA18B4"/>
    <w:rsid w:val="00FA1B67"/>
    <w:rsid w:val="00FA2596"/>
    <w:rsid w:val="00FA310A"/>
    <w:rsid w:val="00FA356B"/>
    <w:rsid w:val="00FA37D6"/>
    <w:rsid w:val="00FA3886"/>
    <w:rsid w:val="00FA3C6E"/>
    <w:rsid w:val="00FA3D4F"/>
    <w:rsid w:val="00FA425A"/>
    <w:rsid w:val="00FA480B"/>
    <w:rsid w:val="00FA4D58"/>
    <w:rsid w:val="00FA4DE9"/>
    <w:rsid w:val="00FA50FC"/>
    <w:rsid w:val="00FA52FD"/>
    <w:rsid w:val="00FA5B12"/>
    <w:rsid w:val="00FA5DA3"/>
    <w:rsid w:val="00FA60C6"/>
    <w:rsid w:val="00FA6248"/>
    <w:rsid w:val="00FA691A"/>
    <w:rsid w:val="00FA6B32"/>
    <w:rsid w:val="00FA6E9B"/>
    <w:rsid w:val="00FA7049"/>
    <w:rsid w:val="00FA74B2"/>
    <w:rsid w:val="00FA7817"/>
    <w:rsid w:val="00FA7F98"/>
    <w:rsid w:val="00FB086E"/>
    <w:rsid w:val="00FB08BE"/>
    <w:rsid w:val="00FB11C0"/>
    <w:rsid w:val="00FB1558"/>
    <w:rsid w:val="00FB16DC"/>
    <w:rsid w:val="00FB1755"/>
    <w:rsid w:val="00FB19EC"/>
    <w:rsid w:val="00FB1A86"/>
    <w:rsid w:val="00FB1C36"/>
    <w:rsid w:val="00FB1CF6"/>
    <w:rsid w:val="00FB1D41"/>
    <w:rsid w:val="00FB1ECC"/>
    <w:rsid w:val="00FB2488"/>
    <w:rsid w:val="00FB24B1"/>
    <w:rsid w:val="00FB2A2A"/>
    <w:rsid w:val="00FB2FC8"/>
    <w:rsid w:val="00FB4BEE"/>
    <w:rsid w:val="00FB51F6"/>
    <w:rsid w:val="00FB5E33"/>
    <w:rsid w:val="00FB62D2"/>
    <w:rsid w:val="00FB6321"/>
    <w:rsid w:val="00FB6373"/>
    <w:rsid w:val="00FB64CC"/>
    <w:rsid w:val="00FB719E"/>
    <w:rsid w:val="00FB71FD"/>
    <w:rsid w:val="00FB7468"/>
    <w:rsid w:val="00FB74C8"/>
    <w:rsid w:val="00FB7B75"/>
    <w:rsid w:val="00FB7DFB"/>
    <w:rsid w:val="00FB7E5A"/>
    <w:rsid w:val="00FC0C19"/>
    <w:rsid w:val="00FC0C50"/>
    <w:rsid w:val="00FC0DB5"/>
    <w:rsid w:val="00FC1BA7"/>
    <w:rsid w:val="00FC1DAE"/>
    <w:rsid w:val="00FC20A3"/>
    <w:rsid w:val="00FC2611"/>
    <w:rsid w:val="00FC2710"/>
    <w:rsid w:val="00FC298D"/>
    <w:rsid w:val="00FC2B19"/>
    <w:rsid w:val="00FC33AC"/>
    <w:rsid w:val="00FC33BA"/>
    <w:rsid w:val="00FC3405"/>
    <w:rsid w:val="00FC34A4"/>
    <w:rsid w:val="00FC367D"/>
    <w:rsid w:val="00FC3A1A"/>
    <w:rsid w:val="00FC3DF4"/>
    <w:rsid w:val="00FC3FF1"/>
    <w:rsid w:val="00FC409E"/>
    <w:rsid w:val="00FC411B"/>
    <w:rsid w:val="00FC4615"/>
    <w:rsid w:val="00FC46A8"/>
    <w:rsid w:val="00FC48C7"/>
    <w:rsid w:val="00FC4D82"/>
    <w:rsid w:val="00FC5782"/>
    <w:rsid w:val="00FC5A0D"/>
    <w:rsid w:val="00FC5C94"/>
    <w:rsid w:val="00FC5DE3"/>
    <w:rsid w:val="00FC609E"/>
    <w:rsid w:val="00FC6542"/>
    <w:rsid w:val="00FC7360"/>
    <w:rsid w:val="00FC75B3"/>
    <w:rsid w:val="00FC7A79"/>
    <w:rsid w:val="00FC7B06"/>
    <w:rsid w:val="00FC7BED"/>
    <w:rsid w:val="00FC7E60"/>
    <w:rsid w:val="00FC7FF9"/>
    <w:rsid w:val="00FD13E0"/>
    <w:rsid w:val="00FD17DB"/>
    <w:rsid w:val="00FD1CF2"/>
    <w:rsid w:val="00FD204F"/>
    <w:rsid w:val="00FD2112"/>
    <w:rsid w:val="00FD2D0A"/>
    <w:rsid w:val="00FD2D5C"/>
    <w:rsid w:val="00FD3221"/>
    <w:rsid w:val="00FD32A8"/>
    <w:rsid w:val="00FD3453"/>
    <w:rsid w:val="00FD3474"/>
    <w:rsid w:val="00FD384F"/>
    <w:rsid w:val="00FD4109"/>
    <w:rsid w:val="00FD443A"/>
    <w:rsid w:val="00FD447B"/>
    <w:rsid w:val="00FD463A"/>
    <w:rsid w:val="00FD4854"/>
    <w:rsid w:val="00FD4D16"/>
    <w:rsid w:val="00FD4EDA"/>
    <w:rsid w:val="00FD4F22"/>
    <w:rsid w:val="00FD561B"/>
    <w:rsid w:val="00FD5CB1"/>
    <w:rsid w:val="00FD67D5"/>
    <w:rsid w:val="00FD6C6F"/>
    <w:rsid w:val="00FD76BA"/>
    <w:rsid w:val="00FD7A80"/>
    <w:rsid w:val="00FE07DD"/>
    <w:rsid w:val="00FE0F81"/>
    <w:rsid w:val="00FE161B"/>
    <w:rsid w:val="00FE2401"/>
    <w:rsid w:val="00FE2524"/>
    <w:rsid w:val="00FE2718"/>
    <w:rsid w:val="00FE2F53"/>
    <w:rsid w:val="00FE3F5E"/>
    <w:rsid w:val="00FE4503"/>
    <w:rsid w:val="00FE4965"/>
    <w:rsid w:val="00FE4B31"/>
    <w:rsid w:val="00FE4E20"/>
    <w:rsid w:val="00FE509C"/>
    <w:rsid w:val="00FE50CE"/>
    <w:rsid w:val="00FE57B0"/>
    <w:rsid w:val="00FE5D48"/>
    <w:rsid w:val="00FE6D61"/>
    <w:rsid w:val="00FE72EC"/>
    <w:rsid w:val="00FE7A41"/>
    <w:rsid w:val="00FE7AE2"/>
    <w:rsid w:val="00FE7B1A"/>
    <w:rsid w:val="00FF0250"/>
    <w:rsid w:val="00FF06E8"/>
    <w:rsid w:val="00FF08DB"/>
    <w:rsid w:val="00FF0C0A"/>
    <w:rsid w:val="00FF0C59"/>
    <w:rsid w:val="00FF102F"/>
    <w:rsid w:val="00FF11AD"/>
    <w:rsid w:val="00FF1769"/>
    <w:rsid w:val="00FF2182"/>
    <w:rsid w:val="00FF2470"/>
    <w:rsid w:val="00FF2511"/>
    <w:rsid w:val="00FF2556"/>
    <w:rsid w:val="00FF25A0"/>
    <w:rsid w:val="00FF2E2C"/>
    <w:rsid w:val="00FF2E6D"/>
    <w:rsid w:val="00FF379D"/>
    <w:rsid w:val="00FF3FF1"/>
    <w:rsid w:val="00FF4031"/>
    <w:rsid w:val="00FF4139"/>
    <w:rsid w:val="00FF4210"/>
    <w:rsid w:val="00FF4375"/>
    <w:rsid w:val="00FF455E"/>
    <w:rsid w:val="00FF4BA8"/>
    <w:rsid w:val="00FF51BA"/>
    <w:rsid w:val="00FF5F1E"/>
    <w:rsid w:val="00FF614C"/>
    <w:rsid w:val="00FF6392"/>
    <w:rsid w:val="00FF67AF"/>
    <w:rsid w:val="00FF6BE6"/>
    <w:rsid w:val="00FF758C"/>
    <w:rsid w:val="00FF7651"/>
    <w:rsid w:val="00FF7B73"/>
    <w:rsid w:val="0367E3A6"/>
    <w:rsid w:val="0BE55BD2"/>
    <w:rsid w:val="0E31AD9C"/>
    <w:rsid w:val="0E4EB480"/>
    <w:rsid w:val="11C13464"/>
    <w:rsid w:val="12063CC7"/>
    <w:rsid w:val="12333119"/>
    <w:rsid w:val="14C4A914"/>
    <w:rsid w:val="16018694"/>
    <w:rsid w:val="1601FB9A"/>
    <w:rsid w:val="1A67E690"/>
    <w:rsid w:val="1B538F65"/>
    <w:rsid w:val="1C08C04C"/>
    <w:rsid w:val="1E1EE58F"/>
    <w:rsid w:val="20F1AD5D"/>
    <w:rsid w:val="21F9F3D6"/>
    <w:rsid w:val="22E6889C"/>
    <w:rsid w:val="2500A85C"/>
    <w:rsid w:val="29D28C95"/>
    <w:rsid w:val="2A5E6A2A"/>
    <w:rsid w:val="2B765DB7"/>
    <w:rsid w:val="2D8CA2B0"/>
    <w:rsid w:val="2E164B93"/>
    <w:rsid w:val="3013FA5A"/>
    <w:rsid w:val="30958626"/>
    <w:rsid w:val="3174B2E3"/>
    <w:rsid w:val="3471A46E"/>
    <w:rsid w:val="36E9A7A1"/>
    <w:rsid w:val="3E641078"/>
    <w:rsid w:val="4227A0F2"/>
    <w:rsid w:val="439747D5"/>
    <w:rsid w:val="486D262C"/>
    <w:rsid w:val="49702FBC"/>
    <w:rsid w:val="5FBE6544"/>
    <w:rsid w:val="60887E2B"/>
    <w:rsid w:val="65690FA1"/>
    <w:rsid w:val="67541BD2"/>
    <w:rsid w:val="68003179"/>
    <w:rsid w:val="69F65926"/>
    <w:rsid w:val="6CE73BEC"/>
    <w:rsid w:val="6F99E382"/>
    <w:rsid w:val="772218F5"/>
    <w:rsid w:val="7A36E1B6"/>
    <w:rsid w:val="7BAB1614"/>
    <w:rsid w:val="7E69B321"/>
    <w:rsid w:val="7ECF8A5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8193"/>
    <o:shapelayout v:ext="edit">
      <o:idmap v:ext="edit" data="1"/>
    </o:shapelayout>
  </w:shapeDefaults>
  <w:decimalSymbol w:val="."/>
  <w:listSeparator w:val=","/>
  <w14:docId w14:val="4FDCA798"/>
  <w15:chartTrackingRefBased/>
  <w15:docId w15:val="{1AE50E1C-FE38-4386-824A-9F87635749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SimSun"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4242"/>
  </w:style>
  <w:style w:type="paragraph" w:styleId="Heading1">
    <w:name w:val="heading 1"/>
    <w:basedOn w:val="Normal"/>
    <w:next w:val="Normal"/>
    <w:link w:val="Heading1Char"/>
    <w:uiPriority w:val="9"/>
    <w:qFormat/>
    <w:rsid w:val="00930D5E"/>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semiHidden/>
    <w:unhideWhenUsed/>
    <w:qFormat/>
    <w:rsid w:val="00930D5E"/>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semiHidden/>
    <w:unhideWhenUsed/>
    <w:qFormat/>
    <w:rsid w:val="00930D5E"/>
    <w:pPr>
      <w:keepNext/>
      <w:keepLines/>
      <w:spacing w:before="40" w:after="0"/>
      <w:outlineLvl w:val="2"/>
    </w:pPr>
    <w:rPr>
      <w:rFonts w:asciiTheme="majorHAnsi" w:eastAsiaTheme="majorEastAsia" w:hAnsiTheme="majorHAnsi" w:cstheme="majorBidi"/>
      <w:color w:val="1F4D78" w:themeColor="accent1" w:themeShade="7F"/>
      <w:sz w:val="24"/>
      <w:szCs w:val="24"/>
    </w:rPr>
  </w:style>
  <w:style w:type="paragraph" w:styleId="Heading5">
    <w:name w:val="heading 5"/>
    <w:basedOn w:val="Normal"/>
    <w:next w:val="Normal"/>
    <w:link w:val="Heading5Char"/>
    <w:uiPriority w:val="9"/>
    <w:semiHidden/>
    <w:unhideWhenUsed/>
    <w:qFormat/>
    <w:rsid w:val="009C4242"/>
    <w:pPr>
      <w:keepNext/>
      <w:keepLines/>
      <w:spacing w:before="40" w:after="0" w:line="256" w:lineRule="auto"/>
      <w:outlineLvl w:val="4"/>
    </w:pPr>
    <w:rPr>
      <w:rFonts w:asciiTheme="majorHAnsi" w:eastAsiaTheme="majorEastAsia" w:hAnsiTheme="majorHAnsi" w:cstheme="majorBidi"/>
      <w:color w:val="2E74B5"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roductList-Body">
    <w:name w:val="Product List - Body"/>
    <w:basedOn w:val="Normal"/>
    <w:link w:val="ProductList-BodyChar"/>
    <w:qFormat/>
    <w:rsid w:val="009C4242"/>
    <w:pPr>
      <w:tabs>
        <w:tab w:val="left" w:pos="158"/>
      </w:tabs>
      <w:spacing w:after="0" w:line="240" w:lineRule="auto"/>
    </w:pPr>
    <w:rPr>
      <w:sz w:val="18"/>
    </w:rPr>
  </w:style>
  <w:style w:type="paragraph" w:customStyle="1" w:styleId="ProductList-SectionHeading">
    <w:name w:val="Product List - Section Heading"/>
    <w:basedOn w:val="ProductList-Body"/>
    <w:next w:val="ProductList-Body"/>
    <w:link w:val="ProductList-SectionHeadingChar"/>
    <w:qFormat/>
    <w:rsid w:val="00407E60"/>
    <w:pPr>
      <w:spacing w:after="240"/>
    </w:pPr>
    <w:rPr>
      <w:rFonts w:asciiTheme="majorHAnsi" w:hAnsiTheme="majorHAnsi"/>
      <w:b/>
      <w:sz w:val="40"/>
    </w:rPr>
  </w:style>
  <w:style w:type="paragraph" w:customStyle="1" w:styleId="ProductList-OfferingGroupHeading">
    <w:name w:val="Product List - Offering Group Heading"/>
    <w:basedOn w:val="ProductList-Body"/>
    <w:link w:val="ProductList-OfferingGroupHeadingChar"/>
    <w:qFormat/>
    <w:rsid w:val="00FC1BA7"/>
    <w:pPr>
      <w:pBdr>
        <w:bottom w:val="single" w:sz="24" w:space="1" w:color="BFBFBF" w:themeColor="background1" w:themeShade="BF"/>
      </w:pBdr>
      <w:spacing w:after="240"/>
    </w:pPr>
    <w:rPr>
      <w:rFonts w:asciiTheme="majorHAnsi" w:hAnsiTheme="majorHAnsi"/>
      <w:b/>
      <w:color w:val="00188F"/>
      <w:sz w:val="28"/>
    </w:rPr>
  </w:style>
  <w:style w:type="character" w:customStyle="1" w:styleId="ProductList-BodyChar">
    <w:name w:val="Product List - Body Char"/>
    <w:basedOn w:val="DefaultParagraphFont"/>
    <w:link w:val="ProductList-Body"/>
    <w:rsid w:val="003F6BD4"/>
    <w:rPr>
      <w:sz w:val="18"/>
    </w:rPr>
  </w:style>
  <w:style w:type="character" w:customStyle="1" w:styleId="ProductList-SectionHeadingChar">
    <w:name w:val="Product List - Section Heading Char"/>
    <w:basedOn w:val="ProductList-BodyChar"/>
    <w:link w:val="ProductList-SectionHeading"/>
    <w:rsid w:val="00407E60"/>
    <w:rPr>
      <w:rFonts w:asciiTheme="majorHAnsi" w:hAnsiTheme="majorHAnsi"/>
      <w:b/>
      <w:sz w:val="40"/>
    </w:rPr>
  </w:style>
  <w:style w:type="paragraph" w:customStyle="1" w:styleId="ProductList-Offering1">
    <w:name w:val="Product List - Offering 1"/>
    <w:basedOn w:val="ProductList-Body"/>
    <w:link w:val="ProductList-Offering1Char"/>
    <w:qFormat/>
    <w:rsid w:val="004F3C6D"/>
    <w:pPr>
      <w:spacing w:before="20" w:after="20"/>
      <w:ind w:left="-14" w:right="-101"/>
    </w:pPr>
    <w:rPr>
      <w:rFonts w:asciiTheme="majorHAnsi" w:hAnsiTheme="majorHAnsi"/>
      <w:sz w:val="16"/>
    </w:rPr>
  </w:style>
  <w:style w:type="character" w:customStyle="1" w:styleId="ProductList-OfferingGroupHeadingChar">
    <w:name w:val="Product List - Offering Group Heading Char"/>
    <w:basedOn w:val="ProductList-BodyChar"/>
    <w:link w:val="ProductList-OfferingGroupHeading"/>
    <w:rsid w:val="00FC1BA7"/>
    <w:rPr>
      <w:rFonts w:asciiTheme="majorHAnsi" w:hAnsiTheme="majorHAnsi"/>
      <w:b/>
      <w:color w:val="00188F"/>
      <w:sz w:val="28"/>
    </w:rPr>
  </w:style>
  <w:style w:type="paragraph" w:customStyle="1" w:styleId="ProductList-OfferingBody">
    <w:name w:val="Product List - Offering Body"/>
    <w:basedOn w:val="ProductList-Body"/>
    <w:next w:val="ProductList-Body"/>
    <w:link w:val="ProductList-OfferingBodyChar"/>
    <w:qFormat/>
    <w:rsid w:val="00287117"/>
    <w:pPr>
      <w:tabs>
        <w:tab w:val="clear" w:pos="158"/>
      </w:tabs>
      <w:spacing w:before="20" w:after="20"/>
      <w:ind w:left="-14" w:right="-101"/>
    </w:pPr>
    <w:rPr>
      <w:sz w:val="16"/>
    </w:rPr>
  </w:style>
  <w:style w:type="character" w:customStyle="1" w:styleId="ProductList-Offering1Char">
    <w:name w:val="Product List - Offering 1 Char"/>
    <w:basedOn w:val="ProductList-BodyChar"/>
    <w:link w:val="ProductList-Offering1"/>
    <w:rsid w:val="004F3C6D"/>
    <w:rPr>
      <w:rFonts w:asciiTheme="majorHAnsi" w:hAnsiTheme="majorHAnsi"/>
      <w:sz w:val="16"/>
    </w:rPr>
  </w:style>
  <w:style w:type="paragraph" w:customStyle="1" w:styleId="ProductList-Offering1Heading">
    <w:name w:val="Product List - Offering 1 Heading"/>
    <w:basedOn w:val="ProductList-Body"/>
    <w:next w:val="ProductList-Body"/>
    <w:link w:val="ProductList-Offering1HeadingChar"/>
    <w:qFormat/>
    <w:rsid w:val="00FC1BA7"/>
    <w:pPr>
      <w:pBdr>
        <w:bottom w:val="single" w:sz="4" w:space="1" w:color="BFBFBF" w:themeColor="background1" w:themeShade="BF"/>
      </w:pBdr>
      <w:tabs>
        <w:tab w:val="left" w:pos="187"/>
      </w:tabs>
      <w:spacing w:before="60" w:after="60"/>
    </w:pPr>
    <w:rPr>
      <w:rFonts w:asciiTheme="majorHAnsi" w:hAnsiTheme="majorHAnsi"/>
      <w:b/>
      <w:color w:val="00188F"/>
      <w:sz w:val="28"/>
    </w:rPr>
  </w:style>
  <w:style w:type="character" w:customStyle="1" w:styleId="ProductList-OfferingBodyChar">
    <w:name w:val="Product List - Offering Body Char"/>
    <w:basedOn w:val="ProductList-BodyChar"/>
    <w:link w:val="ProductList-OfferingBody"/>
    <w:rsid w:val="00287117"/>
    <w:rPr>
      <w:sz w:val="16"/>
    </w:rPr>
  </w:style>
  <w:style w:type="paragraph" w:customStyle="1" w:styleId="ProductList-SubSection1Heading">
    <w:name w:val="Product List - SubSection 1 Heading"/>
    <w:basedOn w:val="ProductList-Body"/>
    <w:link w:val="ProductList-SubSection1HeadingChar"/>
    <w:qFormat/>
    <w:rsid w:val="00EE40B5"/>
    <w:pPr>
      <w:pBdr>
        <w:bottom w:val="single" w:sz="4" w:space="1" w:color="BFBFBF" w:themeColor="background1" w:themeShade="BF"/>
      </w:pBdr>
      <w:tabs>
        <w:tab w:val="left" w:pos="187"/>
      </w:tabs>
      <w:spacing w:before="240" w:after="120"/>
    </w:pPr>
    <w:rPr>
      <w:rFonts w:asciiTheme="majorHAnsi" w:hAnsiTheme="majorHAnsi"/>
      <w:b/>
      <w:sz w:val="28"/>
    </w:rPr>
  </w:style>
  <w:style w:type="character" w:customStyle="1" w:styleId="ProductList-Offering1HeadingChar">
    <w:name w:val="Product List - Offering 1 Heading Char"/>
    <w:basedOn w:val="ProductList-BodyChar"/>
    <w:link w:val="ProductList-Offering1Heading"/>
    <w:rsid w:val="00FC1BA7"/>
    <w:rPr>
      <w:rFonts w:asciiTheme="majorHAnsi" w:hAnsiTheme="majorHAnsi"/>
      <w:b/>
      <w:color w:val="00188F"/>
      <w:sz w:val="28"/>
    </w:rPr>
  </w:style>
  <w:style w:type="paragraph" w:styleId="Header">
    <w:name w:val="header"/>
    <w:basedOn w:val="Normal"/>
    <w:link w:val="HeaderChar"/>
    <w:uiPriority w:val="99"/>
    <w:unhideWhenUsed/>
    <w:rsid w:val="009A573F"/>
    <w:pPr>
      <w:tabs>
        <w:tab w:val="center" w:pos="4680"/>
        <w:tab w:val="right" w:pos="9360"/>
      </w:tabs>
      <w:spacing w:after="0" w:line="240" w:lineRule="auto"/>
    </w:pPr>
  </w:style>
  <w:style w:type="character" w:customStyle="1" w:styleId="ProductList-SubSection1HeadingChar">
    <w:name w:val="Product List - SubSection 1 Heading Char"/>
    <w:basedOn w:val="ProductList-BodyChar"/>
    <w:link w:val="ProductList-SubSection1Heading"/>
    <w:rsid w:val="00EE40B5"/>
    <w:rPr>
      <w:rFonts w:asciiTheme="majorHAnsi" w:hAnsiTheme="majorHAnsi"/>
      <w:b/>
      <w:sz w:val="28"/>
    </w:rPr>
  </w:style>
  <w:style w:type="character" w:customStyle="1" w:styleId="HeaderChar">
    <w:name w:val="Header Char"/>
    <w:basedOn w:val="DefaultParagraphFont"/>
    <w:link w:val="Header"/>
    <w:uiPriority w:val="99"/>
    <w:rsid w:val="009A573F"/>
  </w:style>
  <w:style w:type="paragraph" w:styleId="Footer">
    <w:name w:val="footer"/>
    <w:basedOn w:val="Normal"/>
    <w:link w:val="FooterChar"/>
    <w:uiPriority w:val="99"/>
    <w:unhideWhenUsed/>
    <w:rsid w:val="009A573F"/>
    <w:pPr>
      <w:tabs>
        <w:tab w:val="center" w:pos="4680"/>
        <w:tab w:val="right" w:pos="9360"/>
      </w:tabs>
      <w:spacing w:after="0" w:line="240" w:lineRule="auto"/>
    </w:pPr>
  </w:style>
  <w:style w:type="character" w:customStyle="1" w:styleId="FooterChar">
    <w:name w:val="Footer Char"/>
    <w:basedOn w:val="DefaultParagraphFont"/>
    <w:link w:val="Footer"/>
    <w:uiPriority w:val="99"/>
    <w:rsid w:val="009A573F"/>
  </w:style>
  <w:style w:type="table" w:styleId="TableGrid">
    <w:name w:val="Table Grid"/>
    <w:basedOn w:val="TableNormal"/>
    <w:uiPriority w:val="39"/>
    <w:rsid w:val="00C76D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CB3D69"/>
    <w:rPr>
      <w:color w:val="0563C1" w:themeColor="hyperlink"/>
      <w:u w:val="single"/>
    </w:rPr>
  </w:style>
  <w:style w:type="paragraph" w:styleId="BalloonText">
    <w:name w:val="Balloon Text"/>
    <w:basedOn w:val="Normal"/>
    <w:link w:val="BalloonTextChar"/>
    <w:uiPriority w:val="99"/>
    <w:semiHidden/>
    <w:unhideWhenUsed/>
    <w:rsid w:val="00E3770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3770D"/>
    <w:rPr>
      <w:rFonts w:ascii="Segoe UI" w:hAnsi="Segoe UI" w:cs="Segoe UI"/>
      <w:sz w:val="18"/>
      <w:szCs w:val="18"/>
    </w:rPr>
  </w:style>
  <w:style w:type="paragraph" w:customStyle="1" w:styleId="ProductList-Offering2Heading">
    <w:name w:val="Product List - Offering 2 Heading"/>
    <w:basedOn w:val="ProductList-Offering1Heading"/>
    <w:next w:val="ProductList-Body"/>
    <w:link w:val="ProductList-Offering2HeadingChar"/>
    <w:qFormat/>
    <w:rsid w:val="00FC1BA7"/>
    <w:pPr>
      <w:tabs>
        <w:tab w:val="clear" w:pos="187"/>
      </w:tabs>
    </w:pPr>
    <w:rPr>
      <w:color w:val="0072C6"/>
    </w:rPr>
  </w:style>
  <w:style w:type="character" w:customStyle="1" w:styleId="Heading1Char">
    <w:name w:val="Heading 1 Char"/>
    <w:basedOn w:val="DefaultParagraphFont"/>
    <w:link w:val="Heading1"/>
    <w:uiPriority w:val="9"/>
    <w:rsid w:val="00930D5E"/>
    <w:rPr>
      <w:rFonts w:asciiTheme="majorHAnsi" w:eastAsiaTheme="majorEastAsia" w:hAnsiTheme="majorHAnsi" w:cstheme="majorBidi"/>
      <w:color w:val="2E74B5" w:themeColor="accent1" w:themeShade="BF"/>
      <w:sz w:val="32"/>
      <w:szCs w:val="32"/>
    </w:rPr>
  </w:style>
  <w:style w:type="character" w:customStyle="1" w:styleId="ProductList-Offering2HeadingChar">
    <w:name w:val="Product List - Offering 2 Heading Char"/>
    <w:basedOn w:val="ProductList-Offering1HeadingChar"/>
    <w:link w:val="ProductList-Offering2Heading"/>
    <w:rsid w:val="00FC1BA7"/>
    <w:rPr>
      <w:rFonts w:asciiTheme="majorHAnsi" w:hAnsiTheme="majorHAnsi"/>
      <w:b/>
      <w:color w:val="0072C6"/>
      <w:sz w:val="28"/>
    </w:rPr>
  </w:style>
  <w:style w:type="character" w:customStyle="1" w:styleId="Heading2Char">
    <w:name w:val="Heading 2 Char"/>
    <w:basedOn w:val="DefaultParagraphFont"/>
    <w:link w:val="Heading2"/>
    <w:uiPriority w:val="9"/>
    <w:semiHidden/>
    <w:rsid w:val="00930D5E"/>
    <w:rPr>
      <w:rFonts w:asciiTheme="majorHAnsi" w:eastAsiaTheme="majorEastAsia" w:hAnsiTheme="majorHAnsi" w:cstheme="majorBidi"/>
      <w:color w:val="2E74B5" w:themeColor="accent1" w:themeShade="BF"/>
      <w:sz w:val="26"/>
      <w:szCs w:val="26"/>
    </w:rPr>
  </w:style>
  <w:style w:type="character" w:customStyle="1" w:styleId="Heading3Char">
    <w:name w:val="Heading 3 Char"/>
    <w:basedOn w:val="DefaultParagraphFont"/>
    <w:link w:val="Heading3"/>
    <w:uiPriority w:val="9"/>
    <w:semiHidden/>
    <w:rsid w:val="00930D5E"/>
    <w:rPr>
      <w:rFonts w:asciiTheme="majorHAnsi" w:eastAsiaTheme="majorEastAsia" w:hAnsiTheme="majorHAnsi" w:cstheme="majorBidi"/>
      <w:color w:val="1F4D78" w:themeColor="accent1" w:themeShade="7F"/>
      <w:sz w:val="24"/>
      <w:szCs w:val="24"/>
    </w:rPr>
  </w:style>
  <w:style w:type="paragraph" w:customStyle="1" w:styleId="ProductList-Offering2">
    <w:name w:val="Product List - Offering 2"/>
    <w:basedOn w:val="ProductList-Offering1"/>
    <w:link w:val="ProductList-Offering2Char"/>
    <w:qFormat/>
    <w:rsid w:val="003F6BD4"/>
  </w:style>
  <w:style w:type="paragraph" w:customStyle="1" w:styleId="ProductList-SubSubSectionHeading">
    <w:name w:val="Product List - SubSubSection Heading"/>
    <w:basedOn w:val="ProductList-Body"/>
    <w:link w:val="ProductList-SubSubSectionHeadingChar"/>
    <w:qFormat/>
    <w:rsid w:val="00103924"/>
    <w:rPr>
      <w:b/>
      <w:color w:val="00188F"/>
    </w:rPr>
  </w:style>
  <w:style w:type="character" w:customStyle="1" w:styleId="ProductList-Offering2Char">
    <w:name w:val="Product List - Offering 2 Char"/>
    <w:basedOn w:val="ProductList-BodyChar"/>
    <w:link w:val="ProductList-Offering2"/>
    <w:rsid w:val="003F6BD4"/>
    <w:rPr>
      <w:rFonts w:asciiTheme="majorHAnsi" w:hAnsiTheme="majorHAnsi"/>
      <w:sz w:val="16"/>
    </w:rPr>
  </w:style>
  <w:style w:type="paragraph" w:customStyle="1" w:styleId="ProductList-SubSection2Heading">
    <w:name w:val="Product List - SubSection 2 Heading"/>
    <w:basedOn w:val="ProductList-SubSection1Heading"/>
    <w:link w:val="ProductList-SubSection2HeadingChar"/>
    <w:qFormat/>
    <w:rsid w:val="00B0782A"/>
    <w:pPr>
      <w:tabs>
        <w:tab w:val="clear" w:pos="187"/>
      </w:tabs>
      <w:outlineLvl w:val="2"/>
    </w:pPr>
  </w:style>
  <w:style w:type="character" w:customStyle="1" w:styleId="ProductList-SubSubSectionHeadingChar">
    <w:name w:val="Product List - SubSubSection Heading Char"/>
    <w:basedOn w:val="ProductList-BodyChar"/>
    <w:link w:val="ProductList-SubSubSectionHeading"/>
    <w:rsid w:val="00103924"/>
    <w:rPr>
      <w:b/>
      <w:color w:val="00188F"/>
      <w:sz w:val="18"/>
    </w:rPr>
  </w:style>
  <w:style w:type="paragraph" w:styleId="TOC1">
    <w:name w:val="toc 1"/>
    <w:basedOn w:val="Normal"/>
    <w:next w:val="Normal"/>
    <w:autoRedefine/>
    <w:uiPriority w:val="39"/>
    <w:unhideWhenUsed/>
    <w:qFormat/>
    <w:rsid w:val="009C4242"/>
    <w:pPr>
      <w:spacing w:before="120" w:after="120" w:line="252" w:lineRule="auto"/>
    </w:pPr>
    <w:rPr>
      <w:b/>
      <w:caps/>
      <w:sz w:val="18"/>
    </w:rPr>
  </w:style>
  <w:style w:type="paragraph" w:styleId="TOC2">
    <w:name w:val="toc 2"/>
    <w:basedOn w:val="Normal"/>
    <w:next w:val="Normal"/>
    <w:autoRedefine/>
    <w:uiPriority w:val="39"/>
    <w:unhideWhenUsed/>
    <w:rsid w:val="009C4242"/>
    <w:pPr>
      <w:spacing w:after="0" w:line="252" w:lineRule="auto"/>
      <w:ind w:left="158"/>
    </w:pPr>
    <w:rPr>
      <w:b/>
      <w:smallCaps/>
      <w:sz w:val="18"/>
    </w:rPr>
  </w:style>
  <w:style w:type="paragraph" w:styleId="TOC3">
    <w:name w:val="toc 3"/>
    <w:basedOn w:val="Normal"/>
    <w:next w:val="Normal"/>
    <w:autoRedefine/>
    <w:uiPriority w:val="39"/>
    <w:unhideWhenUsed/>
    <w:rsid w:val="009C4242"/>
    <w:pPr>
      <w:tabs>
        <w:tab w:val="right" w:leader="dot" w:pos="5030"/>
      </w:tabs>
      <w:spacing w:after="0" w:line="252" w:lineRule="auto"/>
      <w:ind w:left="158"/>
    </w:pPr>
    <w:rPr>
      <w:b/>
      <w:smallCaps/>
      <w:noProof/>
      <w:sz w:val="18"/>
    </w:rPr>
  </w:style>
  <w:style w:type="paragraph" w:styleId="TOC4">
    <w:name w:val="toc 4"/>
    <w:basedOn w:val="Normal"/>
    <w:next w:val="Normal"/>
    <w:autoRedefine/>
    <w:uiPriority w:val="39"/>
    <w:unhideWhenUsed/>
    <w:rsid w:val="009C4242"/>
    <w:pPr>
      <w:tabs>
        <w:tab w:val="right" w:leader="dot" w:pos="5030"/>
      </w:tabs>
      <w:spacing w:after="0" w:line="252" w:lineRule="auto"/>
      <w:ind w:left="180"/>
    </w:pPr>
    <w:rPr>
      <w:smallCaps/>
      <w:sz w:val="18"/>
    </w:rPr>
  </w:style>
  <w:style w:type="paragraph" w:styleId="TOC5">
    <w:name w:val="toc 5"/>
    <w:basedOn w:val="Normal"/>
    <w:next w:val="Normal"/>
    <w:autoRedefine/>
    <w:uiPriority w:val="39"/>
    <w:unhideWhenUsed/>
    <w:rsid w:val="009C4242"/>
    <w:pPr>
      <w:spacing w:after="0" w:line="252" w:lineRule="auto"/>
      <w:ind w:left="317"/>
    </w:pPr>
    <w:rPr>
      <w:sz w:val="16"/>
    </w:rPr>
  </w:style>
  <w:style w:type="paragraph" w:styleId="TOC6">
    <w:name w:val="toc 6"/>
    <w:basedOn w:val="Normal"/>
    <w:next w:val="Normal"/>
    <w:autoRedefine/>
    <w:uiPriority w:val="39"/>
    <w:unhideWhenUsed/>
    <w:rsid w:val="009C4242"/>
    <w:pPr>
      <w:spacing w:after="0" w:line="252" w:lineRule="auto"/>
      <w:ind w:left="475"/>
    </w:pPr>
    <w:rPr>
      <w:sz w:val="16"/>
    </w:rPr>
  </w:style>
  <w:style w:type="character" w:customStyle="1" w:styleId="ProductList-SubSection2HeadingChar">
    <w:name w:val="Product List - SubSection 2 Heading Char"/>
    <w:basedOn w:val="ProductList-SubSection1HeadingChar"/>
    <w:link w:val="ProductList-SubSection2Heading"/>
    <w:rsid w:val="00B0782A"/>
    <w:rPr>
      <w:rFonts w:asciiTheme="majorHAnsi" w:hAnsiTheme="majorHAnsi"/>
      <w:b/>
      <w:sz w:val="28"/>
    </w:rPr>
  </w:style>
  <w:style w:type="character" w:styleId="FollowedHyperlink">
    <w:name w:val="FollowedHyperlink"/>
    <w:basedOn w:val="DefaultParagraphFont"/>
    <w:uiPriority w:val="99"/>
    <w:semiHidden/>
    <w:unhideWhenUsed/>
    <w:rsid w:val="001602AC"/>
    <w:rPr>
      <w:color w:val="954F72" w:themeColor="followedHyperlink"/>
      <w:u w:val="single"/>
    </w:rPr>
  </w:style>
  <w:style w:type="paragraph" w:styleId="CommentText">
    <w:name w:val="annotation text"/>
    <w:basedOn w:val="Normal"/>
    <w:link w:val="CommentTextChar"/>
    <w:uiPriority w:val="99"/>
    <w:unhideWhenUsed/>
    <w:rsid w:val="00ED3A2C"/>
    <w:pPr>
      <w:spacing w:line="240" w:lineRule="auto"/>
    </w:pPr>
    <w:rPr>
      <w:sz w:val="20"/>
      <w:szCs w:val="20"/>
    </w:rPr>
  </w:style>
  <w:style w:type="character" w:customStyle="1" w:styleId="CommentTextChar">
    <w:name w:val="Comment Text Char"/>
    <w:basedOn w:val="DefaultParagraphFont"/>
    <w:link w:val="CommentText"/>
    <w:uiPriority w:val="99"/>
    <w:rsid w:val="00ED3A2C"/>
    <w:rPr>
      <w:sz w:val="20"/>
      <w:szCs w:val="20"/>
    </w:rPr>
  </w:style>
  <w:style w:type="character" w:styleId="CommentReference">
    <w:name w:val="annotation reference"/>
    <w:uiPriority w:val="99"/>
    <w:rsid w:val="009C4242"/>
    <w:rPr>
      <w:rFonts w:cs="Times New Roman"/>
      <w:sz w:val="16"/>
      <w:szCs w:val="16"/>
    </w:rPr>
  </w:style>
  <w:style w:type="paragraph" w:styleId="CommentSubject">
    <w:name w:val="annotation subject"/>
    <w:basedOn w:val="CommentText"/>
    <w:next w:val="CommentText"/>
    <w:link w:val="CommentSubjectChar"/>
    <w:uiPriority w:val="99"/>
    <w:semiHidden/>
    <w:unhideWhenUsed/>
    <w:rsid w:val="00ED3A2C"/>
    <w:rPr>
      <w:b/>
      <w:bCs/>
    </w:rPr>
  </w:style>
  <w:style w:type="character" w:customStyle="1" w:styleId="CommentSubjectChar">
    <w:name w:val="Comment Subject Char"/>
    <w:basedOn w:val="CommentTextChar"/>
    <w:link w:val="CommentSubject"/>
    <w:uiPriority w:val="99"/>
    <w:semiHidden/>
    <w:rsid w:val="00ED3A2C"/>
    <w:rPr>
      <w:b/>
      <w:bCs/>
      <w:sz w:val="20"/>
      <w:szCs w:val="20"/>
    </w:rPr>
  </w:style>
  <w:style w:type="paragraph" w:styleId="TOC7">
    <w:name w:val="toc 7"/>
    <w:basedOn w:val="Normal"/>
    <w:next w:val="Normal"/>
    <w:autoRedefine/>
    <w:uiPriority w:val="39"/>
    <w:unhideWhenUsed/>
    <w:rsid w:val="009C4242"/>
    <w:pPr>
      <w:spacing w:after="100"/>
      <w:ind w:left="1320"/>
    </w:pPr>
    <w:rPr>
      <w:rFonts w:eastAsiaTheme="minorEastAsia"/>
    </w:rPr>
  </w:style>
  <w:style w:type="paragraph" w:styleId="TOC8">
    <w:name w:val="toc 8"/>
    <w:basedOn w:val="Normal"/>
    <w:next w:val="Normal"/>
    <w:autoRedefine/>
    <w:uiPriority w:val="39"/>
    <w:unhideWhenUsed/>
    <w:rsid w:val="009C4242"/>
    <w:pPr>
      <w:spacing w:after="100"/>
      <w:ind w:left="1540"/>
    </w:pPr>
    <w:rPr>
      <w:rFonts w:eastAsiaTheme="minorEastAsia"/>
    </w:rPr>
  </w:style>
  <w:style w:type="paragraph" w:styleId="TOC9">
    <w:name w:val="toc 9"/>
    <w:basedOn w:val="Normal"/>
    <w:next w:val="Normal"/>
    <w:autoRedefine/>
    <w:uiPriority w:val="39"/>
    <w:unhideWhenUsed/>
    <w:rsid w:val="009C4242"/>
    <w:pPr>
      <w:spacing w:after="100"/>
      <w:ind w:left="1760"/>
    </w:pPr>
    <w:rPr>
      <w:rFonts w:eastAsiaTheme="minorEastAsia"/>
    </w:rPr>
  </w:style>
  <w:style w:type="paragraph" w:styleId="Revision">
    <w:name w:val="Revision"/>
    <w:hidden/>
    <w:uiPriority w:val="99"/>
    <w:semiHidden/>
    <w:rsid w:val="009C4242"/>
    <w:pPr>
      <w:spacing w:after="0" w:line="240" w:lineRule="auto"/>
    </w:pPr>
  </w:style>
  <w:style w:type="paragraph" w:styleId="Index1">
    <w:name w:val="index 1"/>
    <w:basedOn w:val="Normal"/>
    <w:next w:val="Normal"/>
    <w:autoRedefine/>
    <w:uiPriority w:val="99"/>
    <w:semiHidden/>
    <w:unhideWhenUsed/>
    <w:rsid w:val="00F72194"/>
    <w:pPr>
      <w:spacing w:after="0" w:line="240" w:lineRule="auto"/>
      <w:ind w:left="220" w:hanging="220"/>
    </w:pPr>
    <w:rPr>
      <w:sz w:val="16"/>
    </w:rPr>
  </w:style>
  <w:style w:type="paragraph" w:styleId="ListParagraph">
    <w:name w:val="List Paragraph"/>
    <w:aliases w:val="Bullet List,FooterText,numbered,Paragraphe de liste1,List Paragraph1,Bulletr List Paragraph,列出段落1,List Paragraph2,List Paragraph21,Párrafo de lista1,Parágrafo da Lista1,リスト段落1,Listeafsnit1,OFF Bullet List,????,????1,P?rrafo de lista1"/>
    <w:basedOn w:val="Normal"/>
    <w:link w:val="ListParagraphChar"/>
    <w:uiPriority w:val="34"/>
    <w:qFormat/>
    <w:rsid w:val="00677274"/>
    <w:pPr>
      <w:ind w:left="720"/>
      <w:contextualSpacing/>
    </w:pPr>
  </w:style>
  <w:style w:type="table" w:customStyle="1" w:styleId="TableGrid1">
    <w:name w:val="Table Grid1"/>
    <w:basedOn w:val="TableNormal"/>
    <w:next w:val="TableGrid"/>
    <w:uiPriority w:val="39"/>
    <w:rsid w:val="00B942D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URBody-Indented">
    <w:name w:val="PUR Body - Indented"/>
    <w:basedOn w:val="Normal"/>
    <w:link w:val="PURBody-IndentedChar"/>
    <w:uiPriority w:val="3"/>
    <w:qFormat/>
    <w:rsid w:val="00536EE4"/>
    <w:pPr>
      <w:spacing w:after="120" w:line="240" w:lineRule="auto"/>
      <w:ind w:left="270"/>
    </w:pPr>
    <w:rPr>
      <w:rFonts w:ascii="Arial" w:hAnsi="Arial"/>
      <w:sz w:val="18"/>
      <w:szCs w:val="20"/>
    </w:rPr>
  </w:style>
  <w:style w:type="character" w:customStyle="1" w:styleId="PURBody-IndentedChar">
    <w:name w:val="PUR Body - Indented Char"/>
    <w:basedOn w:val="DefaultParagraphFont"/>
    <w:link w:val="PURBody-Indented"/>
    <w:uiPriority w:val="3"/>
    <w:rsid w:val="00536EE4"/>
    <w:rPr>
      <w:rFonts w:ascii="Arial" w:hAnsi="Arial"/>
      <w:sz w:val="18"/>
      <w:szCs w:val="20"/>
    </w:rPr>
  </w:style>
  <w:style w:type="paragraph" w:customStyle="1" w:styleId="productlist-body0">
    <w:name w:val="productlist-body"/>
    <w:basedOn w:val="Normal"/>
    <w:rsid w:val="00360AB3"/>
    <w:pPr>
      <w:spacing w:after="0" w:line="240" w:lineRule="auto"/>
    </w:pPr>
    <w:rPr>
      <w:rFonts w:ascii="Times New Roman" w:eastAsia="Times New Roman" w:hAnsi="Times New Roman" w:cs="Times New Roman"/>
      <w:sz w:val="18"/>
      <w:szCs w:val="18"/>
      <w:lang w:bidi="he-IL"/>
    </w:rPr>
  </w:style>
  <w:style w:type="paragraph" w:customStyle="1" w:styleId="ProductList-ClauseHeading">
    <w:name w:val="Product List - Clause Heading"/>
    <w:basedOn w:val="ProductList-Body"/>
    <w:next w:val="ProductList-Body"/>
    <w:qFormat/>
    <w:rsid w:val="00207C9A"/>
    <w:pPr>
      <w:keepNext/>
      <w:tabs>
        <w:tab w:val="clear" w:pos="158"/>
        <w:tab w:val="left" w:pos="360"/>
        <w:tab w:val="left" w:pos="720"/>
        <w:tab w:val="left" w:pos="1080"/>
      </w:tabs>
    </w:pPr>
    <w:rPr>
      <w:b/>
      <w:color w:val="00188F"/>
      <w:szCs w:val="20"/>
    </w:rPr>
  </w:style>
  <w:style w:type="character" w:customStyle="1" w:styleId="EVL-Amend-Preamble-FirstParaChar">
    <w:name w:val="E.  VL-Amend-Preamble-FirstPara Char"/>
    <w:basedOn w:val="DefaultParagraphFont"/>
    <w:link w:val="EVL-Amend-Preamble-FirstPara"/>
    <w:locked/>
    <w:rsid w:val="000B523A"/>
    <w:rPr>
      <w:rFonts w:ascii="Arial" w:hAnsi="Arial" w:cs="Arial"/>
      <w:color w:val="000000"/>
    </w:rPr>
  </w:style>
  <w:style w:type="paragraph" w:customStyle="1" w:styleId="EVL-Amend-Preamble-FirstPara">
    <w:name w:val="E.  VL-Amend-Preamble-FirstPara"/>
    <w:basedOn w:val="Normal"/>
    <w:link w:val="EVL-Amend-Preamble-FirstParaChar"/>
    <w:qFormat/>
    <w:rsid w:val="009C4242"/>
    <w:pPr>
      <w:spacing w:before="240" w:after="0" w:line="240" w:lineRule="auto"/>
      <w:jc w:val="both"/>
    </w:pPr>
    <w:rPr>
      <w:rFonts w:ascii="Arial" w:hAnsi="Arial" w:cs="Arial"/>
      <w:color w:val="000000"/>
    </w:rPr>
  </w:style>
  <w:style w:type="character" w:customStyle="1" w:styleId="UnresolvedMention1">
    <w:name w:val="Unresolved Mention1"/>
    <w:basedOn w:val="DefaultParagraphFont"/>
    <w:uiPriority w:val="99"/>
    <w:semiHidden/>
    <w:unhideWhenUsed/>
    <w:rsid w:val="006C79DE"/>
    <w:rPr>
      <w:color w:val="808080"/>
      <w:shd w:val="clear" w:color="auto" w:fill="E6E6E6"/>
    </w:rPr>
  </w:style>
  <w:style w:type="character" w:customStyle="1" w:styleId="Mention1">
    <w:name w:val="Mention1"/>
    <w:basedOn w:val="DefaultParagraphFont"/>
    <w:uiPriority w:val="99"/>
    <w:semiHidden/>
    <w:unhideWhenUsed/>
    <w:rsid w:val="00775292"/>
    <w:rPr>
      <w:color w:val="2B579A"/>
      <w:shd w:val="clear" w:color="auto" w:fill="E6E6E6"/>
    </w:rPr>
  </w:style>
  <w:style w:type="character" w:customStyle="1" w:styleId="UnresolvedMention2">
    <w:name w:val="Unresolved Mention2"/>
    <w:basedOn w:val="DefaultParagraphFont"/>
    <w:uiPriority w:val="99"/>
    <w:semiHidden/>
    <w:unhideWhenUsed/>
    <w:rsid w:val="00775292"/>
    <w:rPr>
      <w:color w:val="808080"/>
      <w:shd w:val="clear" w:color="auto" w:fill="E6E6E6"/>
    </w:rPr>
  </w:style>
  <w:style w:type="character" w:customStyle="1" w:styleId="UnresolvedMention3">
    <w:name w:val="Unresolved Mention3"/>
    <w:basedOn w:val="DefaultParagraphFont"/>
    <w:uiPriority w:val="99"/>
    <w:semiHidden/>
    <w:unhideWhenUsed/>
    <w:rsid w:val="00455696"/>
    <w:rPr>
      <w:color w:val="808080"/>
      <w:shd w:val="clear" w:color="auto" w:fill="E6E6E6"/>
    </w:rPr>
  </w:style>
  <w:style w:type="character" w:customStyle="1" w:styleId="Heading5Char">
    <w:name w:val="Heading 5 Char"/>
    <w:basedOn w:val="DefaultParagraphFont"/>
    <w:link w:val="Heading5"/>
    <w:uiPriority w:val="9"/>
    <w:semiHidden/>
    <w:rsid w:val="009C4242"/>
    <w:rPr>
      <w:rFonts w:asciiTheme="majorHAnsi" w:eastAsiaTheme="majorEastAsia" w:hAnsiTheme="majorHAnsi" w:cstheme="majorBidi"/>
      <w:color w:val="2E74B5" w:themeColor="accent1" w:themeShade="BF"/>
    </w:rPr>
  </w:style>
  <w:style w:type="paragraph" w:customStyle="1" w:styleId="msonormal0">
    <w:name w:val="msonormal"/>
    <w:basedOn w:val="Normal"/>
    <w:rsid w:val="009C4242"/>
    <w:pPr>
      <w:spacing w:before="100" w:beforeAutospacing="1" w:after="100" w:afterAutospacing="1" w:line="240" w:lineRule="auto"/>
    </w:pPr>
    <w:rPr>
      <w:rFonts w:ascii="Times New Roman" w:eastAsia="Times New Roman" w:hAnsi="Times New Roman" w:cs="Times New Roman"/>
      <w:sz w:val="24"/>
      <w:szCs w:val="24"/>
      <w:lang w:eastAsia="zh-CN"/>
    </w:rPr>
  </w:style>
  <w:style w:type="paragraph" w:customStyle="1" w:styleId="MSbodytext">
    <w:name w:val="_MS body text"/>
    <w:basedOn w:val="Normal"/>
    <w:rsid w:val="009C4242"/>
    <w:pPr>
      <w:spacing w:before="120" w:after="120" w:line="240" w:lineRule="auto"/>
      <w:jc w:val="both"/>
    </w:pPr>
    <w:rPr>
      <w:rFonts w:ascii="Arial" w:eastAsia="Times" w:hAnsi="Arial" w:cs="Arial"/>
      <w:kern w:val="18"/>
      <w:sz w:val="20"/>
      <w:szCs w:val="20"/>
    </w:rPr>
  </w:style>
  <w:style w:type="character" w:customStyle="1" w:styleId="Mention2">
    <w:name w:val="Mention2"/>
    <w:basedOn w:val="DefaultParagraphFont"/>
    <w:uiPriority w:val="99"/>
    <w:semiHidden/>
    <w:unhideWhenUsed/>
    <w:rsid w:val="009C4242"/>
    <w:rPr>
      <w:color w:val="2B579A"/>
      <w:shd w:val="clear" w:color="auto" w:fill="E6E6E6"/>
    </w:rPr>
  </w:style>
  <w:style w:type="character" w:customStyle="1" w:styleId="ListParagraphChar">
    <w:name w:val="List Paragraph Char"/>
    <w:aliases w:val="Bullet List Char,FooterText Char,numbered Char,Paragraphe de liste1 Char,List Paragraph1 Char,Bulletr List Paragraph Char,列出段落1 Char,List Paragraph2 Char,List Paragraph21 Char,Párrafo de lista1 Char,Parágrafo da Lista1 Char,???? Char"/>
    <w:basedOn w:val="DefaultParagraphFont"/>
    <w:link w:val="ListParagraph"/>
    <w:uiPriority w:val="34"/>
    <w:rsid w:val="006531BC"/>
  </w:style>
  <w:style w:type="paragraph" w:customStyle="1" w:styleId="Normal12">
    <w:name w:val="Normal_12"/>
    <w:qFormat/>
    <w:rsid w:val="002D36D3"/>
    <w:pPr>
      <w:spacing w:before="120" w:after="0" w:line="240" w:lineRule="auto"/>
      <w:jc w:val="both"/>
    </w:pPr>
    <w:rPr>
      <w:rFonts w:ascii="Arial" w:eastAsiaTheme="minorHAnsi" w:hAnsi="Arial" w:cs="Arial"/>
      <w:color w:val="000000" w:themeColor="text1"/>
      <w:sz w:val="20"/>
      <w:szCs w:val="20"/>
    </w:rPr>
  </w:style>
  <w:style w:type="character" w:customStyle="1" w:styleId="UnresolvedMention4">
    <w:name w:val="Unresolved Mention4"/>
    <w:basedOn w:val="DefaultParagraphFont"/>
    <w:uiPriority w:val="99"/>
    <w:semiHidden/>
    <w:unhideWhenUsed/>
    <w:rsid w:val="00782D9F"/>
    <w:rPr>
      <w:color w:val="605E5C"/>
      <w:shd w:val="clear" w:color="auto" w:fill="E1DFDD"/>
    </w:rPr>
  </w:style>
  <w:style w:type="character" w:customStyle="1" w:styleId="UnresolvedMention5">
    <w:name w:val="Unresolved Mention5"/>
    <w:basedOn w:val="DefaultParagraphFont"/>
    <w:uiPriority w:val="99"/>
    <w:semiHidden/>
    <w:unhideWhenUsed/>
    <w:rsid w:val="00325B84"/>
    <w:rPr>
      <w:color w:val="605E5C"/>
      <w:shd w:val="clear" w:color="auto" w:fill="E1DFDD"/>
    </w:rPr>
  </w:style>
  <w:style w:type="character" w:customStyle="1" w:styleId="UnresolvedMention6">
    <w:name w:val="Unresolved Mention6"/>
    <w:basedOn w:val="DefaultParagraphFont"/>
    <w:uiPriority w:val="99"/>
    <w:semiHidden/>
    <w:unhideWhenUsed/>
    <w:rsid w:val="00281C49"/>
    <w:rPr>
      <w:color w:val="605E5C"/>
      <w:shd w:val="clear" w:color="auto" w:fill="E1DFDD"/>
    </w:rPr>
  </w:style>
  <w:style w:type="character" w:customStyle="1" w:styleId="UnresolvedMention7">
    <w:name w:val="Unresolved Mention7"/>
    <w:basedOn w:val="DefaultParagraphFont"/>
    <w:uiPriority w:val="99"/>
    <w:semiHidden/>
    <w:unhideWhenUsed/>
    <w:rsid w:val="005869E8"/>
    <w:rPr>
      <w:color w:val="605E5C"/>
      <w:shd w:val="clear" w:color="auto" w:fill="E1DFDD"/>
    </w:rPr>
  </w:style>
  <w:style w:type="paragraph" w:customStyle="1" w:styleId="xxmsonormal">
    <w:name w:val="x_xmsonormal"/>
    <w:basedOn w:val="Normal"/>
    <w:rsid w:val="0082014E"/>
    <w:pPr>
      <w:spacing w:line="252" w:lineRule="auto"/>
    </w:pPr>
    <w:rPr>
      <w:rFonts w:ascii="Calibri" w:hAnsi="Calibri" w:cs="Calibri"/>
      <w:lang w:eastAsia="zh-CN"/>
    </w:rPr>
  </w:style>
  <w:style w:type="paragraph" w:customStyle="1" w:styleId="ProductList-BodySpaced">
    <w:name w:val="Product List - Body Spaced"/>
    <w:basedOn w:val="Normal"/>
    <w:qFormat/>
    <w:rsid w:val="006537BB"/>
    <w:pPr>
      <w:tabs>
        <w:tab w:val="left" w:pos="360"/>
        <w:tab w:val="left" w:pos="720"/>
        <w:tab w:val="left" w:pos="1080"/>
      </w:tabs>
      <w:spacing w:after="40" w:line="240" w:lineRule="auto"/>
    </w:pPr>
    <w:rPr>
      <w:rFonts w:eastAsiaTheme="minorHAnsi"/>
      <w:sz w:val="18"/>
      <w:szCs w:val="20"/>
    </w:rPr>
  </w:style>
  <w:style w:type="character" w:customStyle="1" w:styleId="UnresolvedMention8">
    <w:name w:val="Unresolved Mention8"/>
    <w:basedOn w:val="DefaultParagraphFont"/>
    <w:uiPriority w:val="99"/>
    <w:unhideWhenUsed/>
    <w:rsid w:val="004350F6"/>
    <w:rPr>
      <w:color w:val="605E5C"/>
      <w:shd w:val="clear" w:color="auto" w:fill="E1DFDD"/>
    </w:rPr>
  </w:style>
  <w:style w:type="character" w:customStyle="1" w:styleId="Mention3">
    <w:name w:val="Mention3"/>
    <w:basedOn w:val="DefaultParagraphFont"/>
    <w:uiPriority w:val="99"/>
    <w:unhideWhenUsed/>
    <w:rsid w:val="004350F6"/>
    <w:rPr>
      <w:color w:val="2B579A"/>
      <w:shd w:val="clear" w:color="auto" w:fill="E1DFDD"/>
    </w:rPr>
  </w:style>
  <w:style w:type="character" w:customStyle="1" w:styleId="normaltextrun">
    <w:name w:val="normaltextrun"/>
    <w:basedOn w:val="DefaultParagraphFont"/>
    <w:rsid w:val="0007489A"/>
  </w:style>
  <w:style w:type="character" w:customStyle="1" w:styleId="UnresolvedMention9">
    <w:name w:val="Unresolved Mention9"/>
    <w:basedOn w:val="DefaultParagraphFont"/>
    <w:uiPriority w:val="99"/>
    <w:semiHidden/>
    <w:unhideWhenUsed/>
    <w:rsid w:val="00E25D7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6203743">
      <w:bodyDiv w:val="1"/>
      <w:marLeft w:val="0"/>
      <w:marRight w:val="0"/>
      <w:marTop w:val="0"/>
      <w:marBottom w:val="0"/>
      <w:divBdr>
        <w:top w:val="none" w:sz="0" w:space="0" w:color="auto"/>
        <w:left w:val="none" w:sz="0" w:space="0" w:color="auto"/>
        <w:bottom w:val="none" w:sz="0" w:space="0" w:color="auto"/>
        <w:right w:val="none" w:sz="0" w:space="0" w:color="auto"/>
      </w:divBdr>
    </w:div>
    <w:div w:id="37517541">
      <w:bodyDiv w:val="1"/>
      <w:marLeft w:val="0"/>
      <w:marRight w:val="0"/>
      <w:marTop w:val="0"/>
      <w:marBottom w:val="0"/>
      <w:divBdr>
        <w:top w:val="none" w:sz="0" w:space="0" w:color="auto"/>
        <w:left w:val="none" w:sz="0" w:space="0" w:color="auto"/>
        <w:bottom w:val="none" w:sz="0" w:space="0" w:color="auto"/>
        <w:right w:val="none" w:sz="0" w:space="0" w:color="auto"/>
      </w:divBdr>
    </w:div>
    <w:div w:id="91707154">
      <w:bodyDiv w:val="1"/>
      <w:marLeft w:val="0"/>
      <w:marRight w:val="0"/>
      <w:marTop w:val="0"/>
      <w:marBottom w:val="0"/>
      <w:divBdr>
        <w:top w:val="none" w:sz="0" w:space="0" w:color="auto"/>
        <w:left w:val="none" w:sz="0" w:space="0" w:color="auto"/>
        <w:bottom w:val="none" w:sz="0" w:space="0" w:color="auto"/>
        <w:right w:val="none" w:sz="0" w:space="0" w:color="auto"/>
      </w:divBdr>
    </w:div>
    <w:div w:id="122820164">
      <w:bodyDiv w:val="1"/>
      <w:marLeft w:val="0"/>
      <w:marRight w:val="0"/>
      <w:marTop w:val="0"/>
      <w:marBottom w:val="0"/>
      <w:divBdr>
        <w:top w:val="none" w:sz="0" w:space="0" w:color="auto"/>
        <w:left w:val="none" w:sz="0" w:space="0" w:color="auto"/>
        <w:bottom w:val="none" w:sz="0" w:space="0" w:color="auto"/>
        <w:right w:val="none" w:sz="0" w:space="0" w:color="auto"/>
      </w:divBdr>
    </w:div>
    <w:div w:id="156073971">
      <w:bodyDiv w:val="1"/>
      <w:marLeft w:val="0"/>
      <w:marRight w:val="0"/>
      <w:marTop w:val="0"/>
      <w:marBottom w:val="0"/>
      <w:divBdr>
        <w:top w:val="none" w:sz="0" w:space="0" w:color="auto"/>
        <w:left w:val="none" w:sz="0" w:space="0" w:color="auto"/>
        <w:bottom w:val="none" w:sz="0" w:space="0" w:color="auto"/>
        <w:right w:val="none" w:sz="0" w:space="0" w:color="auto"/>
      </w:divBdr>
    </w:div>
    <w:div w:id="164979268">
      <w:bodyDiv w:val="1"/>
      <w:marLeft w:val="0"/>
      <w:marRight w:val="0"/>
      <w:marTop w:val="0"/>
      <w:marBottom w:val="0"/>
      <w:divBdr>
        <w:top w:val="none" w:sz="0" w:space="0" w:color="auto"/>
        <w:left w:val="none" w:sz="0" w:space="0" w:color="auto"/>
        <w:bottom w:val="none" w:sz="0" w:space="0" w:color="auto"/>
        <w:right w:val="none" w:sz="0" w:space="0" w:color="auto"/>
      </w:divBdr>
    </w:div>
    <w:div w:id="207767338">
      <w:bodyDiv w:val="1"/>
      <w:marLeft w:val="0"/>
      <w:marRight w:val="0"/>
      <w:marTop w:val="0"/>
      <w:marBottom w:val="0"/>
      <w:divBdr>
        <w:top w:val="none" w:sz="0" w:space="0" w:color="auto"/>
        <w:left w:val="none" w:sz="0" w:space="0" w:color="auto"/>
        <w:bottom w:val="none" w:sz="0" w:space="0" w:color="auto"/>
        <w:right w:val="none" w:sz="0" w:space="0" w:color="auto"/>
      </w:divBdr>
    </w:div>
    <w:div w:id="266426963">
      <w:bodyDiv w:val="1"/>
      <w:marLeft w:val="0"/>
      <w:marRight w:val="0"/>
      <w:marTop w:val="0"/>
      <w:marBottom w:val="0"/>
      <w:divBdr>
        <w:top w:val="none" w:sz="0" w:space="0" w:color="auto"/>
        <w:left w:val="none" w:sz="0" w:space="0" w:color="auto"/>
        <w:bottom w:val="none" w:sz="0" w:space="0" w:color="auto"/>
        <w:right w:val="none" w:sz="0" w:space="0" w:color="auto"/>
      </w:divBdr>
    </w:div>
    <w:div w:id="278417702">
      <w:bodyDiv w:val="1"/>
      <w:marLeft w:val="0"/>
      <w:marRight w:val="0"/>
      <w:marTop w:val="0"/>
      <w:marBottom w:val="0"/>
      <w:divBdr>
        <w:top w:val="none" w:sz="0" w:space="0" w:color="auto"/>
        <w:left w:val="none" w:sz="0" w:space="0" w:color="auto"/>
        <w:bottom w:val="none" w:sz="0" w:space="0" w:color="auto"/>
        <w:right w:val="none" w:sz="0" w:space="0" w:color="auto"/>
      </w:divBdr>
    </w:div>
    <w:div w:id="451556964">
      <w:bodyDiv w:val="1"/>
      <w:marLeft w:val="0"/>
      <w:marRight w:val="0"/>
      <w:marTop w:val="0"/>
      <w:marBottom w:val="0"/>
      <w:divBdr>
        <w:top w:val="none" w:sz="0" w:space="0" w:color="auto"/>
        <w:left w:val="none" w:sz="0" w:space="0" w:color="auto"/>
        <w:bottom w:val="none" w:sz="0" w:space="0" w:color="auto"/>
        <w:right w:val="none" w:sz="0" w:space="0" w:color="auto"/>
      </w:divBdr>
    </w:div>
    <w:div w:id="508836600">
      <w:bodyDiv w:val="1"/>
      <w:marLeft w:val="0"/>
      <w:marRight w:val="0"/>
      <w:marTop w:val="0"/>
      <w:marBottom w:val="0"/>
      <w:divBdr>
        <w:top w:val="none" w:sz="0" w:space="0" w:color="auto"/>
        <w:left w:val="none" w:sz="0" w:space="0" w:color="auto"/>
        <w:bottom w:val="none" w:sz="0" w:space="0" w:color="auto"/>
        <w:right w:val="none" w:sz="0" w:space="0" w:color="auto"/>
      </w:divBdr>
    </w:div>
    <w:div w:id="532117364">
      <w:bodyDiv w:val="1"/>
      <w:marLeft w:val="0"/>
      <w:marRight w:val="0"/>
      <w:marTop w:val="0"/>
      <w:marBottom w:val="0"/>
      <w:divBdr>
        <w:top w:val="none" w:sz="0" w:space="0" w:color="auto"/>
        <w:left w:val="none" w:sz="0" w:space="0" w:color="auto"/>
        <w:bottom w:val="none" w:sz="0" w:space="0" w:color="auto"/>
        <w:right w:val="none" w:sz="0" w:space="0" w:color="auto"/>
      </w:divBdr>
    </w:div>
    <w:div w:id="561872688">
      <w:bodyDiv w:val="1"/>
      <w:marLeft w:val="0"/>
      <w:marRight w:val="0"/>
      <w:marTop w:val="0"/>
      <w:marBottom w:val="0"/>
      <w:divBdr>
        <w:top w:val="none" w:sz="0" w:space="0" w:color="auto"/>
        <w:left w:val="none" w:sz="0" w:space="0" w:color="auto"/>
        <w:bottom w:val="none" w:sz="0" w:space="0" w:color="auto"/>
        <w:right w:val="none" w:sz="0" w:space="0" w:color="auto"/>
      </w:divBdr>
    </w:div>
    <w:div w:id="595217204">
      <w:bodyDiv w:val="1"/>
      <w:marLeft w:val="0"/>
      <w:marRight w:val="0"/>
      <w:marTop w:val="0"/>
      <w:marBottom w:val="0"/>
      <w:divBdr>
        <w:top w:val="none" w:sz="0" w:space="0" w:color="auto"/>
        <w:left w:val="none" w:sz="0" w:space="0" w:color="auto"/>
        <w:bottom w:val="none" w:sz="0" w:space="0" w:color="auto"/>
        <w:right w:val="none" w:sz="0" w:space="0" w:color="auto"/>
      </w:divBdr>
    </w:div>
    <w:div w:id="609121702">
      <w:bodyDiv w:val="1"/>
      <w:marLeft w:val="0"/>
      <w:marRight w:val="0"/>
      <w:marTop w:val="0"/>
      <w:marBottom w:val="0"/>
      <w:divBdr>
        <w:top w:val="none" w:sz="0" w:space="0" w:color="auto"/>
        <w:left w:val="none" w:sz="0" w:space="0" w:color="auto"/>
        <w:bottom w:val="none" w:sz="0" w:space="0" w:color="auto"/>
        <w:right w:val="none" w:sz="0" w:space="0" w:color="auto"/>
      </w:divBdr>
    </w:div>
    <w:div w:id="646323111">
      <w:bodyDiv w:val="1"/>
      <w:marLeft w:val="0"/>
      <w:marRight w:val="0"/>
      <w:marTop w:val="0"/>
      <w:marBottom w:val="0"/>
      <w:divBdr>
        <w:top w:val="none" w:sz="0" w:space="0" w:color="auto"/>
        <w:left w:val="none" w:sz="0" w:space="0" w:color="auto"/>
        <w:bottom w:val="none" w:sz="0" w:space="0" w:color="auto"/>
        <w:right w:val="none" w:sz="0" w:space="0" w:color="auto"/>
      </w:divBdr>
    </w:div>
    <w:div w:id="647634568">
      <w:bodyDiv w:val="1"/>
      <w:marLeft w:val="0"/>
      <w:marRight w:val="0"/>
      <w:marTop w:val="0"/>
      <w:marBottom w:val="0"/>
      <w:divBdr>
        <w:top w:val="none" w:sz="0" w:space="0" w:color="auto"/>
        <w:left w:val="none" w:sz="0" w:space="0" w:color="auto"/>
        <w:bottom w:val="none" w:sz="0" w:space="0" w:color="auto"/>
        <w:right w:val="none" w:sz="0" w:space="0" w:color="auto"/>
      </w:divBdr>
    </w:div>
    <w:div w:id="909924336">
      <w:bodyDiv w:val="1"/>
      <w:marLeft w:val="0"/>
      <w:marRight w:val="0"/>
      <w:marTop w:val="0"/>
      <w:marBottom w:val="0"/>
      <w:divBdr>
        <w:top w:val="none" w:sz="0" w:space="0" w:color="auto"/>
        <w:left w:val="none" w:sz="0" w:space="0" w:color="auto"/>
        <w:bottom w:val="none" w:sz="0" w:space="0" w:color="auto"/>
        <w:right w:val="none" w:sz="0" w:space="0" w:color="auto"/>
      </w:divBdr>
    </w:div>
    <w:div w:id="996147271">
      <w:bodyDiv w:val="1"/>
      <w:marLeft w:val="0"/>
      <w:marRight w:val="0"/>
      <w:marTop w:val="0"/>
      <w:marBottom w:val="0"/>
      <w:divBdr>
        <w:top w:val="none" w:sz="0" w:space="0" w:color="auto"/>
        <w:left w:val="none" w:sz="0" w:space="0" w:color="auto"/>
        <w:bottom w:val="none" w:sz="0" w:space="0" w:color="auto"/>
        <w:right w:val="none" w:sz="0" w:space="0" w:color="auto"/>
      </w:divBdr>
    </w:div>
    <w:div w:id="1058669757">
      <w:bodyDiv w:val="1"/>
      <w:marLeft w:val="0"/>
      <w:marRight w:val="0"/>
      <w:marTop w:val="0"/>
      <w:marBottom w:val="0"/>
      <w:divBdr>
        <w:top w:val="none" w:sz="0" w:space="0" w:color="auto"/>
        <w:left w:val="none" w:sz="0" w:space="0" w:color="auto"/>
        <w:bottom w:val="none" w:sz="0" w:space="0" w:color="auto"/>
        <w:right w:val="none" w:sz="0" w:space="0" w:color="auto"/>
      </w:divBdr>
    </w:div>
    <w:div w:id="1225489643">
      <w:bodyDiv w:val="1"/>
      <w:marLeft w:val="0"/>
      <w:marRight w:val="0"/>
      <w:marTop w:val="0"/>
      <w:marBottom w:val="0"/>
      <w:divBdr>
        <w:top w:val="none" w:sz="0" w:space="0" w:color="auto"/>
        <w:left w:val="none" w:sz="0" w:space="0" w:color="auto"/>
        <w:bottom w:val="none" w:sz="0" w:space="0" w:color="auto"/>
        <w:right w:val="none" w:sz="0" w:space="0" w:color="auto"/>
      </w:divBdr>
    </w:div>
    <w:div w:id="1231311172">
      <w:bodyDiv w:val="1"/>
      <w:marLeft w:val="0"/>
      <w:marRight w:val="0"/>
      <w:marTop w:val="0"/>
      <w:marBottom w:val="0"/>
      <w:divBdr>
        <w:top w:val="none" w:sz="0" w:space="0" w:color="auto"/>
        <w:left w:val="none" w:sz="0" w:space="0" w:color="auto"/>
        <w:bottom w:val="none" w:sz="0" w:space="0" w:color="auto"/>
        <w:right w:val="none" w:sz="0" w:space="0" w:color="auto"/>
      </w:divBdr>
    </w:div>
    <w:div w:id="1284069934">
      <w:bodyDiv w:val="1"/>
      <w:marLeft w:val="0"/>
      <w:marRight w:val="0"/>
      <w:marTop w:val="0"/>
      <w:marBottom w:val="0"/>
      <w:divBdr>
        <w:top w:val="none" w:sz="0" w:space="0" w:color="auto"/>
        <w:left w:val="none" w:sz="0" w:space="0" w:color="auto"/>
        <w:bottom w:val="none" w:sz="0" w:space="0" w:color="auto"/>
        <w:right w:val="none" w:sz="0" w:space="0" w:color="auto"/>
      </w:divBdr>
      <w:divsChild>
        <w:div w:id="1145702663">
          <w:marLeft w:val="0"/>
          <w:marRight w:val="0"/>
          <w:marTop w:val="0"/>
          <w:marBottom w:val="0"/>
          <w:divBdr>
            <w:top w:val="none" w:sz="0" w:space="0" w:color="auto"/>
            <w:left w:val="none" w:sz="0" w:space="0" w:color="auto"/>
            <w:bottom w:val="none" w:sz="0" w:space="0" w:color="auto"/>
            <w:right w:val="none" w:sz="0" w:space="0" w:color="auto"/>
          </w:divBdr>
          <w:divsChild>
            <w:div w:id="914587525">
              <w:marLeft w:val="0"/>
              <w:marRight w:val="0"/>
              <w:marTop w:val="0"/>
              <w:marBottom w:val="0"/>
              <w:divBdr>
                <w:top w:val="none" w:sz="0" w:space="0" w:color="auto"/>
                <w:left w:val="none" w:sz="0" w:space="0" w:color="auto"/>
                <w:bottom w:val="none" w:sz="0" w:space="0" w:color="auto"/>
                <w:right w:val="none" w:sz="0" w:space="0" w:color="auto"/>
              </w:divBdr>
              <w:divsChild>
                <w:div w:id="918103604">
                  <w:marLeft w:val="0"/>
                  <w:marRight w:val="0"/>
                  <w:marTop w:val="0"/>
                  <w:marBottom w:val="0"/>
                  <w:divBdr>
                    <w:top w:val="none" w:sz="0" w:space="0" w:color="auto"/>
                    <w:left w:val="none" w:sz="0" w:space="0" w:color="auto"/>
                    <w:bottom w:val="none" w:sz="0" w:space="0" w:color="auto"/>
                    <w:right w:val="none" w:sz="0" w:space="0" w:color="auto"/>
                  </w:divBdr>
                  <w:divsChild>
                    <w:div w:id="312102949">
                      <w:marLeft w:val="0"/>
                      <w:marRight w:val="0"/>
                      <w:marTop w:val="0"/>
                      <w:marBottom w:val="0"/>
                      <w:divBdr>
                        <w:top w:val="none" w:sz="0" w:space="0" w:color="auto"/>
                        <w:left w:val="none" w:sz="0" w:space="0" w:color="auto"/>
                        <w:bottom w:val="none" w:sz="0" w:space="0" w:color="auto"/>
                        <w:right w:val="none" w:sz="0" w:space="0" w:color="auto"/>
                      </w:divBdr>
                      <w:divsChild>
                        <w:div w:id="161438323">
                          <w:marLeft w:val="0"/>
                          <w:marRight w:val="0"/>
                          <w:marTop w:val="0"/>
                          <w:marBottom w:val="270"/>
                          <w:divBdr>
                            <w:top w:val="none" w:sz="0" w:space="0" w:color="auto"/>
                            <w:left w:val="none" w:sz="0" w:space="0" w:color="auto"/>
                            <w:bottom w:val="none" w:sz="0" w:space="0" w:color="auto"/>
                            <w:right w:val="none" w:sz="0" w:space="0" w:color="auto"/>
                          </w:divBdr>
                          <w:divsChild>
                            <w:div w:id="337851209">
                              <w:marLeft w:val="0"/>
                              <w:marRight w:val="0"/>
                              <w:marTop w:val="150"/>
                              <w:marBottom w:val="0"/>
                              <w:divBdr>
                                <w:top w:val="none" w:sz="0" w:space="0" w:color="auto"/>
                                <w:left w:val="none" w:sz="0" w:space="0" w:color="auto"/>
                                <w:bottom w:val="none" w:sz="0" w:space="0" w:color="auto"/>
                                <w:right w:val="none" w:sz="0" w:space="0" w:color="auto"/>
                              </w:divBdr>
                              <w:divsChild>
                                <w:div w:id="926891426">
                                  <w:marLeft w:val="0"/>
                                  <w:marRight w:val="0"/>
                                  <w:marTop w:val="0"/>
                                  <w:marBottom w:val="0"/>
                                  <w:divBdr>
                                    <w:top w:val="none" w:sz="0" w:space="0" w:color="auto"/>
                                    <w:left w:val="none" w:sz="0" w:space="0" w:color="auto"/>
                                    <w:bottom w:val="none" w:sz="0" w:space="0" w:color="auto"/>
                                    <w:right w:val="none" w:sz="0" w:space="0" w:color="auto"/>
                                  </w:divBdr>
                                  <w:divsChild>
                                    <w:div w:id="44330156">
                                      <w:marLeft w:val="0"/>
                                      <w:marRight w:val="0"/>
                                      <w:marTop w:val="0"/>
                                      <w:marBottom w:val="0"/>
                                      <w:divBdr>
                                        <w:top w:val="none" w:sz="0" w:space="0" w:color="auto"/>
                                        <w:left w:val="none" w:sz="0" w:space="0" w:color="auto"/>
                                        <w:bottom w:val="none" w:sz="0" w:space="0" w:color="auto"/>
                                        <w:right w:val="none" w:sz="0" w:space="0" w:color="auto"/>
                                      </w:divBdr>
                                      <w:divsChild>
                                        <w:div w:id="520705270">
                                          <w:marLeft w:val="0"/>
                                          <w:marRight w:val="0"/>
                                          <w:marTop w:val="0"/>
                                          <w:marBottom w:val="0"/>
                                          <w:divBdr>
                                            <w:top w:val="none" w:sz="0" w:space="0" w:color="auto"/>
                                            <w:left w:val="none" w:sz="0" w:space="0" w:color="auto"/>
                                            <w:bottom w:val="none" w:sz="0" w:space="0" w:color="auto"/>
                                            <w:right w:val="none" w:sz="0" w:space="0" w:color="auto"/>
                                          </w:divBdr>
                                          <w:divsChild>
                                            <w:div w:id="15142209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404915524">
      <w:bodyDiv w:val="1"/>
      <w:marLeft w:val="0"/>
      <w:marRight w:val="0"/>
      <w:marTop w:val="0"/>
      <w:marBottom w:val="0"/>
      <w:divBdr>
        <w:top w:val="none" w:sz="0" w:space="0" w:color="auto"/>
        <w:left w:val="none" w:sz="0" w:space="0" w:color="auto"/>
        <w:bottom w:val="none" w:sz="0" w:space="0" w:color="auto"/>
        <w:right w:val="none" w:sz="0" w:space="0" w:color="auto"/>
      </w:divBdr>
    </w:div>
    <w:div w:id="1420129227">
      <w:bodyDiv w:val="1"/>
      <w:marLeft w:val="0"/>
      <w:marRight w:val="0"/>
      <w:marTop w:val="0"/>
      <w:marBottom w:val="0"/>
      <w:divBdr>
        <w:top w:val="none" w:sz="0" w:space="0" w:color="auto"/>
        <w:left w:val="none" w:sz="0" w:space="0" w:color="auto"/>
        <w:bottom w:val="none" w:sz="0" w:space="0" w:color="auto"/>
        <w:right w:val="none" w:sz="0" w:space="0" w:color="auto"/>
      </w:divBdr>
    </w:div>
    <w:div w:id="1535385650">
      <w:bodyDiv w:val="1"/>
      <w:marLeft w:val="0"/>
      <w:marRight w:val="0"/>
      <w:marTop w:val="0"/>
      <w:marBottom w:val="0"/>
      <w:divBdr>
        <w:top w:val="none" w:sz="0" w:space="0" w:color="auto"/>
        <w:left w:val="none" w:sz="0" w:space="0" w:color="auto"/>
        <w:bottom w:val="none" w:sz="0" w:space="0" w:color="auto"/>
        <w:right w:val="none" w:sz="0" w:space="0" w:color="auto"/>
      </w:divBdr>
    </w:div>
    <w:div w:id="1574311011">
      <w:bodyDiv w:val="1"/>
      <w:marLeft w:val="0"/>
      <w:marRight w:val="0"/>
      <w:marTop w:val="0"/>
      <w:marBottom w:val="0"/>
      <w:divBdr>
        <w:top w:val="none" w:sz="0" w:space="0" w:color="auto"/>
        <w:left w:val="none" w:sz="0" w:space="0" w:color="auto"/>
        <w:bottom w:val="none" w:sz="0" w:space="0" w:color="auto"/>
        <w:right w:val="none" w:sz="0" w:space="0" w:color="auto"/>
      </w:divBdr>
    </w:div>
    <w:div w:id="1596789190">
      <w:bodyDiv w:val="1"/>
      <w:marLeft w:val="0"/>
      <w:marRight w:val="0"/>
      <w:marTop w:val="0"/>
      <w:marBottom w:val="0"/>
      <w:divBdr>
        <w:top w:val="none" w:sz="0" w:space="0" w:color="auto"/>
        <w:left w:val="none" w:sz="0" w:space="0" w:color="auto"/>
        <w:bottom w:val="none" w:sz="0" w:space="0" w:color="auto"/>
        <w:right w:val="none" w:sz="0" w:space="0" w:color="auto"/>
      </w:divBdr>
    </w:div>
    <w:div w:id="1703939401">
      <w:bodyDiv w:val="1"/>
      <w:marLeft w:val="0"/>
      <w:marRight w:val="0"/>
      <w:marTop w:val="0"/>
      <w:marBottom w:val="0"/>
      <w:divBdr>
        <w:top w:val="none" w:sz="0" w:space="0" w:color="auto"/>
        <w:left w:val="none" w:sz="0" w:space="0" w:color="auto"/>
        <w:bottom w:val="none" w:sz="0" w:space="0" w:color="auto"/>
        <w:right w:val="none" w:sz="0" w:space="0" w:color="auto"/>
      </w:divBdr>
    </w:div>
    <w:div w:id="1715613094">
      <w:bodyDiv w:val="1"/>
      <w:marLeft w:val="0"/>
      <w:marRight w:val="0"/>
      <w:marTop w:val="0"/>
      <w:marBottom w:val="0"/>
      <w:divBdr>
        <w:top w:val="none" w:sz="0" w:space="0" w:color="auto"/>
        <w:left w:val="none" w:sz="0" w:space="0" w:color="auto"/>
        <w:bottom w:val="none" w:sz="0" w:space="0" w:color="auto"/>
        <w:right w:val="none" w:sz="0" w:space="0" w:color="auto"/>
      </w:divBdr>
    </w:div>
    <w:div w:id="1764061890">
      <w:bodyDiv w:val="1"/>
      <w:marLeft w:val="0"/>
      <w:marRight w:val="0"/>
      <w:marTop w:val="0"/>
      <w:marBottom w:val="0"/>
      <w:divBdr>
        <w:top w:val="none" w:sz="0" w:space="0" w:color="auto"/>
        <w:left w:val="none" w:sz="0" w:space="0" w:color="auto"/>
        <w:bottom w:val="none" w:sz="0" w:space="0" w:color="auto"/>
        <w:right w:val="none" w:sz="0" w:space="0" w:color="auto"/>
      </w:divBdr>
    </w:div>
    <w:div w:id="1828206049">
      <w:bodyDiv w:val="1"/>
      <w:marLeft w:val="0"/>
      <w:marRight w:val="0"/>
      <w:marTop w:val="0"/>
      <w:marBottom w:val="0"/>
      <w:divBdr>
        <w:top w:val="none" w:sz="0" w:space="0" w:color="auto"/>
        <w:left w:val="none" w:sz="0" w:space="0" w:color="auto"/>
        <w:bottom w:val="none" w:sz="0" w:space="0" w:color="auto"/>
        <w:right w:val="none" w:sz="0" w:space="0" w:color="auto"/>
      </w:divBdr>
    </w:div>
    <w:div w:id="1846477340">
      <w:bodyDiv w:val="1"/>
      <w:marLeft w:val="0"/>
      <w:marRight w:val="0"/>
      <w:marTop w:val="0"/>
      <w:marBottom w:val="0"/>
      <w:divBdr>
        <w:top w:val="none" w:sz="0" w:space="0" w:color="auto"/>
        <w:left w:val="none" w:sz="0" w:space="0" w:color="auto"/>
        <w:bottom w:val="none" w:sz="0" w:space="0" w:color="auto"/>
        <w:right w:val="none" w:sz="0" w:space="0" w:color="auto"/>
      </w:divBdr>
    </w:div>
    <w:div w:id="2005351212">
      <w:bodyDiv w:val="1"/>
      <w:marLeft w:val="0"/>
      <w:marRight w:val="0"/>
      <w:marTop w:val="0"/>
      <w:marBottom w:val="0"/>
      <w:divBdr>
        <w:top w:val="none" w:sz="0" w:space="0" w:color="auto"/>
        <w:left w:val="none" w:sz="0" w:space="0" w:color="auto"/>
        <w:bottom w:val="none" w:sz="0" w:space="0" w:color="auto"/>
        <w:right w:val="none" w:sz="0" w:space="0" w:color="auto"/>
      </w:divBdr>
    </w:div>
    <w:div w:id="2037459795">
      <w:bodyDiv w:val="1"/>
      <w:marLeft w:val="0"/>
      <w:marRight w:val="0"/>
      <w:marTop w:val="0"/>
      <w:marBottom w:val="0"/>
      <w:divBdr>
        <w:top w:val="none" w:sz="0" w:space="0" w:color="auto"/>
        <w:left w:val="none" w:sz="0" w:space="0" w:color="auto"/>
        <w:bottom w:val="none" w:sz="0" w:space="0" w:color="auto"/>
        <w:right w:val="none" w:sz="0" w:space="0" w:color="auto"/>
      </w:divBdr>
    </w:div>
    <w:div w:id="2084257275">
      <w:bodyDiv w:val="1"/>
      <w:marLeft w:val="0"/>
      <w:marRight w:val="0"/>
      <w:marTop w:val="0"/>
      <w:marBottom w:val="0"/>
      <w:divBdr>
        <w:top w:val="none" w:sz="0" w:space="0" w:color="auto"/>
        <w:left w:val="none" w:sz="0" w:space="0" w:color="auto"/>
        <w:bottom w:val="none" w:sz="0" w:space="0" w:color="auto"/>
        <w:right w:val="none" w:sz="0" w:space="0" w:color="auto"/>
      </w:divBdr>
    </w:div>
    <w:div w:id="21289626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hyperlink" Target="http://www.21vbluecloud.com/ostpt/" TargetMode="External"/><Relationship Id="rId26" Type="http://schemas.openxmlformats.org/officeDocument/2006/relationships/header" Target="header6.xml"/><Relationship Id="rId39" Type="http://schemas.openxmlformats.org/officeDocument/2006/relationships/hyperlink" Target="https://docs.microsoft.com/en-us/powerapps/maker/common-data-service/data-platform-restricted-entities" TargetMode="External"/><Relationship Id="rId21" Type="http://schemas.openxmlformats.org/officeDocument/2006/relationships/footer" Target="footer5.xml"/><Relationship Id="rId34" Type="http://schemas.openxmlformats.org/officeDocument/2006/relationships/footer" Target="footer11.xml"/><Relationship Id="rId42" Type="http://schemas.openxmlformats.org/officeDocument/2006/relationships/hyperlink" Target="http://go.microsoft.com/?linkid=9710837" TargetMode="External"/><Relationship Id="rId47"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hyperlink" Target="https://docs.azure.cn/zh-cn/articles/azure-marketplace/publishagreement" TargetMode="External"/><Relationship Id="rId37" Type="http://schemas.openxmlformats.org/officeDocument/2006/relationships/footer" Target="footer13.xml"/><Relationship Id="rId40" Type="http://schemas.openxmlformats.org/officeDocument/2006/relationships/hyperlink" Target="https://go.microsoft.com/fwlink/?linkid=868812" TargetMode="External"/><Relationship Id="rId45" Type="http://schemas.openxmlformats.org/officeDocument/2006/relationships/image" Target="media/image2.png"/><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5.xml"/><Relationship Id="rId28" Type="http://schemas.openxmlformats.org/officeDocument/2006/relationships/footer" Target="footer9.xml"/><Relationship Id="rId36" Type="http://schemas.openxmlformats.org/officeDocument/2006/relationships/hyperlink" Target="http://www.office.com/sca" TargetMode="External"/><Relationship Id="rId10" Type="http://schemas.openxmlformats.org/officeDocument/2006/relationships/footnotes" Target="footnotes.xml"/><Relationship Id="rId19" Type="http://schemas.openxmlformats.org/officeDocument/2006/relationships/hyperlink" Target="http://www.21vbluecloud.com/ostpt" TargetMode="External"/><Relationship Id="rId31" Type="http://schemas.openxmlformats.org/officeDocument/2006/relationships/hyperlink" Target="http://www.21vbluecloud.com/ostpt/" TargetMode="External"/><Relationship Id="rId44" Type="http://schemas.openxmlformats.org/officeDocument/2006/relationships/hyperlink" Target="http://www.mpegla.com"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4.xml"/><Relationship Id="rId27" Type="http://schemas.openxmlformats.org/officeDocument/2006/relationships/footer" Target="footer8.xml"/><Relationship Id="rId30" Type="http://schemas.openxmlformats.org/officeDocument/2006/relationships/hyperlink" Target="https://www.azure.cn/zh-cn/support/contact/" TargetMode="External"/><Relationship Id="rId35" Type="http://schemas.openxmlformats.org/officeDocument/2006/relationships/footer" Target="footer12.xml"/><Relationship Id="rId43" Type="http://schemas.openxmlformats.org/officeDocument/2006/relationships/hyperlink" Target="http://go.microsoft.com/fwlink/?LinkID=248686" TargetMode="Externa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footer" Target="footer3.xml"/><Relationship Id="rId25" Type="http://schemas.openxmlformats.org/officeDocument/2006/relationships/footer" Target="footer7.xml"/><Relationship Id="rId33" Type="http://schemas.openxmlformats.org/officeDocument/2006/relationships/hyperlink" Target="http://www.21vbluecloud.com/ostpt/" TargetMode="External"/><Relationship Id="rId38" Type="http://schemas.openxmlformats.org/officeDocument/2006/relationships/footer" Target="footer14.xml"/><Relationship Id="rId46" Type="http://schemas.openxmlformats.org/officeDocument/2006/relationships/fontTable" Target="fontTable.xml"/><Relationship Id="rId20" Type="http://schemas.openxmlformats.org/officeDocument/2006/relationships/footer" Target="footer4.xml"/><Relationship Id="rId41" Type="http://schemas.openxmlformats.org/officeDocument/2006/relationships/hyperlink" Target="https://www.azure.cn/a"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EB6C4ACD162E84E9640799D566330C9" ma:contentTypeVersion="17" ma:contentTypeDescription="Create a new document." ma:contentTypeScope="" ma:versionID="60b45bb5080603cf69b6beec61758ddf">
  <xsd:schema xmlns:xsd="http://www.w3.org/2001/XMLSchema" xmlns:xs="http://www.w3.org/2001/XMLSchema" xmlns:p="http://schemas.microsoft.com/office/2006/metadata/properties" xmlns:ns1="http://schemas.microsoft.com/sharepoint/v3" xmlns:ns3="f5ef574c-1e88-4735-b177-40e24ddd8ec4" xmlns:ns4="293d5526-41e8-4f37-beee-df87ccd19469" targetNamespace="http://schemas.microsoft.com/office/2006/metadata/properties" ma:root="true" ma:fieldsID="462e3fd08b2f56c4120d69272e240ae1" ns1:_="" ns3:_="" ns4:_="">
    <xsd:import namespace="http://schemas.microsoft.com/sharepoint/v3"/>
    <xsd:import namespace="f5ef574c-1e88-4735-b177-40e24ddd8ec4"/>
    <xsd:import namespace="293d5526-41e8-4f37-beee-df87ccd1946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4:SharedWithUsers" minOccurs="0"/>
                <xsd:element ref="ns4:SharedWithDetails" minOccurs="0"/>
                <xsd:element ref="ns4:SharingHintHash" minOccurs="0"/>
                <xsd:element ref="ns4:LastSharedByUser" minOccurs="0"/>
                <xsd:element ref="ns4:LastSharedByTime" minOccurs="0"/>
                <xsd:element ref="ns3:MediaServiceAutoKeyPoints" minOccurs="0"/>
                <xsd:element ref="ns3:MediaServiceKeyPoint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574c-1e88-4735-b177-40e24ddd8ec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fals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3d5526-41e8-4f37-beee-df87ccd1946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description="" ma:internalName="SharedWithDetails" ma:readOnly="true">
      <xsd:simpleType>
        <xsd:restriction base="dms:Note">
          <xsd:maxLength value="255"/>
        </xsd:restriction>
      </xsd:simpleType>
    </xsd:element>
    <xsd:element name="SharingHintHash" ma:index="15" nillable="true" ma:displayName="Sharing Hint Hash" ma:description="" ma:hidden="true" ma:internalName="SharingHintHash" ma:readOnly="true">
      <xsd:simpleType>
        <xsd:restriction base="dms:Text"/>
      </xsd:simpleType>
    </xsd:element>
    <xsd:element name="LastSharedByUser" ma:index="16" nillable="true" ma:displayName="Last Shared By User" ma:description="" ma:hidden="true" ma:internalName="LastSharedByUser" ma:readOnly="true">
      <xsd:simpleType>
        <xsd:restriction base="dms:Note"/>
      </xsd:simpleType>
    </xsd:element>
    <xsd:element name="LastSharedByTime" ma:index="17" nillable="true" ma:displayName="Last Shared By Time" ma:description=""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BEB6C4ACD162E84E9640799D566330C9" ma:contentTypeVersion="17" ma:contentTypeDescription="Create a new document." ma:contentTypeScope="" ma:versionID="60b45bb5080603cf69b6beec61758ddf">
  <xsd:schema xmlns:xsd="http://www.w3.org/2001/XMLSchema" xmlns:xs="http://www.w3.org/2001/XMLSchema" xmlns:p="http://schemas.microsoft.com/office/2006/metadata/properties" xmlns:ns1="http://schemas.microsoft.com/sharepoint/v3" xmlns:ns3="f5ef574c-1e88-4735-b177-40e24ddd8ec4" xmlns:ns4="293d5526-41e8-4f37-beee-df87ccd19469" targetNamespace="http://schemas.microsoft.com/office/2006/metadata/properties" ma:root="true" ma:fieldsID="462e3fd08b2f56c4120d69272e240ae1" ns1:_="" ns3:_="" ns4:_="">
    <xsd:import namespace="http://schemas.microsoft.com/sharepoint/v3"/>
    <xsd:import namespace="f5ef574c-1e88-4735-b177-40e24ddd8ec4"/>
    <xsd:import namespace="293d5526-41e8-4f37-beee-df87ccd19469"/>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4:SharedWithUsers" minOccurs="0"/>
                <xsd:element ref="ns4:SharedWithDetails" minOccurs="0"/>
                <xsd:element ref="ns4:SharingHintHash" minOccurs="0"/>
                <xsd:element ref="ns4:LastSharedByUser" minOccurs="0"/>
                <xsd:element ref="ns4:LastSharedByTime" minOccurs="0"/>
                <xsd:element ref="ns3:MediaServiceAutoKeyPoints" minOccurs="0"/>
                <xsd:element ref="ns3:MediaServiceKeyPoints" minOccurs="0"/>
                <xsd:element ref="ns1:_ip_UnifiedCompliancePolicyProperties" minOccurs="0"/>
                <xsd:element ref="ns1:_ip_UnifiedCompliancePolicyUIAc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574c-1e88-4735-b177-40e24ddd8ec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fals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3d5526-41e8-4f37-beee-df87ccd1946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description="" ma:internalName="SharedWithDetails" ma:readOnly="true">
      <xsd:simpleType>
        <xsd:restriction base="dms:Note">
          <xsd:maxLength value="255"/>
        </xsd:restriction>
      </xsd:simpleType>
    </xsd:element>
    <xsd:element name="SharingHintHash" ma:index="15" nillable="true" ma:displayName="Sharing Hint Hash" ma:description="" ma:hidden="true" ma:internalName="SharingHintHash" ma:readOnly="true">
      <xsd:simpleType>
        <xsd:restriction base="dms:Text"/>
      </xsd:simpleType>
    </xsd:element>
    <xsd:element name="LastSharedByUser" ma:index="16" nillable="true" ma:displayName="Last Shared By User" ma:description="" ma:hidden="true" ma:internalName="LastSharedByUser" ma:readOnly="true">
      <xsd:simpleType>
        <xsd:restriction base="dms:Note"/>
      </xsd:simpleType>
    </xsd:element>
    <xsd:element name="LastSharedByTime" ma:index="17" nillable="true" ma:displayName="Last Shared By Time" ma:description=""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MediaServiceKeyPoints xmlns="f5ef574c-1e88-4735-b177-40e24ddd8ec4"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BD0261E-5EE4-4947-B298-5BBD57B1AD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ef574c-1e88-4735-b177-40e24ddd8ec4"/>
    <ds:schemaRef ds:uri="293d5526-41e8-4f37-beee-df87ccd194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27FAF9-2FCA-4AF7-9FAC-E76895C3DAB8}">
  <ds:schemaRefs>
    <ds:schemaRef ds:uri="http://schemas.openxmlformats.org/officeDocument/2006/bibliography"/>
  </ds:schemaRefs>
</ds:datastoreItem>
</file>

<file path=customXml/itemProps3.xml><?xml version="1.0" encoding="utf-8"?>
<ds:datastoreItem xmlns:ds="http://schemas.openxmlformats.org/officeDocument/2006/customXml" ds:itemID="{A7D1BAA7-C61A-4762-A75A-D574C6066A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ef574c-1e88-4735-b177-40e24ddd8ec4"/>
    <ds:schemaRef ds:uri="293d5526-41e8-4f37-beee-df87ccd194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D329680-BADF-4CCE-87BB-FDD7A10A06B3}">
  <ds:schemaRef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schemas.microsoft.com/sharepoint/v3"/>
    <ds:schemaRef ds:uri="293d5526-41e8-4f37-beee-df87ccd19469"/>
    <ds:schemaRef ds:uri="http://purl.org/dc/elements/1.1/"/>
    <ds:schemaRef ds:uri="f5ef574c-1e88-4735-b177-40e24ddd8ec4"/>
    <ds:schemaRef ds:uri="http://www.w3.org/XML/1998/namespace"/>
    <ds:schemaRef ds:uri="http://schemas.microsoft.com/office/2006/metadata/properties"/>
    <ds:schemaRef ds:uri="http://purl.org/dc/terms/"/>
  </ds:schemaRefs>
</ds:datastoreItem>
</file>

<file path=customXml/itemProps5.xml><?xml version="1.0" encoding="utf-8"?>
<ds:datastoreItem xmlns:ds="http://schemas.openxmlformats.org/officeDocument/2006/customXml" ds:itemID="{35071F11-D8DA-4719-BE80-6861999DC438}">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Normal</Template>
  <TotalTime>441</TotalTime>
  <Pages>39</Pages>
  <Words>19137</Words>
  <Characters>109087</Characters>
  <Application>Microsoft Office Word</Application>
  <DocSecurity>0</DocSecurity>
  <Lines>909</Lines>
  <Paragraphs>255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127969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fanyu@microsoft.com</dc:creator>
  <cp:keywords/>
  <dc:description/>
  <cp:lastModifiedBy>Fang Yu</cp:lastModifiedBy>
  <cp:revision>240</cp:revision>
  <cp:lastPrinted>2018-02-14T23:52:00Z</cp:lastPrinted>
  <dcterms:created xsi:type="dcterms:W3CDTF">2020-06-26T20:52:00Z</dcterms:created>
  <dcterms:modified xsi:type="dcterms:W3CDTF">2020-12-18T19:16:00Z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Ref">
    <vt:lpwstr>https://api.informationprotection.azure.com/api/72f988bf-86f1-41af-91ab-2d7cd011db47</vt:lpwstr>
  </property>
  <property fmtid="{D5CDD505-2E9C-101B-9397-08002B2CF9AE}" pid="5" name="MSIP_Label_f42aa342-8706-4288-bd11-ebb85995028c_SetDate">
    <vt:lpwstr>2017-04-27T09:57:06.4941227-07:00</vt:lpwstr>
  </property>
  <property fmtid="{D5CDD505-2E9C-101B-9397-08002B2CF9AE}" pid="6" name="MSIP_Label_f42aa342-8706-4288-bd11-ebb85995028c_Name">
    <vt:lpwstr>General</vt:lpwstr>
  </property>
  <property fmtid="{D5CDD505-2E9C-101B-9397-08002B2CF9AE}" pid="7" name="MSIP_Label_f42aa342-8706-4288-bd11-ebb85995028c_Extended_MSFT_Method">
    <vt:lpwstr>Automatic</vt:lpwstr>
  </property>
  <property fmtid="{D5CDD505-2E9C-101B-9397-08002B2CF9AE}" pid="8" name="Sensitivity">
    <vt:lpwstr>General</vt:lpwstr>
  </property>
  <property fmtid="{D5CDD505-2E9C-101B-9397-08002B2CF9AE}" pid="9" name="ContentTypeId">
    <vt:lpwstr>0x010100BEB6C4ACD162E84E9640799D566330C9</vt:lpwstr>
  </property>
</Properties>
</file>